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ppt/tags/tag21.xml" ContentType="application/vnd.openxmlformats-officedocument.presentationml.tags+xml"/>
  <Override PartName="/ppt/notesSlides/notesSlide26.xml" ContentType="application/vnd.openxmlformats-officedocument.presentationml.notesSlide+xml"/>
  <Override PartName="/ppt/tags/tag22.xml" ContentType="application/vnd.openxmlformats-officedocument.presentationml.tags+xml"/>
  <Override PartName="/ppt/notesSlides/notesSlide27.xml" ContentType="application/vnd.openxmlformats-officedocument.presentationml.notesSlide+xml"/>
  <Override PartName="/ppt/tags/tag23.xml" ContentType="application/vnd.openxmlformats-officedocument.presentationml.tags+xml"/>
  <Override PartName="/ppt/notesSlides/notesSlide28.xml" ContentType="application/vnd.openxmlformats-officedocument.presentationml.notesSlide+xml"/>
  <Override PartName="/ppt/tags/tag24.xml" ContentType="application/vnd.openxmlformats-officedocument.presentationml.tags+xml"/>
  <Override PartName="/ppt/notesSlides/notesSlide29.xml" ContentType="application/vnd.openxmlformats-officedocument.presentationml.notesSlide+xml"/>
  <Override PartName="/ppt/tags/tag25.xml" ContentType="application/vnd.openxmlformats-officedocument.presentationml.tags+xml"/>
  <Override PartName="/ppt/notesSlides/notesSlide30.xml" ContentType="application/vnd.openxmlformats-officedocument.presentationml.notesSlide+xml"/>
  <Override PartName="/ppt/tags/tag26.xml" ContentType="application/vnd.openxmlformats-officedocument.presentationml.tags+xml"/>
  <Override PartName="/ppt/notesSlides/notesSlide31.xml" ContentType="application/vnd.openxmlformats-officedocument.presentationml.notesSlide+xml"/>
  <Override PartName="/ppt/tags/tag27.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9"/>
  </p:notesMasterIdLst>
  <p:handoutMasterIdLst>
    <p:handoutMasterId r:id="rId60"/>
  </p:handoutMasterIdLst>
  <p:sldIdLst>
    <p:sldId id="256" r:id="rId2"/>
    <p:sldId id="351" r:id="rId3"/>
    <p:sldId id="352" r:id="rId4"/>
    <p:sldId id="437" r:id="rId5"/>
    <p:sldId id="324"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21" r:id="rId28"/>
    <p:sldId id="406" r:id="rId29"/>
    <p:sldId id="314" r:id="rId30"/>
    <p:sldId id="356" r:id="rId31"/>
    <p:sldId id="358" r:id="rId32"/>
    <p:sldId id="361" r:id="rId33"/>
    <p:sldId id="407" r:id="rId34"/>
    <p:sldId id="414" r:id="rId35"/>
    <p:sldId id="410" r:id="rId36"/>
    <p:sldId id="409" r:id="rId37"/>
    <p:sldId id="408" r:id="rId38"/>
    <p:sldId id="421" r:id="rId39"/>
    <p:sldId id="348" r:id="rId40"/>
    <p:sldId id="399" r:id="rId41"/>
    <p:sldId id="368" r:id="rId42"/>
    <p:sldId id="317" r:id="rId43"/>
    <p:sldId id="380" r:id="rId44"/>
    <p:sldId id="422" r:id="rId45"/>
    <p:sldId id="423" r:id="rId46"/>
    <p:sldId id="387" r:id="rId47"/>
    <p:sldId id="388" r:id="rId48"/>
    <p:sldId id="420" r:id="rId49"/>
    <p:sldId id="385" r:id="rId50"/>
    <p:sldId id="425" r:id="rId51"/>
    <p:sldId id="426" r:id="rId52"/>
    <p:sldId id="438" r:id="rId53"/>
    <p:sldId id="439" r:id="rId54"/>
    <p:sldId id="440" r:id="rId55"/>
    <p:sldId id="441" r:id="rId56"/>
    <p:sldId id="427" r:id="rId57"/>
    <p:sldId id="383" r:id="rId58"/>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271">
          <p15:clr>
            <a:srgbClr val="A4A3A4"/>
          </p15:clr>
        </p15:guide>
        <p15:guide id="2" orient="horz" pos="3778">
          <p15:clr>
            <a:srgbClr val="A4A3A4"/>
          </p15:clr>
        </p15:guide>
        <p15:guide id="3" orient="horz" pos="2159">
          <p15:clr>
            <a:srgbClr val="A4A3A4"/>
          </p15:clr>
        </p15:guide>
        <p15:guide id="4" orient="horz" pos="534">
          <p15:clr>
            <a:srgbClr val="A4A3A4"/>
          </p15:clr>
        </p15:guide>
        <p15:guide id="5" orient="horz" pos="2438">
          <p15:clr>
            <a:srgbClr val="A4A3A4"/>
          </p15:clr>
        </p15:guide>
        <p15:guide id="6" orient="horz" pos="863">
          <p15:clr>
            <a:srgbClr val="A4A3A4"/>
          </p15:clr>
        </p15:guide>
        <p15:guide id="7" orient="horz" pos="332">
          <p15:clr>
            <a:srgbClr val="A4A3A4"/>
          </p15:clr>
        </p15:guide>
        <p15:guide id="8" orient="horz" pos="2508">
          <p15:clr>
            <a:srgbClr val="A4A3A4"/>
          </p15:clr>
        </p15:guide>
        <p15:guide id="9" orient="horz" pos="2855">
          <p15:clr>
            <a:srgbClr val="A4A3A4"/>
          </p15:clr>
        </p15:guide>
        <p15:guide id="10" pos="210">
          <p15:clr>
            <a:srgbClr val="A4A3A4"/>
          </p15:clr>
        </p15:guide>
        <p15:guide id="11" pos="777">
          <p15:clr>
            <a:srgbClr val="A4A3A4"/>
          </p15:clr>
        </p15:guide>
        <p15:guide id="12" pos="1945">
          <p15:clr>
            <a:srgbClr val="A4A3A4"/>
          </p15:clr>
        </p15:guide>
        <p15:guide id="13" pos="4940">
          <p15:clr>
            <a:srgbClr val="A4A3A4"/>
          </p15:clr>
        </p15:guide>
        <p15:guide id="14" pos="2869">
          <p15:clr>
            <a:srgbClr val="A4A3A4"/>
          </p15:clr>
        </p15:guide>
        <p15:guide id="15" pos="3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32323"/>
    <a:srgbClr val="272727"/>
    <a:srgbClr val="373737"/>
    <a:srgbClr val="FF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ferSingleView="1">
    <p:restoredLeft sz="15574" autoAdjust="0"/>
    <p:restoredTop sz="78609" autoAdjust="0"/>
  </p:normalViewPr>
  <p:slideViewPr>
    <p:cSldViewPr snapToGrid="0">
      <p:cViewPr varScale="1">
        <p:scale>
          <a:sx n="107" d="100"/>
          <a:sy n="107" d="100"/>
        </p:scale>
        <p:origin x="-984" y="-104"/>
      </p:cViewPr>
      <p:guideLst>
        <p:guide orient="horz" pos="1271"/>
        <p:guide orient="horz" pos="3778"/>
        <p:guide orient="horz" pos="2159"/>
        <p:guide orient="horz" pos="534"/>
        <p:guide orient="horz" pos="2438"/>
        <p:guide orient="horz" pos="863"/>
        <p:guide orient="horz" pos="332"/>
        <p:guide orient="horz" pos="2508"/>
        <p:guide orient="horz" pos="2855"/>
        <p:guide pos="210"/>
        <p:guide pos="777"/>
        <p:guide pos="1945"/>
        <p:guide pos="4940"/>
        <p:guide pos="2869"/>
        <p:guide pos="301"/>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9219"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9220" name="Rectangle 4"/>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9221"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92958FD9-E953-45C3-BD74-39B3FEF15129}" type="slidenum">
              <a:rPr lang="en-US" altLang="en-US"/>
              <a:pPr/>
              <a:t>‹#›</a:t>
            </a:fld>
            <a:endParaRPr lang="en-US" altLang="en-US"/>
          </a:p>
        </p:txBody>
      </p:sp>
    </p:spTree>
    <p:extLst>
      <p:ext uri="{BB962C8B-B14F-4D97-AF65-F5344CB8AC3E}">
        <p14:creationId xmlns:p14="http://schemas.microsoft.com/office/powerpoint/2010/main" val="5762159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41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D92273EC-C541-4E0C-BEFB-8307E3DF24EB}" type="slidenum">
              <a:rPr lang="en-US" altLang="en-US"/>
              <a:pPr/>
              <a:t>‹#›</a:t>
            </a:fld>
            <a:endParaRPr lang="en-US" altLang="en-US"/>
          </a:p>
        </p:txBody>
      </p:sp>
    </p:spTree>
    <p:extLst>
      <p:ext uri="{BB962C8B-B14F-4D97-AF65-F5344CB8AC3E}">
        <p14:creationId xmlns:p14="http://schemas.microsoft.com/office/powerpoint/2010/main" val="353940114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97675E-4AD0-437E-9252-C67F6EC04358}" type="slidenum">
              <a:rPr lang="en-US" altLang="en-US"/>
              <a:pPr/>
              <a:t>1</a:t>
            </a:fld>
            <a:endParaRPr lang="en-US" altLang="en-US"/>
          </a:p>
        </p:txBody>
      </p:sp>
      <p:sp>
        <p:nvSpPr>
          <p:cNvPr id="5122" name="Rectangle 2"/>
          <p:cNvSpPr>
            <a:spLocks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altLang="en-US"/>
              <a:t>The theme of this symposium is biodiversity, presumably micobial, but not necessarily restricted to microbial biodiversity.  While my colleagues will be speaking about organismal aspects of biodiversity, I would like to turn my attention to output of such studies: data, information, and knowledge.  Once we go into the environment and collect specimens, how these are described and become a part of the scientific record, how and where the information is reported and how it is used over time.  </a:t>
            </a:r>
          </a:p>
          <a:p>
            <a:endParaRPr lang="en-US" altLang="en-US"/>
          </a:p>
          <a:p>
            <a:r>
              <a:rPr lang="en-US" altLang="en-US"/>
              <a:t>I would also like to discuss some external events, outside the field of biodiversity that shape not only what we do, but how we do it, and how we report our results.  Not only have the methods of assessing biodiversity changed dramatically over the last 20, 10, 5, and even 1 year, so too have the types and volume of data that are generated and the manner in the data and their interpretation are distributed. We are inundated with both data and publications. It is this portion of the biodiversity equation on which I would like to focus for my allotted time</a:t>
            </a:r>
          </a:p>
        </p:txBody>
      </p:sp>
    </p:spTree>
    <p:extLst>
      <p:ext uri="{BB962C8B-B14F-4D97-AF65-F5344CB8AC3E}">
        <p14:creationId xmlns:p14="http://schemas.microsoft.com/office/powerpoint/2010/main" val="3228127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3E2BDB-E9E2-403F-9FFA-B48CACADB0B6}" type="slidenum">
              <a:rPr lang="en-US" altLang="en-US"/>
              <a:pPr/>
              <a:t>10</a:t>
            </a:fld>
            <a:endParaRPr lang="en-US" altLang="en-US"/>
          </a:p>
        </p:txBody>
      </p:sp>
      <p:sp>
        <p:nvSpPr>
          <p:cNvPr id="8499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499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539011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B9383-C184-404D-A0C5-64C5B5C3693B}" type="slidenum">
              <a:rPr lang="en-US" altLang="en-US"/>
              <a:pPr/>
              <a:t>11</a:t>
            </a:fld>
            <a:endParaRPr lang="en-US" altLang="en-US"/>
          </a:p>
        </p:txBody>
      </p:sp>
      <p:sp>
        <p:nvSpPr>
          <p:cNvPr id="870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704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57136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BD424F-863D-4EEA-94CA-141EA9568FC5}" type="slidenum">
              <a:rPr lang="en-US" altLang="en-US"/>
              <a:pPr/>
              <a:t>12</a:t>
            </a:fld>
            <a:endParaRPr lang="en-US" altLang="en-US"/>
          </a:p>
        </p:txBody>
      </p:sp>
      <p:sp>
        <p:nvSpPr>
          <p:cNvPr id="890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909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798877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1F191-B169-4B08-9DDC-AB69A95423A9}" type="slidenum">
              <a:rPr lang="en-US" altLang="en-US"/>
              <a:pPr/>
              <a:t>13</a:t>
            </a:fld>
            <a:endParaRPr lang="en-US" altLang="en-US"/>
          </a:p>
        </p:txBody>
      </p:sp>
      <p:sp>
        <p:nvSpPr>
          <p:cNvPr id="911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113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942465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A2549B-D2D0-45BE-AE9A-9D7CF80BD82E}" type="slidenum">
              <a:rPr lang="en-US" altLang="en-US"/>
              <a:pPr/>
              <a:t>14</a:t>
            </a:fld>
            <a:endParaRPr lang="en-US" altLang="en-US"/>
          </a:p>
        </p:txBody>
      </p:sp>
      <p:sp>
        <p:nvSpPr>
          <p:cNvPr id="9318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318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266027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C75DAF-FFCB-41AB-A6A6-54656CEBF5C7}" type="slidenum">
              <a:rPr lang="en-US" altLang="en-US"/>
              <a:pPr/>
              <a:t>15</a:t>
            </a:fld>
            <a:endParaRPr lang="en-US" altLang="en-US"/>
          </a:p>
        </p:txBody>
      </p:sp>
      <p:sp>
        <p:nvSpPr>
          <p:cNvPr id="952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523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84620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D60488-897B-4619-BDAC-421F50EDEBD7}" type="slidenum">
              <a:rPr lang="en-US" altLang="en-US"/>
              <a:pPr/>
              <a:t>16</a:t>
            </a:fld>
            <a:endParaRPr lang="en-US" altLang="en-US"/>
          </a:p>
        </p:txBody>
      </p:sp>
      <p:sp>
        <p:nvSpPr>
          <p:cNvPr id="972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728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41786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3AEAE0-3AE4-4060-A3DF-6FEF17BE8859}" type="slidenum">
              <a:rPr lang="en-US" altLang="en-US"/>
              <a:pPr/>
              <a:t>17</a:t>
            </a:fld>
            <a:endParaRPr lang="en-US" altLang="en-US"/>
          </a:p>
        </p:txBody>
      </p:sp>
      <p:sp>
        <p:nvSpPr>
          <p:cNvPr id="993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933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617112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0D9FC0-3E17-44BB-AA6C-F7E8B80D6B75}" type="slidenum">
              <a:rPr lang="en-US" altLang="en-US"/>
              <a:pPr/>
              <a:t>18</a:t>
            </a:fld>
            <a:endParaRPr lang="en-US" altLang="en-US"/>
          </a:p>
        </p:txBody>
      </p:sp>
      <p:sp>
        <p:nvSpPr>
          <p:cNvPr id="1013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137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798352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8A704F-09DA-489F-8FF5-FFD88375B2F0}" type="slidenum">
              <a:rPr lang="en-US" altLang="en-US"/>
              <a:pPr/>
              <a:t>19</a:t>
            </a:fld>
            <a:endParaRPr lang="en-US" altLang="en-US"/>
          </a:p>
        </p:txBody>
      </p:sp>
      <p:sp>
        <p:nvSpPr>
          <p:cNvPr id="1034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342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412819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FC98A-026D-44BA-BF62-9467E23D5A32}" type="slidenum">
              <a:rPr lang="en-US" altLang="en-US"/>
              <a:pPr/>
              <a:t>2</a:t>
            </a:fld>
            <a:endParaRPr lang="en-US" altLang="en-US"/>
          </a:p>
        </p:txBody>
      </p:sp>
      <p:sp>
        <p:nvSpPr>
          <p:cNvPr id="2027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27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a:t>In accepting my invitation from the chairs of the session, I was asked to speak my mind, perhaps even saying a few things that might be controversial. In keeping with this charge, I can think of few individuals more controversial than Donald Rumsfeld. </a:t>
            </a:r>
          </a:p>
          <a:p>
            <a:endParaRPr lang="en-US" altLang="en-US"/>
          </a:p>
          <a:p>
            <a:r>
              <a:rPr lang="en-US" altLang="en-US"/>
              <a:t>He has a way of crystallizing complex ideas into succinct and memorable phrases. One that is particularly relevant is his phrase about knowledge (which actually paraphrases Aristotle(?)) .</a:t>
            </a:r>
          </a:p>
          <a:p>
            <a:endParaRPr lang="en-US" altLang="en-US"/>
          </a:p>
        </p:txBody>
      </p:sp>
    </p:spTree>
    <p:extLst>
      <p:ext uri="{BB962C8B-B14F-4D97-AF65-F5344CB8AC3E}">
        <p14:creationId xmlns:p14="http://schemas.microsoft.com/office/powerpoint/2010/main" val="3010663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32586-C09D-42B0-A2C0-FFC80102584C}" type="slidenum">
              <a:rPr lang="en-US" altLang="en-US"/>
              <a:pPr/>
              <a:t>20</a:t>
            </a:fld>
            <a:endParaRPr lang="en-US" altLang="en-US"/>
          </a:p>
        </p:txBody>
      </p:sp>
      <p:sp>
        <p:nvSpPr>
          <p:cNvPr id="1054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547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436231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F3F3F9-F700-48F6-B74E-1497BDC48BED}" type="slidenum">
              <a:rPr lang="en-US" altLang="en-US"/>
              <a:pPr/>
              <a:t>21</a:t>
            </a:fld>
            <a:endParaRPr lang="en-US" altLang="en-US"/>
          </a:p>
        </p:txBody>
      </p:sp>
      <p:sp>
        <p:nvSpPr>
          <p:cNvPr id="1075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752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844648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AE2EE0-5306-4B81-83D3-220A35DF60E7}" type="slidenum">
              <a:rPr lang="en-US" altLang="en-US"/>
              <a:pPr/>
              <a:t>22</a:t>
            </a:fld>
            <a:endParaRPr lang="en-US" altLang="en-US"/>
          </a:p>
        </p:txBody>
      </p:sp>
      <p:sp>
        <p:nvSpPr>
          <p:cNvPr id="1095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957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1376314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583507-0E14-4C5F-84CD-84D99BF1FDD2}" type="slidenum">
              <a:rPr lang="en-US" altLang="en-US"/>
              <a:pPr/>
              <a:t>23</a:t>
            </a:fld>
            <a:endParaRPr lang="en-US" altLang="en-US"/>
          </a:p>
        </p:txBody>
      </p:sp>
      <p:sp>
        <p:nvSpPr>
          <p:cNvPr id="1116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161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458746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0E2777-4826-4F0A-9484-25EE72CB3DB3}" type="slidenum">
              <a:rPr lang="en-US" altLang="en-US"/>
              <a:pPr/>
              <a:t>24</a:t>
            </a:fld>
            <a:endParaRPr lang="en-US" altLang="en-US"/>
          </a:p>
        </p:txBody>
      </p:sp>
      <p:sp>
        <p:nvSpPr>
          <p:cNvPr id="1136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366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073184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0D24E-3871-443A-AA7D-C9EBCA16BC2B}" type="slidenum">
              <a:rPr lang="en-US" altLang="en-US"/>
              <a:pPr/>
              <a:t>25</a:t>
            </a:fld>
            <a:endParaRPr lang="en-US" altLang="en-US"/>
          </a:p>
        </p:txBody>
      </p:sp>
      <p:sp>
        <p:nvSpPr>
          <p:cNvPr id="1157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571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009887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22750E-5215-478B-9DE0-59ECB858BCFB}" type="slidenum">
              <a:rPr lang="en-US" altLang="en-US"/>
              <a:pPr/>
              <a:t>26</a:t>
            </a:fld>
            <a:endParaRPr lang="en-US" altLang="en-US"/>
          </a:p>
        </p:txBody>
      </p:sp>
      <p:sp>
        <p:nvSpPr>
          <p:cNvPr id="1177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776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344438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F20973-C91C-44CE-988C-FF28FE5F79E4}" type="slidenum">
              <a:rPr lang="en-US" altLang="en-US"/>
              <a:pPr/>
              <a:t>27</a:t>
            </a:fld>
            <a:endParaRPr lang="en-US" altLang="en-US"/>
          </a:p>
        </p:txBody>
      </p:sp>
      <p:sp>
        <p:nvSpPr>
          <p:cNvPr id="1392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926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690871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83885-F24B-49B3-B164-02EC5621B899}" type="slidenum">
              <a:rPr lang="en-US" altLang="en-US"/>
              <a:pPr/>
              <a:t>28</a:t>
            </a:fld>
            <a:endParaRPr lang="en-US" altLang="en-US"/>
          </a:p>
        </p:txBody>
      </p:sp>
      <p:sp>
        <p:nvSpPr>
          <p:cNvPr id="3164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1641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097586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93C294-874C-4595-8E73-0018DA657B4A}" type="slidenum">
              <a:rPr lang="en-US" altLang="en-US"/>
              <a:pPr/>
              <a:t>29</a:t>
            </a:fld>
            <a:endParaRPr lang="en-US" altLang="en-US"/>
          </a:p>
        </p:txBody>
      </p:sp>
      <p:sp>
        <p:nvSpPr>
          <p:cNvPr id="1198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981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789684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9E1F45-24E5-4B54-BF59-D20B9FDD8CBB}" type="slidenum">
              <a:rPr lang="en-US" altLang="en-US"/>
              <a:pPr/>
              <a:t>3</a:t>
            </a:fld>
            <a:endParaRPr lang="en-US" altLang="en-US"/>
          </a:p>
        </p:txBody>
      </p:sp>
      <p:sp>
        <p:nvSpPr>
          <p:cNvPr id="20480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a:t>Rumsfeld points out that there are different scops of knowledge. There are those things that we know that we clearly understand. There are also those things that are totally unknown to us.  Research helps to increase our fundamental knowledge, pushing back the boundaries of our ignorance and  creating a third category of knowledge, those things that we do not yet know, but which we know we do not know them.  </a:t>
            </a:r>
          </a:p>
          <a:p>
            <a:endParaRPr lang="en-US" altLang="en-US"/>
          </a:p>
          <a:p>
            <a:r>
              <a:rPr lang="en-US" altLang="en-US"/>
              <a:t>It is our opinion that within the knowledge gradient, there exists another type of unknown - representing knowledge that was once known, but has been forgotten or lost over time.  We call this the unknown knowns.  At first glance, this might seem an implausible, but it represents a very real risk, not only in biodiversity studies, but in most fields, with the biosciences being the among the most prone to this problem, because of the extraordinary Growth in many of the sub disciplines, and the accompanying way of reporting results.  A principle source of this knowledge loss arises in the very terminology we use to discuss and report our findings. Unless each worker clearly understands the underlying concepts that are used to describe their work in reference to that of others, discovery and retrieval of important findings becomes more difficult, if not impossible. Part of the problem lies in the sheer volume of material that is appearing in “print”. The second involves the rapidly* evolving terms that are used to describe biologically relevant concepts at the various levels. </a:t>
            </a:r>
          </a:p>
          <a:p>
            <a:r>
              <a:rPr lang="en-US" altLang="en-US"/>
              <a:t> </a:t>
            </a:r>
          </a:p>
          <a:p>
            <a:endParaRPr lang="en-US" altLang="en-US"/>
          </a:p>
          <a:p>
            <a:r>
              <a:rPr lang="en-US" altLang="en-US"/>
              <a:t> </a:t>
            </a:r>
          </a:p>
        </p:txBody>
      </p:sp>
    </p:spTree>
    <p:extLst>
      <p:ext uri="{BB962C8B-B14F-4D97-AF65-F5344CB8AC3E}">
        <p14:creationId xmlns:p14="http://schemas.microsoft.com/office/powerpoint/2010/main" val="2976280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E9E7C1-BDFC-4213-B1E4-50BB81F41EFC}" type="slidenum">
              <a:rPr lang="en-US" altLang="en-US"/>
              <a:pPr/>
              <a:t>30</a:t>
            </a:fld>
            <a:endParaRPr lang="en-US" altLang="en-US"/>
          </a:p>
        </p:txBody>
      </p:sp>
      <p:sp>
        <p:nvSpPr>
          <p:cNvPr id="2140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401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en-US" altLang="en-US"/>
              <a:t>The key point in this slide is to emphasize that names, taxon concepts and exemplars are independent. Names are fixed in time and are bibliographic events, tied to a particular published description. The taxon concept, however, drifts once it comes into usage, as addition, non=type exemplars are added to the global sample set.  There is also a critical need to always tie the data (phenotype/genotype) to the correct source strain.</a:t>
            </a:r>
          </a:p>
        </p:txBody>
      </p:sp>
    </p:spTree>
    <p:extLst>
      <p:ext uri="{BB962C8B-B14F-4D97-AF65-F5344CB8AC3E}">
        <p14:creationId xmlns:p14="http://schemas.microsoft.com/office/powerpoint/2010/main" val="1249765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91DA3C-B851-47AF-995B-225D9DD502D8}" type="slidenum">
              <a:rPr lang="en-US" altLang="en-US"/>
              <a:pPr/>
              <a:t>31</a:t>
            </a:fld>
            <a:endParaRPr lang="en-US" altLang="en-US"/>
          </a:p>
        </p:txBody>
      </p:sp>
      <p:sp>
        <p:nvSpPr>
          <p:cNvPr id="2181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811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1299753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060663-3732-4B57-A68D-313727957C54}" type="slidenum">
              <a:rPr lang="en-US" altLang="en-US"/>
              <a:pPr/>
              <a:t>32</a:t>
            </a:fld>
            <a:endParaRPr lang="en-US" altLang="en-US"/>
          </a:p>
        </p:txBody>
      </p:sp>
      <p:sp>
        <p:nvSpPr>
          <p:cNvPr id="2242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425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9337834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D2A6CE-50F7-4999-ACAB-A9EE1D257006}" type="slidenum">
              <a:rPr lang="en-US" altLang="en-US"/>
              <a:pPr/>
              <a:t>33</a:t>
            </a:fld>
            <a:endParaRPr lang="en-US" altLang="en-US"/>
          </a:p>
        </p:txBody>
      </p:sp>
      <p:sp>
        <p:nvSpPr>
          <p:cNvPr id="318466" name="Rectangle 2"/>
          <p:cNvSpPr>
            <a:spLocks noChangeArrowheads="1" noTextEdit="1"/>
          </p:cNvSpPr>
          <p:nvPr>
            <p:ph type="sldImg"/>
          </p:nvPr>
        </p:nvSpPr>
        <p:spPr>
          <a:ln/>
        </p:spPr>
      </p:sp>
      <p:sp>
        <p:nvSpPr>
          <p:cNvPr id="318467" name="Rectangle 3"/>
          <p:cNvSpPr>
            <a:spLocks noGrp="1" noChangeArrowheads="1"/>
          </p:cNvSpPr>
          <p:nvPr>
            <p:ph type="body" idx="1"/>
          </p:nvPr>
        </p:nvSpPr>
        <p:spPr/>
        <p:txBody>
          <a:bodyPr/>
          <a:lstStyle/>
          <a:p>
            <a:r>
              <a:rPr lang="en-US" altLang="en-US"/>
              <a:t>When one looks at the environmental data, it becomes difficult in accurately interpreting results across studies, especially when one is dealing with survey data comprised of a singe measurement (eg. a 16S sequence).  One of the reasons is that investigators use their own identifier to label the data (and strains). More importantly, many of these labels are not unique, </a:t>
            </a:r>
          </a:p>
        </p:txBody>
      </p:sp>
    </p:spTree>
    <p:extLst>
      <p:ext uri="{BB962C8B-B14F-4D97-AF65-F5344CB8AC3E}">
        <p14:creationId xmlns:p14="http://schemas.microsoft.com/office/powerpoint/2010/main" val="6743128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2A6F2F-49A0-4CCF-B6A9-6DE49A113DE1}" type="slidenum">
              <a:rPr lang="en-US" altLang="en-US"/>
              <a:pPr/>
              <a:t>34</a:t>
            </a:fld>
            <a:endParaRPr lang="en-US" altLang="en-US"/>
          </a:p>
        </p:txBody>
      </p:sp>
      <p:sp>
        <p:nvSpPr>
          <p:cNvPr id="373762" name="Rectangle 2"/>
          <p:cNvSpPr>
            <a:spLocks noChangeArrowheads="1" noTextEdit="1"/>
          </p:cNvSpPr>
          <p:nvPr>
            <p:ph type="sldImg"/>
          </p:nvPr>
        </p:nvSpPr>
        <p:spPr>
          <a:ln/>
        </p:spPr>
      </p:sp>
      <p:sp>
        <p:nvSpPr>
          <p:cNvPr id="373763" name="Rectangle 3"/>
          <p:cNvSpPr>
            <a:spLocks noGrp="1" noChangeArrowheads="1"/>
          </p:cNvSpPr>
          <p:nvPr>
            <p:ph type="body" idx="1"/>
          </p:nvPr>
        </p:nvSpPr>
        <p:spPr/>
        <p:txBody>
          <a:bodyPr/>
          <a:lstStyle/>
          <a:p>
            <a:r>
              <a:rPr lang="en-US" altLang="en-US"/>
              <a:t>We are in the process of updating our prototype application. One of the objectives is to identify all of the high quality 16S sequences that have come from type strains held in different collections/BRCs.  We believe that such a comprehensive list remains useful for a variety of reasons. However, compiling such a list is problematic, as the GenBank records rarely identify the source organism in such a way that the sequence can be tied to a deposit in a culture collection, and few collections actually publish such a list for their own deposits.  In fact, we believe that most collections are unaware which of the cultures in their holdings actually have an associated 16S or other sequence as there is currently no way to harvest this information automatically. </a:t>
            </a:r>
          </a:p>
          <a:p>
            <a:endParaRPr lang="en-US" altLang="en-US"/>
          </a:p>
          <a:p>
            <a:r>
              <a:rPr lang="en-US" altLang="en-US"/>
              <a:t>We began with a  list of 15232 strain identifers extracted from the Taxonomic Outline, LPN, and the DSMZ LBN. Each term was then passed to a set of automated queries that were run against the RDP database which currently contains &gt;225,000 16S sequences.  From this, a candidate list of 15232 sequences were retreived.</a:t>
            </a:r>
          </a:p>
          <a:p>
            <a:endParaRPr lang="en-US" altLang="en-US"/>
          </a:p>
          <a:p>
            <a:r>
              <a:rPr lang="en-US" altLang="en-US"/>
              <a:t>The figure above shows what the current names are that are associated with those sequences.  Interestingly, </a:t>
            </a:r>
          </a:p>
        </p:txBody>
      </p:sp>
    </p:spTree>
    <p:extLst>
      <p:ext uri="{BB962C8B-B14F-4D97-AF65-F5344CB8AC3E}">
        <p14:creationId xmlns:p14="http://schemas.microsoft.com/office/powerpoint/2010/main" val="8915255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EEF5FC-D101-4C0D-A608-2C0403DF6AE0}" type="slidenum">
              <a:rPr lang="en-US" altLang="en-US"/>
              <a:pPr/>
              <a:t>35</a:t>
            </a:fld>
            <a:endParaRPr lang="en-US" altLang="en-US"/>
          </a:p>
        </p:txBody>
      </p:sp>
      <p:sp>
        <p:nvSpPr>
          <p:cNvPr id="348162" name="Rectangle 2"/>
          <p:cNvSpPr>
            <a:spLocks noChangeArrowheads="1" noTextEdit="1"/>
          </p:cNvSpPr>
          <p:nvPr>
            <p:ph type="sldImg"/>
          </p:nvPr>
        </p:nvSpPr>
        <p:spPr>
          <a:ln/>
        </p:spPr>
      </p:sp>
      <p:sp>
        <p:nvSpPr>
          <p:cNvPr id="348163" name="Rectangle 3"/>
          <p:cNvSpPr>
            <a:spLocks noGrp="1" noChangeArrowheads="1"/>
          </p:cNvSpPr>
          <p:nvPr>
            <p:ph type="body" idx="1"/>
          </p:nvPr>
        </p:nvSpPr>
        <p:spPr/>
        <p:txBody>
          <a:bodyPr/>
          <a:lstStyle/>
          <a:p>
            <a:r>
              <a:rPr lang="en-US" altLang="en-US"/>
              <a:t>Recently, we began an examination of several phyla that represented particular challenges for the RDP, the naive Baysian classifier of Qiong et al. and our own SOSCC algorithm. In particular, while numerous sequences are identified as belonging to these phyla, placement is at best challenging as there are very few cultivated representatives on which to base the identifications. </a:t>
            </a:r>
          </a:p>
          <a:p>
            <a:endParaRPr lang="en-US" altLang="en-US"/>
          </a:p>
          <a:p>
            <a:r>
              <a:rPr lang="en-US" altLang="en-US"/>
              <a:t>In the case of the Verrucomicrobia, 911 high-quality sequences were available from Genbank that were labeled as members of this phylum. As noted in the previous slide, some “synonymies” occurred. In particular,  551/911 sequences from clones, the environment, and cultivate strains bore the same label, and 734/911 strains were synonyms.  Thus, any practical assignment to a meaningful taxon, based on the depositors’ data became virtually impossible.  </a:t>
            </a:r>
          </a:p>
        </p:txBody>
      </p:sp>
    </p:spTree>
    <p:extLst>
      <p:ext uri="{BB962C8B-B14F-4D97-AF65-F5344CB8AC3E}">
        <p14:creationId xmlns:p14="http://schemas.microsoft.com/office/powerpoint/2010/main" val="20293835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C2374F-C27C-4780-BA14-49ED884CB505}" type="slidenum">
              <a:rPr lang="en-US" altLang="en-US"/>
              <a:pPr/>
              <a:t>36</a:t>
            </a:fld>
            <a:endParaRPr lang="en-US" altLang="en-US"/>
          </a:p>
        </p:txBody>
      </p:sp>
      <p:sp>
        <p:nvSpPr>
          <p:cNvPr id="357378" name="Rectangle 2"/>
          <p:cNvSpPr>
            <a:spLocks noChangeArrowheads="1" noTextEdit="1"/>
          </p:cNvSpPr>
          <p:nvPr>
            <p:ph type="sldImg"/>
          </p:nvPr>
        </p:nvSpPr>
        <p:spPr>
          <a:ln/>
        </p:spPr>
      </p:sp>
      <p:sp>
        <p:nvSpPr>
          <p:cNvPr id="357379" name="Rectangle 3"/>
          <p:cNvSpPr>
            <a:spLocks noGrp="1" noChangeArrowheads="1"/>
          </p:cNvSpPr>
          <p:nvPr>
            <p:ph type="body" idx="1"/>
          </p:nvPr>
        </p:nvSpPr>
        <p:spPr/>
        <p:txBody>
          <a:bodyPr/>
          <a:lstStyle/>
          <a:p>
            <a:pPr>
              <a:lnSpc>
                <a:spcPct val="90000"/>
              </a:lnSpc>
            </a:pPr>
            <a:r>
              <a:rPr lang="en-US" altLang="en-US"/>
              <a:t>We have been using heatmaps of evolutionary distance matrices to visualize sequence similarity and to uncover annotation errors in the 16S sequence data set for about 5 yrs.  Last year, we published on the SOSCC algorithm which can undertake this process in an automated manner. What is particularly useful is that the method allows us to examine 10^3 – 10^4 sequences simultaneously, thereby revealing the otherwise hidden structure associated with more distant taxonomic relationships. The major limitations in method at this point in time are hardware associated (max  number of pixels on a screen and the lower limits of resolution associated with the typical pointing device. </a:t>
            </a:r>
          </a:p>
          <a:p>
            <a:pPr>
              <a:lnSpc>
                <a:spcPct val="90000"/>
              </a:lnSpc>
            </a:pPr>
            <a:endParaRPr lang="en-US" altLang="en-US"/>
          </a:p>
          <a:p>
            <a:pPr>
              <a:lnSpc>
                <a:spcPct val="90000"/>
              </a:lnSpc>
            </a:pPr>
            <a:r>
              <a:rPr lang="en-US" altLang="en-US"/>
              <a:t>The method allows  to “challenge” the correctness of a taxonomic arrangement of sequences, uncover misplacements and annotation errors, and correctly position unknown sequences in reference to vetted sequences derived from type and non-type strains. Scale bar on the left is evolutionary distance (Jukes Cantor), for the subset of alignable sequences for which complete pair-wise distances could be estimated.  Sequences were arranged according to the nomenclatural taxonomy of Garrity et al (release 6.0).</a:t>
            </a:r>
          </a:p>
          <a:p>
            <a:pPr>
              <a:lnSpc>
                <a:spcPct val="90000"/>
              </a:lnSpc>
            </a:pPr>
            <a:r>
              <a:rPr lang="en-US" altLang="en-US"/>
              <a:t>The heatmap reveals numerous taxonomic misplacements that are attributable to annotation errors, misidentification and “synonymies”.  Resoltuion of these errors is confounded by the relatively small number of cultivated members within the loosely defined phylum (&lt; 10).</a:t>
            </a:r>
          </a:p>
          <a:p>
            <a:pPr>
              <a:lnSpc>
                <a:spcPct val="90000"/>
              </a:lnSpc>
            </a:pPr>
            <a:endParaRPr lang="en-US" altLang="en-US"/>
          </a:p>
        </p:txBody>
      </p:sp>
    </p:spTree>
    <p:extLst>
      <p:ext uri="{BB962C8B-B14F-4D97-AF65-F5344CB8AC3E}">
        <p14:creationId xmlns:p14="http://schemas.microsoft.com/office/powerpoint/2010/main" val="31292730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405CA0-2695-4A8B-B90E-C436DF446F60}" type="slidenum">
              <a:rPr lang="en-US" altLang="en-US"/>
              <a:pPr/>
              <a:t>37</a:t>
            </a:fld>
            <a:endParaRPr lang="en-US" altLang="en-US"/>
          </a:p>
        </p:txBody>
      </p:sp>
      <p:sp>
        <p:nvSpPr>
          <p:cNvPr id="358402" name="Rectangle 2"/>
          <p:cNvSpPr>
            <a:spLocks noChangeArrowheads="1" noTextEdit="1"/>
          </p:cNvSpPr>
          <p:nvPr>
            <p:ph type="sldImg"/>
          </p:nvPr>
        </p:nvSpPr>
        <p:spPr>
          <a:ln/>
        </p:spPr>
      </p:sp>
      <p:sp>
        <p:nvSpPr>
          <p:cNvPr id="358403" name="Rectangle 3"/>
          <p:cNvSpPr>
            <a:spLocks noGrp="1" noChangeArrowheads="1"/>
          </p:cNvSpPr>
          <p:nvPr>
            <p:ph type="body" idx="1"/>
          </p:nvPr>
        </p:nvSpPr>
        <p:spPr/>
        <p:txBody>
          <a:bodyPr/>
          <a:lstStyle/>
          <a:p>
            <a:r>
              <a:rPr lang="en-US" altLang="en-US"/>
              <a:t>The taxonomic structure of the collection of sequences was revealed by application of a modified version of the SOSCC algorithm.  Particularly noteworthy is the large number of virtually identical sequences derived from a single study that appear in GenBank as verrucomicrobia which this analysis shows as probably members of Akkersmania.  Also, the clear separatation of Lentispharae (including Victivalis) and Optitutus from the Verrucomicrobia. These show a partial, distant relationship to a number of sequences that are currently labeled as unknown.  At least three groups of putative verrucomicrobia exist. </a:t>
            </a:r>
          </a:p>
        </p:txBody>
      </p:sp>
    </p:spTree>
    <p:extLst>
      <p:ext uri="{BB962C8B-B14F-4D97-AF65-F5344CB8AC3E}">
        <p14:creationId xmlns:p14="http://schemas.microsoft.com/office/powerpoint/2010/main" val="28723717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91E42D-E302-4861-8236-C86C4615FF4B}" type="slidenum">
              <a:rPr lang="en-US" altLang="en-US"/>
              <a:pPr/>
              <a:t>38</a:t>
            </a:fld>
            <a:endParaRPr lang="en-US" altLang="en-US"/>
          </a:p>
        </p:txBody>
      </p:sp>
      <p:sp>
        <p:nvSpPr>
          <p:cNvPr id="342018" name="Rectangle 2"/>
          <p:cNvSpPr>
            <a:spLocks noChangeArrowheads="1" noTextEdit="1"/>
          </p:cNvSpPr>
          <p:nvPr>
            <p:ph type="sldImg"/>
          </p:nvPr>
        </p:nvSpPr>
        <p:spPr>
          <a:xfrm>
            <a:off x="1144588" y="685800"/>
            <a:ext cx="4572000" cy="3429000"/>
          </a:xfrm>
          <a:ln/>
        </p:spPr>
      </p:sp>
      <p:sp>
        <p:nvSpPr>
          <p:cNvPr id="342019" name="Rectangle 3"/>
          <p:cNvSpPr>
            <a:spLocks noGrp="1" noChangeArrowheads="1"/>
          </p:cNvSpPr>
          <p:nvPr>
            <p:ph type="body" idx="1"/>
          </p:nvPr>
        </p:nvSpPr>
        <p:spPr/>
        <p:txBody>
          <a:bodyPr lIns="86493" tIns="43247" rIns="86493" bIns="43247"/>
          <a:lstStyle/>
          <a:p>
            <a:endParaRPr lang="en-US" altLang="en-US">
              <a:latin typeface="TimesNewRoman,BoldItalic" charset="0"/>
              <a:cs typeface="Times New Roman" panose="02020603050405020304" pitchFamily="18" charset="0"/>
            </a:endParaRPr>
          </a:p>
        </p:txBody>
      </p:sp>
    </p:spTree>
    <p:extLst>
      <p:ext uri="{BB962C8B-B14F-4D97-AF65-F5344CB8AC3E}">
        <p14:creationId xmlns:p14="http://schemas.microsoft.com/office/powerpoint/2010/main" val="1306854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717A7C-B6D9-4F0C-B94A-BAC0572DEC4E}" type="slidenum">
              <a:rPr lang="en-US" altLang="en-US"/>
              <a:pPr/>
              <a:t>39</a:t>
            </a:fld>
            <a:endParaRPr lang="en-US" altLang="en-US"/>
          </a:p>
        </p:txBody>
      </p:sp>
      <p:sp>
        <p:nvSpPr>
          <p:cNvPr id="198658" name="Rectangle 2"/>
          <p:cNvSpPr>
            <a:spLocks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84100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676B6E-565C-48E8-B835-927D25CBFC55}" type="slidenum">
              <a:rPr lang="en-US" altLang="en-US"/>
              <a:pPr/>
              <a:t>4</a:t>
            </a:fld>
            <a:endParaRPr lang="en-US" altLang="en-US"/>
          </a:p>
        </p:txBody>
      </p:sp>
      <p:sp>
        <p:nvSpPr>
          <p:cNvPr id="3983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83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7320521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490B8B-EFAA-459B-93CC-8E1934DA9CD9}" type="slidenum">
              <a:rPr lang="en-US" altLang="en-US"/>
              <a:pPr/>
              <a:t>40</a:t>
            </a:fld>
            <a:endParaRPr lang="en-US" altLang="en-US"/>
          </a:p>
        </p:txBody>
      </p:sp>
      <p:sp>
        <p:nvSpPr>
          <p:cNvPr id="3020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20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6707941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E7ACB9-31E9-43E2-8C53-7CFA4C640EC4}" type="slidenum">
              <a:rPr lang="en-US" altLang="en-US"/>
              <a:pPr/>
              <a:t>41</a:t>
            </a:fld>
            <a:endParaRPr lang="en-US" altLang="en-US"/>
          </a:p>
        </p:txBody>
      </p:sp>
      <p:sp>
        <p:nvSpPr>
          <p:cNvPr id="261122" name="Rectangle 2"/>
          <p:cNvSpPr>
            <a:spLocks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814115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084B64-B65F-44D0-9FAC-3AE5233A2694}" type="slidenum">
              <a:rPr lang="en-US" altLang="en-US"/>
              <a:pPr/>
              <a:t>42</a:t>
            </a:fld>
            <a:endParaRPr lang="en-US" altLang="en-US"/>
          </a:p>
        </p:txBody>
      </p:sp>
      <p:sp>
        <p:nvSpPr>
          <p:cNvPr id="1259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595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7142853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DA471E-CF2D-47AC-B750-CAF789DEAAEA}" type="slidenum">
              <a:rPr lang="en-US" altLang="en-US"/>
              <a:pPr/>
              <a:t>43</a:t>
            </a:fld>
            <a:endParaRPr lang="en-US" altLang="en-US"/>
          </a:p>
        </p:txBody>
      </p:sp>
      <p:sp>
        <p:nvSpPr>
          <p:cNvPr id="263170" name="Rectangle 2"/>
          <p:cNvSpPr>
            <a:spLocks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4658609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05B9FA-ECB6-49A3-A199-155491277D6B}" type="slidenum">
              <a:rPr lang="en-US" altLang="en-US"/>
              <a:pPr/>
              <a:t>44</a:t>
            </a:fld>
            <a:endParaRPr lang="en-US" altLang="en-US"/>
          </a:p>
        </p:txBody>
      </p:sp>
      <p:sp>
        <p:nvSpPr>
          <p:cNvPr id="387074" name="Rectangle 2"/>
          <p:cNvSpPr>
            <a:spLocks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5043698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AADCFC-693C-4748-8B19-908497DA9E80}" type="slidenum">
              <a:rPr lang="en-US" altLang="en-US"/>
              <a:pPr/>
              <a:t>45</a:t>
            </a:fld>
            <a:endParaRPr lang="en-US" altLang="en-US"/>
          </a:p>
        </p:txBody>
      </p:sp>
      <p:sp>
        <p:nvSpPr>
          <p:cNvPr id="386050" name="Rectangle 2"/>
          <p:cNvSpPr>
            <a:spLocks noChangeArrowheads="1" noTextEdit="1"/>
          </p:cNvSpPr>
          <p:nvPr>
            <p:ph type="sldImg"/>
          </p:nvPr>
        </p:nvSpPr>
        <p:spPr>
          <a:ln/>
        </p:spPr>
      </p:sp>
      <p:sp>
        <p:nvSpPr>
          <p:cNvPr id="38605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0892928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3C17CB-7E11-4070-9455-55D1530A5CAD}" type="slidenum">
              <a:rPr lang="en-US" altLang="en-US"/>
              <a:pPr/>
              <a:t>46</a:t>
            </a:fld>
            <a:endParaRPr lang="en-US" altLang="en-US"/>
          </a:p>
        </p:txBody>
      </p:sp>
      <p:sp>
        <p:nvSpPr>
          <p:cNvPr id="2775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75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9306412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04960A-7F2F-40CD-AD4C-571F3DBDA1C8}" type="slidenum">
              <a:rPr lang="en-US" altLang="en-US"/>
              <a:pPr/>
              <a:t>47</a:t>
            </a:fld>
            <a:endParaRPr lang="en-US" altLang="en-US"/>
          </a:p>
        </p:txBody>
      </p:sp>
      <p:sp>
        <p:nvSpPr>
          <p:cNvPr id="27955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95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3253999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B636-4B5E-4FA0-8E15-C29AE2ADEBC9}" type="slidenum">
              <a:rPr lang="en-US" altLang="en-US"/>
              <a:pPr/>
              <a:t>48</a:t>
            </a:fld>
            <a:endParaRPr lang="en-US" altLang="en-US"/>
          </a:p>
        </p:txBody>
      </p:sp>
      <p:sp>
        <p:nvSpPr>
          <p:cNvPr id="385026" name="Rectangle 2"/>
          <p:cNvSpPr>
            <a:spLocks noChangeArrowheads="1" noTextEdit="1"/>
          </p:cNvSpPr>
          <p:nvPr>
            <p:ph type="sldImg"/>
          </p:nvPr>
        </p:nvSpPr>
        <p:spPr>
          <a:ln/>
        </p:spPr>
      </p:sp>
      <p:sp>
        <p:nvSpPr>
          <p:cNvPr id="38502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220576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5C9DBB-4746-4677-B0D5-BCDCA6F742E1}" type="slidenum">
              <a:rPr lang="en-US" altLang="en-US"/>
              <a:pPr/>
              <a:t>49</a:t>
            </a:fld>
            <a:endParaRPr lang="en-US" altLang="en-US"/>
          </a:p>
        </p:txBody>
      </p:sp>
      <p:sp>
        <p:nvSpPr>
          <p:cNvPr id="274434" name="Rectangle 2"/>
          <p:cNvSpPr>
            <a:spLocks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720398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52E70B-8045-4C58-AC17-D99313F0D7B7}" type="slidenum">
              <a:rPr lang="en-US" altLang="en-US"/>
              <a:pPr/>
              <a:t>5</a:t>
            </a:fld>
            <a:endParaRPr lang="en-US" altLang="en-US"/>
          </a:p>
        </p:txBody>
      </p:sp>
      <p:sp>
        <p:nvSpPr>
          <p:cNvPr id="145410" name="Rectangle 2"/>
          <p:cNvSpPr>
            <a:spLocks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1454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lIns="86493" tIns="43247" rIns="86493" bIns="43247"/>
          <a:lstStyle/>
          <a:p>
            <a:r>
              <a:rPr lang="en-US" altLang="en-US">
                <a:latin typeface="TimesNewRoman,BoldItalic" charset="0"/>
                <a:cs typeface="Times New Roman" panose="02020603050405020304" pitchFamily="18" charset="0"/>
              </a:rPr>
              <a:t>The </a:t>
            </a:r>
            <a:r>
              <a:rPr lang="en-US" altLang="en-US" i="1">
                <a:latin typeface="TimesNewRoman,BoldItalic" charset="0"/>
                <a:cs typeface="Times New Roman" panose="02020603050405020304" pitchFamily="18" charset="0"/>
              </a:rPr>
              <a:t>Alteromonadales</a:t>
            </a:r>
            <a:r>
              <a:rPr lang="en-US" altLang="en-US">
                <a:latin typeface="TimesNewRoman,BoldItalic" charset="0"/>
                <a:cs typeface="Times New Roman" panose="02020603050405020304" pitchFamily="18" charset="0"/>
              </a:rPr>
              <a:t> represent an interesting text case for demonstrating how one could apply DOIs to solve the problems associated with changes in nomenclature and taxonomy of a particular group.  The family was effectively defined by Garrity et al in version 1.0 of the Taxonomic Outline and independently by Ivanova and Mikhailov in 2001 and is formed on the genus </a:t>
            </a:r>
            <a:r>
              <a:rPr lang="en-US" altLang="en-US" i="1">
                <a:latin typeface="TimesNewRoman,BoldItalic" charset="0"/>
                <a:cs typeface="Times New Roman" panose="02020603050405020304" pitchFamily="18" charset="0"/>
              </a:rPr>
              <a:t>Alteromonas</a:t>
            </a:r>
            <a:r>
              <a:rPr lang="en-US" altLang="en-US">
                <a:latin typeface="TimesNewRoman,BoldItalic" charset="0"/>
                <a:cs typeface="Times New Roman" panose="02020603050405020304" pitchFamily="18" charset="0"/>
              </a:rPr>
              <a:t>, which serves as the type genus for the family and class.  </a:t>
            </a:r>
            <a:r>
              <a:rPr lang="en-US" altLang="en-US" i="1">
                <a:latin typeface="TimesNewRoman,BoldItalic" charset="0"/>
                <a:cs typeface="Times New Roman" panose="02020603050405020304" pitchFamily="18" charset="0"/>
              </a:rPr>
              <a:t>Alteromonas</a:t>
            </a:r>
            <a:r>
              <a:rPr lang="en-US" altLang="en-US">
                <a:latin typeface="TimesNewRoman,BoldItalic" charset="0"/>
                <a:cs typeface="Times New Roman" panose="02020603050405020304" pitchFamily="18" charset="0"/>
              </a:rPr>
              <a:t> was initially circumscribed by Bauman et al, in 1972 and subsequently emended (although not formally in all cases) on more than 15 occasions through the addition 20 species.  Nineteen of these species were subsequently moved to four other genera, two of which are also members of the </a:t>
            </a:r>
            <a:r>
              <a:rPr lang="en-US" altLang="en-US" i="1">
                <a:latin typeface="TimesNewRoman,BoldItalic" charset="0"/>
                <a:cs typeface="Times New Roman" panose="02020603050405020304" pitchFamily="18" charset="0"/>
              </a:rPr>
              <a:t>Alteromonas</a:t>
            </a:r>
            <a:r>
              <a:rPr lang="en-US" altLang="en-US">
                <a:latin typeface="TimesNewRoman,BoldItalic" charset="0"/>
                <a:cs typeface="Times New Roman" panose="02020603050405020304" pitchFamily="18" charset="0"/>
              </a:rPr>
              <a:t> (</a:t>
            </a:r>
            <a:r>
              <a:rPr lang="en-US" altLang="en-US" i="1">
                <a:latin typeface="TimesNewRoman,BoldItalic" charset="0"/>
                <a:cs typeface="Times New Roman" panose="02020603050405020304" pitchFamily="18" charset="0"/>
              </a:rPr>
              <a:t>sensu</a:t>
            </a:r>
            <a:r>
              <a:rPr lang="en-US" altLang="en-US">
                <a:latin typeface="TimesNewRoman,BoldItalic" charset="0"/>
                <a:cs typeface="Times New Roman" panose="02020603050405020304" pitchFamily="18" charset="0"/>
              </a:rPr>
              <a:t> Garrity et al.) and two genera are members of the family </a:t>
            </a:r>
            <a:r>
              <a:rPr lang="en-US" altLang="en-US">
                <a:cs typeface="Times New Roman" panose="02020603050405020304" pitchFamily="18" charset="0"/>
              </a:rPr>
              <a:t>“</a:t>
            </a:r>
            <a:r>
              <a:rPr lang="en-US" altLang="en-US" i="1">
                <a:latin typeface="TimesNewRoman,BoldItalic" charset="0"/>
                <a:cs typeface="Times New Roman" panose="02020603050405020304" pitchFamily="18" charset="0"/>
              </a:rPr>
              <a:t>Oceanospirillacea</a:t>
            </a:r>
            <a:r>
              <a:rPr lang="en-US" altLang="en-US">
                <a:cs typeface="Times New Roman" panose="02020603050405020304" pitchFamily="18" charset="0"/>
              </a:rPr>
              <a:t>”</a:t>
            </a:r>
            <a:r>
              <a:rPr lang="en-US" altLang="en-US">
                <a:latin typeface="TimesNewRoman,BoldItalic" charset="0"/>
                <a:cs typeface="Times New Roman" panose="02020603050405020304" pitchFamily="18" charset="0"/>
              </a:rPr>
              <a:t>, </a:t>
            </a:r>
            <a:r>
              <a:rPr lang="en-US" altLang="en-US">
                <a:cs typeface="Times New Roman" panose="02020603050405020304" pitchFamily="18" charset="0"/>
              </a:rPr>
              <a:t>“</a:t>
            </a:r>
            <a:r>
              <a:rPr lang="en-US" altLang="en-US">
                <a:latin typeface="TimesNewRoman,BoldItalic" charset="0"/>
                <a:cs typeface="Times New Roman" panose="02020603050405020304" pitchFamily="18" charset="0"/>
              </a:rPr>
              <a:t>Class </a:t>
            </a:r>
            <a:r>
              <a:rPr lang="en-US" altLang="en-US" i="1">
                <a:latin typeface="TimesNewRoman,BoldItalic" charset="0"/>
                <a:cs typeface="Times New Roman" panose="02020603050405020304" pitchFamily="18" charset="0"/>
              </a:rPr>
              <a:t>Oceanospirillales</a:t>
            </a:r>
            <a:r>
              <a:rPr lang="en-US" altLang="en-US">
                <a:cs typeface="Times New Roman" panose="02020603050405020304" pitchFamily="18" charset="0"/>
              </a:rPr>
              <a:t>”</a:t>
            </a:r>
            <a:r>
              <a:rPr lang="en-US" altLang="en-US">
                <a:latin typeface="TimesNewRoman,BoldItalic" charset="0"/>
                <a:cs typeface="Times New Roman" panose="02020603050405020304" pitchFamily="18" charset="0"/>
              </a:rPr>
              <a:t>.  Some of the later proposals also yield three heterotypic synonyms, two homotypic synonyms, the subdivision of one species into two subspecies which were subsequently rejoined following a move to another genus, the subsequent subdivision of one reassigned species into five distinct species in that genus, and one orthographic correction that was required to correct an error when latinizing a species name.  Thus, the original 20 species of </a:t>
            </a:r>
            <a:r>
              <a:rPr lang="en-US" altLang="en-US" i="1">
                <a:latin typeface="TimesNewRoman,BoldItalic" charset="0"/>
                <a:cs typeface="Times New Roman" panose="02020603050405020304" pitchFamily="18" charset="0"/>
              </a:rPr>
              <a:t>Alteromonas</a:t>
            </a:r>
            <a:r>
              <a:rPr lang="en-US" altLang="en-US">
                <a:latin typeface="TimesNewRoman,BoldItalic" charset="0"/>
                <a:cs typeface="Times New Roman" panose="02020603050405020304" pitchFamily="18" charset="0"/>
              </a:rPr>
              <a:t> have appeared under a total of 64 different names in five genera, two families and two classes. </a:t>
            </a:r>
          </a:p>
        </p:txBody>
      </p:sp>
    </p:spTree>
    <p:extLst>
      <p:ext uri="{BB962C8B-B14F-4D97-AF65-F5344CB8AC3E}">
        <p14:creationId xmlns:p14="http://schemas.microsoft.com/office/powerpoint/2010/main" val="37577195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2B0DC7-3261-4C54-BA51-228E6A372571}" type="slidenum">
              <a:rPr lang="en-US" altLang="en-US"/>
              <a:pPr/>
              <a:t>50</a:t>
            </a:fld>
            <a:endParaRPr lang="en-US" altLang="en-US"/>
          </a:p>
        </p:txBody>
      </p:sp>
      <p:sp>
        <p:nvSpPr>
          <p:cNvPr id="356354" name="Rectangle 2"/>
          <p:cNvSpPr>
            <a:spLocks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1089179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312DF7-6A56-47F4-8255-4BE5625D8ACF}" type="slidenum">
              <a:rPr lang="en-US" altLang="en-US"/>
              <a:pPr/>
              <a:t>51</a:t>
            </a:fld>
            <a:endParaRPr lang="en-US" altLang="en-US"/>
          </a:p>
        </p:txBody>
      </p:sp>
      <p:sp>
        <p:nvSpPr>
          <p:cNvPr id="388098" name="Rectangle 2"/>
          <p:cNvSpPr>
            <a:spLocks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2531642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3481F2-2704-49A7-9903-330DD3AE054E}" type="slidenum">
              <a:rPr lang="en-US" altLang="en-US"/>
              <a:pPr/>
              <a:t>52</a:t>
            </a:fld>
            <a:endParaRPr lang="en-US" altLang="en-US"/>
          </a:p>
        </p:txBody>
      </p:sp>
      <p:sp>
        <p:nvSpPr>
          <p:cNvPr id="403458" name="Rectangle 2"/>
          <p:cNvSpPr>
            <a:spLocks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7219193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808737-15DA-433E-A37F-1C8097558D49}" type="slidenum">
              <a:rPr lang="en-US" altLang="en-US"/>
              <a:pPr/>
              <a:t>53</a:t>
            </a:fld>
            <a:endParaRPr lang="en-US" altLang="en-US"/>
          </a:p>
        </p:txBody>
      </p:sp>
      <p:sp>
        <p:nvSpPr>
          <p:cNvPr id="404482" name="Rectangle 2"/>
          <p:cNvSpPr>
            <a:spLocks noChangeArrowheads="1" noTextEdit="1"/>
          </p:cNvSpPr>
          <p:nvPr>
            <p:ph type="sldImg"/>
          </p:nvPr>
        </p:nvSpPr>
        <p:spPr>
          <a:ln/>
        </p:spPr>
      </p:sp>
      <p:sp>
        <p:nvSpPr>
          <p:cNvPr id="40448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3450130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E74210-B975-4EE8-81E8-FB7166BE1694}" type="slidenum">
              <a:rPr lang="en-US" altLang="en-US"/>
              <a:pPr/>
              <a:t>54</a:t>
            </a:fld>
            <a:endParaRPr lang="en-US" altLang="en-US"/>
          </a:p>
        </p:txBody>
      </p:sp>
      <p:sp>
        <p:nvSpPr>
          <p:cNvPr id="407554" name="Rectangle 2"/>
          <p:cNvSpPr>
            <a:spLocks noChangeArrowheads="1" noTextEdit="1"/>
          </p:cNvSpPr>
          <p:nvPr>
            <p:ph type="sldImg"/>
          </p:nvPr>
        </p:nvSpPr>
        <p:spPr>
          <a:ln/>
        </p:spPr>
      </p:sp>
      <p:sp>
        <p:nvSpPr>
          <p:cNvPr id="40755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9295500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58B00B-574C-4DF6-B52F-24C77862E469}" type="slidenum">
              <a:rPr lang="en-US" altLang="en-US"/>
              <a:pPr/>
              <a:t>55</a:t>
            </a:fld>
            <a:endParaRPr lang="en-US" altLang="en-US"/>
          </a:p>
        </p:txBody>
      </p:sp>
      <p:sp>
        <p:nvSpPr>
          <p:cNvPr id="408578" name="Rectangle 2"/>
          <p:cNvSpPr>
            <a:spLocks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324486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8A9068-1AD1-4BBD-9D09-339AE6F4316E}" type="slidenum">
              <a:rPr lang="en-US" altLang="en-US"/>
              <a:pPr/>
              <a:t>56</a:t>
            </a:fld>
            <a:endParaRPr lang="en-US" altLang="en-US"/>
          </a:p>
        </p:txBody>
      </p:sp>
      <p:sp>
        <p:nvSpPr>
          <p:cNvPr id="389122" name="Rectangle 2"/>
          <p:cNvSpPr>
            <a:spLocks noChangeArrowheads="1" noTextEdit="1"/>
          </p:cNvSpPr>
          <p:nvPr>
            <p:ph type="sldImg"/>
          </p:nvPr>
        </p:nvSpPr>
        <p:spPr>
          <a:ln/>
        </p:spPr>
      </p:sp>
      <p:sp>
        <p:nvSpPr>
          <p:cNvPr id="38912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2058335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2DC27-BC78-4F9D-8111-A767015496FC}" type="slidenum">
              <a:rPr lang="en-US" altLang="en-US"/>
              <a:pPr/>
              <a:t>57</a:t>
            </a:fld>
            <a:endParaRPr lang="en-US" altLang="en-US"/>
          </a:p>
        </p:txBody>
      </p:sp>
      <p:sp>
        <p:nvSpPr>
          <p:cNvPr id="272386" name="Rectangle 2"/>
          <p:cNvSpPr>
            <a:spLocks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025511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8A966F-6011-4B5D-B94E-AE8E925FBE3C}" type="slidenum">
              <a:rPr lang="en-US" altLang="en-US"/>
              <a:pPr/>
              <a:t>6</a:t>
            </a:fld>
            <a:endParaRPr lang="en-US" altLang="en-US"/>
          </a:p>
        </p:txBody>
      </p:sp>
      <p:sp>
        <p:nvSpPr>
          <p:cNvPr id="768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680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r>
              <a:rPr lang="en-US" altLang="en-US"/>
              <a:t>In 1972 Bauman et al propose the  Alteromonas to accommodate three species of gram negative </a:t>
            </a:r>
          </a:p>
        </p:txBody>
      </p:sp>
    </p:spTree>
    <p:extLst>
      <p:ext uri="{BB962C8B-B14F-4D97-AF65-F5344CB8AC3E}">
        <p14:creationId xmlns:p14="http://schemas.microsoft.com/office/powerpoint/2010/main" val="329610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FADBE-5D1D-4424-A883-61B84EF46677}" type="slidenum">
              <a:rPr lang="en-US" altLang="en-US"/>
              <a:pPr/>
              <a:t>7</a:t>
            </a:fld>
            <a:endParaRPr lang="en-US" altLang="en-US"/>
          </a:p>
        </p:txBody>
      </p:sp>
      <p:sp>
        <p:nvSpPr>
          <p:cNvPr id="7885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933794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6C3920-AD58-4D8F-A2B5-7F4AFD37BD17}" type="slidenum">
              <a:rPr lang="en-US" altLang="en-US"/>
              <a:pPr/>
              <a:t>8</a:t>
            </a:fld>
            <a:endParaRPr lang="en-US" altLang="en-US"/>
          </a:p>
        </p:txBody>
      </p:sp>
      <p:sp>
        <p:nvSpPr>
          <p:cNvPr id="8089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089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4082326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1847C-F708-4391-8E3C-6CD2784C0A6A}" type="slidenum">
              <a:rPr lang="en-US" altLang="en-US"/>
              <a:pPr/>
              <a:t>9</a:t>
            </a:fld>
            <a:endParaRPr lang="en-US" altLang="en-US"/>
          </a:p>
        </p:txBody>
      </p:sp>
      <p:sp>
        <p:nvSpPr>
          <p:cNvPr id="829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402332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2072348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6378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76200"/>
            <a:ext cx="2178050" cy="2790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5113" y="76200"/>
            <a:ext cx="6383337" cy="2790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1333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5113" y="76200"/>
            <a:ext cx="7772400" cy="609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971800" y="885825"/>
            <a:ext cx="6007100" cy="1981200"/>
          </a:xfrm>
        </p:spPr>
        <p:txBody>
          <a:bodyPr/>
          <a:lstStyle/>
          <a:p>
            <a:endParaRPr lang="en-US"/>
          </a:p>
        </p:txBody>
      </p:sp>
    </p:spTree>
    <p:extLst>
      <p:ext uri="{BB962C8B-B14F-4D97-AF65-F5344CB8AC3E}">
        <p14:creationId xmlns:p14="http://schemas.microsoft.com/office/powerpoint/2010/main" val="43341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7736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815197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71800" y="885825"/>
            <a:ext cx="29273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51550" y="885825"/>
            <a:ext cx="29273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5727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6280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7466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678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23501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507658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dx.doi.org/10.1601/tx.0"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838200"/>
            <a:ext cx="9144000" cy="5402263"/>
          </a:xfrm>
          <a:prstGeom prst="rect">
            <a:avLst/>
          </a:prstGeom>
          <a:solidFill>
            <a:srgbClr val="B0EBA0"/>
          </a:solidFill>
          <a:ln>
            <a:noFill/>
          </a:ln>
          <a:extLst>
            <a:ext uri="{91240B29-F687-4F45-9708-019B960494DF}">
              <a14:hiddenLine xmlns:a14="http://schemas.microsoft.com/office/drawing/2010/main" w="88900">
                <a:solidFill>
                  <a:srgbClr val="006432"/>
                </a:solidFill>
                <a:miter lim="800000"/>
                <a:headEnd/>
                <a:tailEnd/>
              </a14:hiddenLine>
            </a:ext>
          </a:extLst>
        </p:spPr>
        <p:txBody>
          <a:bodyPr wrap="none" anchor="ctr"/>
          <a:lstStyle/>
          <a:p>
            <a:endParaRPr lang="en-US"/>
          </a:p>
        </p:txBody>
      </p:sp>
      <p:grpSp>
        <p:nvGrpSpPr>
          <p:cNvPr id="1032" name="Group 8"/>
          <p:cNvGrpSpPr>
            <a:grpSpLocks/>
          </p:cNvGrpSpPr>
          <p:nvPr/>
        </p:nvGrpSpPr>
        <p:grpSpPr bwMode="auto">
          <a:xfrm>
            <a:off x="0" y="693738"/>
            <a:ext cx="9144000" cy="80962"/>
            <a:chOff x="0" y="477"/>
            <a:chExt cx="5758" cy="51"/>
          </a:xfrm>
        </p:grpSpPr>
        <p:sp>
          <p:nvSpPr>
            <p:cNvPr id="1033" name="Line 9"/>
            <p:cNvSpPr>
              <a:spLocks noChangeShapeType="1"/>
            </p:cNvSpPr>
            <p:nvPr userDrawn="1"/>
          </p:nvSpPr>
          <p:spPr bwMode="auto">
            <a:xfrm>
              <a:off x="0" y="477"/>
              <a:ext cx="5758" cy="0"/>
            </a:xfrm>
            <a:prstGeom prst="line">
              <a:avLst/>
            </a:prstGeom>
            <a:noFill/>
            <a:ln w="88900">
              <a:solidFill>
                <a:srgbClr val="00643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4" name="Line 10"/>
            <p:cNvSpPr>
              <a:spLocks noChangeShapeType="1"/>
            </p:cNvSpPr>
            <p:nvPr userDrawn="1"/>
          </p:nvSpPr>
          <p:spPr bwMode="auto">
            <a:xfrm>
              <a:off x="0" y="528"/>
              <a:ext cx="5758" cy="0"/>
            </a:xfrm>
            <a:prstGeom prst="line">
              <a:avLst/>
            </a:prstGeom>
            <a:noFill/>
            <a:ln w="889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35" name="Group 11"/>
          <p:cNvGrpSpPr>
            <a:grpSpLocks/>
          </p:cNvGrpSpPr>
          <p:nvPr/>
        </p:nvGrpSpPr>
        <p:grpSpPr bwMode="auto">
          <a:xfrm>
            <a:off x="0" y="6184900"/>
            <a:ext cx="9147175" cy="71438"/>
            <a:chOff x="4" y="3888"/>
            <a:chExt cx="5758" cy="45"/>
          </a:xfrm>
        </p:grpSpPr>
        <p:sp>
          <p:nvSpPr>
            <p:cNvPr id="1036" name="Line 12"/>
            <p:cNvSpPr>
              <a:spLocks noChangeShapeType="1"/>
            </p:cNvSpPr>
            <p:nvPr userDrawn="1"/>
          </p:nvSpPr>
          <p:spPr bwMode="auto">
            <a:xfrm>
              <a:off x="4" y="3933"/>
              <a:ext cx="5758" cy="0"/>
            </a:xfrm>
            <a:prstGeom prst="line">
              <a:avLst/>
            </a:prstGeom>
            <a:noFill/>
            <a:ln w="88900">
              <a:solidFill>
                <a:srgbClr val="00643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7" name="Line 13"/>
            <p:cNvSpPr>
              <a:spLocks noChangeShapeType="1"/>
            </p:cNvSpPr>
            <p:nvPr userDrawn="1"/>
          </p:nvSpPr>
          <p:spPr bwMode="auto">
            <a:xfrm>
              <a:off x="4" y="3888"/>
              <a:ext cx="5758" cy="0"/>
            </a:xfrm>
            <a:prstGeom prst="line">
              <a:avLst/>
            </a:prstGeom>
            <a:noFill/>
            <a:ln w="889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1038" name="Picture 14" descr="logo_msu_rev_16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67600" y="6329363"/>
            <a:ext cx="1543050" cy="504825"/>
          </a:xfrm>
          <a:prstGeom prst="rect">
            <a:avLst/>
          </a:prstGeom>
          <a:noFill/>
          <a:extLst>
            <a:ext uri="{909E8E84-426E-40DD-AFC4-6F175D3DCCD1}">
              <a14:hiddenFill xmlns:a14="http://schemas.microsoft.com/office/drawing/2010/main">
                <a:solidFill>
                  <a:srgbClr val="FFFFFF"/>
                </a:solidFill>
              </a14:hiddenFill>
            </a:ext>
          </a:extLst>
        </p:spPr>
      </p:pic>
      <p:sp>
        <p:nvSpPr>
          <p:cNvPr id="1039" name="Text Box 15"/>
          <p:cNvSpPr txBox="1">
            <a:spLocks noChangeArrowheads="1"/>
          </p:cNvSpPr>
          <p:nvPr/>
        </p:nvSpPr>
        <p:spPr bwMode="auto">
          <a:xfrm>
            <a:off x="2776538" y="6340475"/>
            <a:ext cx="1828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r"/>
            <a:r>
              <a:rPr lang="en-US" altLang="en-US" sz="1000"/>
              <a:t>eGenomics III  </a:t>
            </a:r>
          </a:p>
          <a:p>
            <a:pPr algn="r">
              <a:lnSpc>
                <a:spcPct val="90000"/>
              </a:lnSpc>
            </a:pPr>
            <a:r>
              <a:rPr lang="en-US" altLang="en-US" sz="1000"/>
              <a:t>Cambridge University, UK</a:t>
            </a:r>
          </a:p>
          <a:p>
            <a:pPr algn="r">
              <a:lnSpc>
                <a:spcPct val="90000"/>
              </a:lnSpc>
            </a:pPr>
            <a:r>
              <a:rPr lang="en-US" altLang="en-US" sz="1000"/>
              <a:t>September 11-13, 2006</a:t>
            </a:r>
            <a:endParaRPr lang="en-US" altLang="en-US" sz="2400"/>
          </a:p>
        </p:txBody>
      </p:sp>
      <p:pic>
        <p:nvPicPr>
          <p:cNvPr id="1040" name="Picture 16">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9063" y="6373813"/>
            <a:ext cx="2439987"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3" name="Rectangle 19"/>
          <p:cNvSpPr>
            <a:spLocks noGrp="1" noChangeArrowheads="1"/>
          </p:cNvSpPr>
          <p:nvPr>
            <p:ph type="title"/>
          </p:nvPr>
        </p:nvSpPr>
        <p:spPr bwMode="auto">
          <a:xfrm>
            <a:off x="265113" y="7620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44" name="Rectangle 20"/>
          <p:cNvSpPr>
            <a:spLocks noGrp="1" noChangeArrowheads="1"/>
          </p:cNvSpPr>
          <p:nvPr>
            <p:ph type="body" idx="1"/>
          </p:nvPr>
        </p:nvSpPr>
        <p:spPr bwMode="auto">
          <a:xfrm>
            <a:off x="2971800" y="885825"/>
            <a:ext cx="600710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45" name="Picture 2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4554538" y="6364288"/>
            <a:ext cx="127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7" name="Rectangle 23"/>
          <p:cNvSpPr>
            <a:spLocks noChangeArrowheads="1"/>
          </p:cNvSpPr>
          <p:nvPr userDrawn="1"/>
        </p:nvSpPr>
        <p:spPr bwMode="auto">
          <a:xfrm>
            <a:off x="269875" y="-314325"/>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rtl="0" fontAlgn="base">
        <a:spcBef>
          <a:spcPct val="0"/>
        </a:spcBef>
        <a:spcAft>
          <a:spcPct val="0"/>
        </a:spcAft>
        <a:defRPr sz="3200" i="1" kern="1200">
          <a:solidFill>
            <a:schemeClr val="tx2"/>
          </a:solidFill>
          <a:latin typeface="+mj-lt"/>
          <a:ea typeface="+mj-ea"/>
          <a:cs typeface="+mj-cs"/>
        </a:defRPr>
      </a:lvl1pPr>
      <a:lvl2pPr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2pPr>
      <a:lvl3pPr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3pPr>
      <a:lvl4pPr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4pPr>
      <a:lvl5pPr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5pPr>
      <a:lvl6pPr marL="457200"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6pPr>
      <a:lvl7pPr marL="914400"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7pPr>
      <a:lvl8pPr marL="1371600"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8pPr>
      <a:lvl9pPr marL="1828800" algn="l" rtl="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9pPr>
    </p:titleStyle>
    <p:bodyStyle>
      <a:lvl1pPr marL="342900" indent="-342900" algn="l" rtl="0" fontAlgn="base">
        <a:spcBef>
          <a:spcPct val="20000"/>
        </a:spcBef>
        <a:spcAft>
          <a:spcPct val="0"/>
        </a:spcAft>
        <a:defRPr sz="2400" kern="1200">
          <a:solidFill>
            <a:schemeClr val="tx1"/>
          </a:solidFill>
          <a:latin typeface="+mn-lt"/>
          <a:ea typeface="+mn-ea"/>
          <a:cs typeface="+mn-cs"/>
        </a:defRPr>
      </a:lvl1pPr>
      <a:lvl2pPr marL="742950" indent="-285750" algn="l" rtl="0" fontAlgn="base">
        <a:spcBef>
          <a:spcPct val="20000"/>
        </a:spcBef>
        <a:spcAft>
          <a:spcPct val="0"/>
        </a:spcAft>
        <a:defRPr sz="2000" kern="1200">
          <a:solidFill>
            <a:schemeClr val="tx1"/>
          </a:solidFill>
          <a:latin typeface="+mn-lt"/>
          <a:ea typeface="+mn-ea"/>
          <a:cs typeface="+mn-cs"/>
        </a:defRPr>
      </a:lvl2pPr>
      <a:lvl3pPr marL="1143000" indent="-228600" algn="l" rtl="0" fontAlgn="base">
        <a:spcBef>
          <a:spcPct val="20000"/>
        </a:spcBef>
        <a:spcAft>
          <a:spcPct val="0"/>
        </a:spcAft>
        <a:defRPr sz="2000" kern="1200">
          <a:solidFill>
            <a:schemeClr val="tx1"/>
          </a:solidFill>
          <a:latin typeface="+mn-lt"/>
          <a:ea typeface="+mn-ea"/>
          <a:cs typeface="+mn-cs"/>
        </a:defRPr>
      </a:lvl3pPr>
      <a:lvl4pPr marL="1600200" indent="-228600" algn="l" rtl="0" fontAlgn="base">
        <a:spcBef>
          <a:spcPct val="20000"/>
        </a:spcBef>
        <a:spcAft>
          <a:spcPct val="0"/>
        </a:spcAft>
        <a:defRPr sz="2000" kern="1200">
          <a:solidFill>
            <a:schemeClr val="tx1"/>
          </a:solidFill>
          <a:latin typeface="+mn-lt"/>
          <a:ea typeface="+mn-ea"/>
          <a:cs typeface="+mn-cs"/>
        </a:defRPr>
      </a:lvl4pPr>
      <a:lvl5pPr marL="2057400" indent="-228600" algn="l" rtl="0" fontAlgn="base">
        <a:spcBef>
          <a:spcPct val="20000"/>
        </a:spcBef>
        <a:spcAft>
          <a:spcPct val="0"/>
        </a:spcAf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0.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png"/><Relationship Id="rId5" Type="http://schemas.openxmlformats.org/officeDocument/2006/relationships/oleObject" Target="../embeddings/oleObject2.bin"/><Relationship Id="rId4" Type="http://schemas.openxmlformats.org/officeDocument/2006/relationships/image" Target="../media/image10.png"/><Relationship Id="rId9"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92350"/>
            <a:ext cx="7772400" cy="1143000"/>
          </a:xfrm>
          <a:noFill/>
          <a:ln/>
        </p:spPr>
        <p:txBody>
          <a:bodyPr anchor="ctr"/>
          <a:lstStyle/>
          <a:p>
            <a:r>
              <a:rPr lang="en-US" altLang="en-US" sz="3200" b="1"/>
              <a:t>Knowledge bleed,</a:t>
            </a:r>
            <a:br>
              <a:rPr lang="en-US" altLang="en-US" sz="3200" b="1"/>
            </a:br>
            <a:r>
              <a:rPr lang="en-US" altLang="en-US" sz="3200" b="1"/>
              <a:t> NamesforLife, and</a:t>
            </a:r>
            <a:br>
              <a:rPr lang="en-US" altLang="en-US" sz="3200" b="1"/>
            </a:br>
            <a:r>
              <a:rPr lang="en-US" altLang="en-US" sz="3200" b="1"/>
              <a:t>Rumsfeld’s axiom</a:t>
            </a:r>
          </a:p>
        </p:txBody>
      </p:sp>
      <p:sp>
        <p:nvSpPr>
          <p:cNvPr id="2051" name="Rectangle 3"/>
          <p:cNvSpPr>
            <a:spLocks noGrp="1" noChangeArrowheads="1"/>
          </p:cNvSpPr>
          <p:nvPr>
            <p:ph type="subTitle" idx="1"/>
          </p:nvPr>
        </p:nvSpPr>
        <p:spPr>
          <a:xfrm>
            <a:off x="1371600" y="3702050"/>
            <a:ext cx="6400800" cy="2114550"/>
          </a:xfrm>
          <a:noFill/>
          <a:ln/>
        </p:spPr>
        <p:txBody>
          <a:bodyPr/>
          <a:lstStyle/>
          <a:p>
            <a:pPr>
              <a:lnSpc>
                <a:spcPct val="80000"/>
              </a:lnSpc>
            </a:pPr>
            <a:r>
              <a:rPr lang="en-US" altLang="en-US" sz="1800"/>
              <a:t>George M. Garrity, Catherine Lyons &amp; James R. Cole</a:t>
            </a:r>
          </a:p>
          <a:p>
            <a:pPr>
              <a:lnSpc>
                <a:spcPct val="80000"/>
              </a:lnSpc>
            </a:pPr>
            <a:r>
              <a:rPr lang="en-US" altLang="en-US" sz="1800"/>
              <a:t>Michigan State University and</a:t>
            </a:r>
          </a:p>
          <a:p>
            <a:pPr>
              <a:lnSpc>
                <a:spcPct val="80000"/>
              </a:lnSpc>
            </a:pPr>
            <a:r>
              <a:rPr lang="en-US" altLang="en-US" sz="1800"/>
              <a:t>NamesforLife, LLC</a:t>
            </a:r>
          </a:p>
          <a:p>
            <a:pPr>
              <a:lnSpc>
                <a:spcPct val="80000"/>
              </a:lnSpc>
            </a:pPr>
            <a:endParaRPr lang="en-US" altLang="en-US" sz="1800"/>
          </a:p>
          <a:p>
            <a:pPr>
              <a:lnSpc>
                <a:spcPct val="80000"/>
              </a:lnSpc>
            </a:pPr>
            <a:r>
              <a:rPr lang="en-US" altLang="en-US" sz="1200"/>
              <a:t>Funding for this research has been provide by the US Department of Energy, Grants No. DE-FG02-04ER63933 and DE-FG02-99ER62848, the National Science Foundation Award No. DBI-0328255 and the Michigan University Commercialization Initiative (MUCI) program. Portions of this work are covered under US and foreign patents (pending) and are the intellectual property of the Michigan State University Board of Trustees. </a:t>
            </a:r>
          </a:p>
          <a:p>
            <a:pPr>
              <a:lnSpc>
                <a:spcPct val="80000"/>
              </a:lnSpc>
            </a:pPr>
            <a:r>
              <a:rPr lang="en-US" altLang="en-US" sz="1200"/>
              <a:t>For further information contact </a:t>
            </a:r>
            <a:r>
              <a:rPr lang="en-US" altLang="en-US" sz="1200">
                <a:hlinkClick r:id=""/>
              </a:rPr>
              <a:t>garrity@msu.edu</a:t>
            </a:r>
            <a:endParaRPr lang="en-US" altLang="en-US" sz="12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83971"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83972"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83973"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83974"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83975"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83976"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83977"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83978" name="Text Box 10"/>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83979" name="Text Box 11"/>
          <p:cNvSpPr txBox="1">
            <a:spLocks noChangeArrowheads="1"/>
          </p:cNvSpPr>
          <p:nvPr/>
        </p:nvSpPr>
        <p:spPr bwMode="auto">
          <a:xfrm>
            <a:off x="69850" y="171450"/>
            <a:ext cx="2244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a:t>
            </a:r>
            <a:r>
              <a:rPr lang="en-US" altLang="en-US" sz="1600"/>
              <a:t> </a:t>
            </a:r>
            <a:r>
              <a:rPr lang="en-US" altLang="en-US" sz="1800">
                <a:latin typeface="Comic Sans MS" panose="030F0702030302020204" pitchFamily="66" charset="0"/>
              </a:rPr>
              <a:t>1978</a:t>
            </a:r>
          </a:p>
        </p:txBody>
      </p:sp>
      <p:sp>
        <p:nvSpPr>
          <p:cNvPr id="83980" name="Text Box 12"/>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86019"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86020"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86021"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86022"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86023"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86024"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86025"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86026"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86027" name="Text Box 11"/>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86028" name="Text Box 12"/>
          <p:cNvSpPr txBox="1">
            <a:spLocks noChangeArrowheads="1"/>
          </p:cNvSpPr>
          <p:nvPr/>
        </p:nvSpPr>
        <p:spPr bwMode="auto">
          <a:xfrm>
            <a:off x="69850" y="171450"/>
            <a:ext cx="2627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a:t>
            </a:r>
            <a:r>
              <a:rPr lang="en-US" altLang="en-US" sz="1600"/>
              <a:t> </a:t>
            </a:r>
            <a:r>
              <a:rPr lang="en-US" altLang="en-US" sz="1800">
                <a:latin typeface="Comic Sans MS" panose="030F0702030302020204" pitchFamily="66" charset="0"/>
              </a:rPr>
              <a:t>1979</a:t>
            </a:r>
          </a:p>
        </p:txBody>
      </p:sp>
      <p:sp>
        <p:nvSpPr>
          <p:cNvPr id="86029" name="Text Box 13"/>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88067"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88068"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88069"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88070"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88071"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88072"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88073"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88074"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88075" name="Text Box 11"/>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putrifaciens</a:t>
            </a:r>
          </a:p>
        </p:txBody>
      </p:sp>
      <p:sp>
        <p:nvSpPr>
          <p:cNvPr id="88076"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88077" name="Text Box 13"/>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88078" name="Text Box 14"/>
          <p:cNvSpPr txBox="1">
            <a:spLocks noChangeArrowheads="1"/>
          </p:cNvSpPr>
          <p:nvPr/>
        </p:nvSpPr>
        <p:spPr bwMode="auto">
          <a:xfrm>
            <a:off x="69850" y="171450"/>
            <a:ext cx="297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a:t>
            </a:r>
            <a:r>
              <a:rPr lang="en-US" altLang="en-US" sz="1600"/>
              <a:t> </a:t>
            </a:r>
            <a:r>
              <a:rPr lang="en-US" altLang="en-US" sz="1800">
                <a:latin typeface="Comic Sans MS" panose="030F0702030302020204" pitchFamily="66" charset="0"/>
              </a:rPr>
              <a:t>1981</a:t>
            </a:r>
          </a:p>
        </p:txBody>
      </p:sp>
      <p:sp>
        <p:nvSpPr>
          <p:cNvPr id="88079" name="Text Box 15"/>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90115"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90116"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90117"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90118"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90119"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90120"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90121"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90122"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90123" name="Text Box 11"/>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putrifaciens</a:t>
            </a:r>
          </a:p>
        </p:txBody>
      </p:sp>
      <p:sp>
        <p:nvSpPr>
          <p:cNvPr id="90124"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0125" name="Text Box 13"/>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90126" name="Text Box 14"/>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90127" name="Text Box 15"/>
          <p:cNvSpPr txBox="1">
            <a:spLocks noChangeArrowheads="1"/>
          </p:cNvSpPr>
          <p:nvPr/>
        </p:nvSpPr>
        <p:spPr bwMode="auto">
          <a:xfrm>
            <a:off x="69850" y="171450"/>
            <a:ext cx="3389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a:t>
            </a:r>
            <a:r>
              <a:rPr lang="en-US" altLang="en-US" sz="1600"/>
              <a:t> </a:t>
            </a:r>
            <a:r>
              <a:rPr lang="en-US" altLang="en-US" sz="1800">
                <a:latin typeface="Comic Sans MS" panose="030F0702030302020204" pitchFamily="66" charset="0"/>
              </a:rPr>
              <a:t>1982</a:t>
            </a:r>
          </a:p>
        </p:txBody>
      </p:sp>
      <p:sp>
        <p:nvSpPr>
          <p:cNvPr id="90128" name="Text Box 16"/>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92163"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92164"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92165"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92166"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92167"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92168"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92169"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92170"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92171" name="Text Box 11"/>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putrifaciens</a:t>
            </a:r>
          </a:p>
        </p:txBody>
      </p:sp>
      <p:sp>
        <p:nvSpPr>
          <p:cNvPr id="92172"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2173" name="Text Box 13"/>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92174" name="Text Box 14"/>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grpSp>
        <p:nvGrpSpPr>
          <p:cNvPr id="92175" name="Group 15"/>
          <p:cNvGrpSpPr>
            <a:grpSpLocks/>
          </p:cNvGrpSpPr>
          <p:nvPr/>
        </p:nvGrpSpPr>
        <p:grpSpPr bwMode="auto">
          <a:xfrm>
            <a:off x="2020888" y="688975"/>
            <a:ext cx="1273175" cy="533400"/>
            <a:chOff x="1273" y="434"/>
            <a:chExt cx="802" cy="336"/>
          </a:xfrm>
        </p:grpSpPr>
        <p:sp>
          <p:nvSpPr>
            <p:cNvPr id="92176" name="Text Box 16"/>
            <p:cNvSpPr txBox="1">
              <a:spLocks noChangeArrowheads="1"/>
            </p:cNvSpPr>
            <p:nvPr/>
          </p:nvSpPr>
          <p:spPr bwMode="auto">
            <a:xfrm>
              <a:off x="1363" y="578"/>
              <a:ext cx="7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92177" name="Text Box 17"/>
            <p:cNvSpPr txBox="1">
              <a:spLocks noChangeArrowheads="1"/>
            </p:cNvSpPr>
            <p:nvPr/>
          </p:nvSpPr>
          <p:spPr bwMode="auto">
            <a:xfrm>
              <a:off x="1273" y="434"/>
              <a:ext cx="79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grpSp>
      <p:sp>
        <p:nvSpPr>
          <p:cNvPr id="92178" name="Text Box 18"/>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92179" name="Text Box 19"/>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92180" name="Text Box 20"/>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92181" name="Text Box 21"/>
          <p:cNvSpPr txBox="1">
            <a:spLocks noChangeArrowheads="1"/>
          </p:cNvSpPr>
          <p:nvPr/>
        </p:nvSpPr>
        <p:spPr bwMode="auto">
          <a:xfrm>
            <a:off x="69850" y="171450"/>
            <a:ext cx="3770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a:t>
            </a:r>
            <a:r>
              <a:rPr lang="en-US" altLang="en-US" sz="1600"/>
              <a:t> </a:t>
            </a:r>
            <a:r>
              <a:rPr lang="en-US" altLang="en-US" sz="1800">
                <a:latin typeface="Comic Sans MS" panose="030F0702030302020204" pitchFamily="66" charset="0"/>
              </a:rPr>
              <a:t>1984</a:t>
            </a:r>
          </a:p>
        </p:txBody>
      </p:sp>
      <p:sp>
        <p:nvSpPr>
          <p:cNvPr id="92182" name="Line 22"/>
          <p:cNvSpPr>
            <a:spLocks noChangeShapeType="1"/>
          </p:cNvSpPr>
          <p:nvPr/>
        </p:nvSpPr>
        <p:spPr bwMode="auto">
          <a:xfrm flipH="1" flipV="1">
            <a:off x="3305175" y="1063625"/>
            <a:ext cx="19208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3" name="Line 23"/>
          <p:cNvSpPr>
            <a:spLocks noChangeShapeType="1"/>
          </p:cNvSpPr>
          <p:nvPr/>
        </p:nvSpPr>
        <p:spPr bwMode="auto">
          <a:xfrm flipH="1">
            <a:off x="2767013" y="1316038"/>
            <a:ext cx="73025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4" name="Line 24"/>
          <p:cNvSpPr>
            <a:spLocks noChangeShapeType="1"/>
          </p:cNvSpPr>
          <p:nvPr/>
        </p:nvSpPr>
        <p:spPr bwMode="auto">
          <a:xfrm>
            <a:off x="3497263" y="1547813"/>
            <a:ext cx="4222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5" name="Line 25"/>
          <p:cNvSpPr>
            <a:spLocks noChangeShapeType="1"/>
          </p:cNvSpPr>
          <p:nvPr/>
        </p:nvSpPr>
        <p:spPr bwMode="auto">
          <a:xfrm>
            <a:off x="3497263" y="1316038"/>
            <a:ext cx="4222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92186" name="Group 26"/>
          <p:cNvGrpSpPr>
            <a:grpSpLocks/>
          </p:cNvGrpSpPr>
          <p:nvPr/>
        </p:nvGrpSpPr>
        <p:grpSpPr bwMode="auto">
          <a:xfrm>
            <a:off x="381000" y="688975"/>
            <a:ext cx="1644650" cy="3673475"/>
            <a:chOff x="240" y="434"/>
            <a:chExt cx="1036" cy="2314"/>
          </a:xfrm>
        </p:grpSpPr>
        <p:sp>
          <p:nvSpPr>
            <p:cNvPr id="92187" name="Text Box 27"/>
            <p:cNvSpPr txBox="1">
              <a:spLocks noChangeArrowheads="1"/>
            </p:cNvSpPr>
            <p:nvPr/>
          </p:nvSpPr>
          <p:spPr bwMode="auto">
            <a:xfrm>
              <a:off x="336" y="1826"/>
              <a:ext cx="94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grpSp>
          <p:nvGrpSpPr>
            <p:cNvPr id="92188" name="Group 28"/>
            <p:cNvGrpSpPr>
              <a:grpSpLocks/>
            </p:cNvGrpSpPr>
            <p:nvPr/>
          </p:nvGrpSpPr>
          <p:grpSpPr bwMode="auto">
            <a:xfrm>
              <a:off x="240" y="434"/>
              <a:ext cx="905" cy="2314"/>
              <a:chOff x="240" y="434"/>
              <a:chExt cx="905" cy="2314"/>
            </a:xfrm>
          </p:grpSpPr>
          <p:sp>
            <p:nvSpPr>
              <p:cNvPr id="92189" name="Text Box 29"/>
              <p:cNvSpPr txBox="1">
                <a:spLocks noChangeArrowheads="1"/>
              </p:cNvSpPr>
              <p:nvPr/>
            </p:nvSpPr>
            <p:spPr bwMode="auto">
              <a:xfrm>
                <a:off x="336" y="722"/>
                <a:ext cx="6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92190" name="Text Box 30"/>
              <p:cNvSpPr txBox="1">
                <a:spLocks noChangeArrowheads="1"/>
              </p:cNvSpPr>
              <p:nvPr/>
            </p:nvSpPr>
            <p:spPr bwMode="auto">
              <a:xfrm>
                <a:off x="336" y="866"/>
                <a:ext cx="58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92191" name="Text Box 31"/>
              <p:cNvSpPr txBox="1">
                <a:spLocks noChangeArrowheads="1"/>
              </p:cNvSpPr>
              <p:nvPr/>
            </p:nvSpPr>
            <p:spPr bwMode="auto">
              <a:xfrm>
                <a:off x="336" y="1010"/>
                <a:ext cx="7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92192" name="Text Box 32"/>
              <p:cNvSpPr txBox="1">
                <a:spLocks noChangeArrowheads="1"/>
              </p:cNvSpPr>
              <p:nvPr/>
            </p:nvSpPr>
            <p:spPr bwMode="auto">
              <a:xfrm>
                <a:off x="336" y="1154"/>
                <a:ext cx="47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92193" name="Text Box 33"/>
              <p:cNvSpPr txBox="1">
                <a:spLocks noChangeArrowheads="1"/>
              </p:cNvSpPr>
              <p:nvPr/>
            </p:nvSpPr>
            <p:spPr bwMode="auto">
              <a:xfrm>
                <a:off x="336" y="1682"/>
                <a:ext cx="79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92194" name="Text Box 34"/>
              <p:cNvSpPr txBox="1">
                <a:spLocks noChangeArrowheads="1"/>
              </p:cNvSpPr>
              <p:nvPr/>
            </p:nvSpPr>
            <p:spPr bwMode="auto">
              <a:xfrm>
                <a:off x="336" y="1980"/>
                <a:ext cx="61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92195" name="Text Box 35"/>
              <p:cNvSpPr txBox="1">
                <a:spLocks noChangeArrowheads="1"/>
              </p:cNvSpPr>
              <p:nvPr/>
            </p:nvSpPr>
            <p:spPr bwMode="auto">
              <a:xfrm>
                <a:off x="336" y="2124"/>
                <a:ext cx="52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92196" name="Text Box 36"/>
              <p:cNvSpPr txBox="1">
                <a:spLocks noChangeArrowheads="1"/>
              </p:cNvSpPr>
              <p:nvPr/>
            </p:nvSpPr>
            <p:spPr bwMode="auto">
              <a:xfrm>
                <a:off x="336" y="2412"/>
                <a:ext cx="6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92197" name="Text Box 37"/>
              <p:cNvSpPr txBox="1">
                <a:spLocks noChangeArrowheads="1"/>
              </p:cNvSpPr>
              <p:nvPr/>
            </p:nvSpPr>
            <p:spPr bwMode="auto">
              <a:xfrm>
                <a:off x="336" y="2556"/>
                <a:ext cx="4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92198" name="Text Box 38"/>
              <p:cNvSpPr txBox="1">
                <a:spLocks noChangeArrowheads="1"/>
              </p:cNvSpPr>
              <p:nvPr/>
            </p:nvSpPr>
            <p:spPr bwMode="auto">
              <a:xfrm>
                <a:off x="240" y="434"/>
                <a:ext cx="90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92199" name="Text Box 39"/>
              <p:cNvSpPr txBox="1">
                <a:spLocks noChangeArrowheads="1"/>
              </p:cNvSpPr>
              <p:nvPr/>
            </p:nvSpPr>
            <p:spPr bwMode="auto">
              <a:xfrm>
                <a:off x="336" y="1404"/>
                <a:ext cx="708"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92200" name="Text Box 40"/>
              <p:cNvSpPr txBox="1">
                <a:spLocks noChangeArrowheads="1"/>
              </p:cNvSpPr>
              <p:nvPr/>
            </p:nvSpPr>
            <p:spPr bwMode="auto">
              <a:xfrm>
                <a:off x="336" y="578"/>
                <a:ext cx="4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grpSp>
      </p:grpSp>
      <p:sp>
        <p:nvSpPr>
          <p:cNvPr id="92201" name="Text Box 41"/>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
        <p:nvSpPr>
          <p:cNvPr id="92202" name="Line 42"/>
          <p:cNvSpPr>
            <a:spLocks noChangeShapeType="1"/>
          </p:cNvSpPr>
          <p:nvPr/>
        </p:nvSpPr>
        <p:spPr bwMode="auto">
          <a:xfrm flipV="1">
            <a:off x="3497263" y="1047750"/>
            <a:ext cx="0" cy="2682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3" name="Line 43"/>
          <p:cNvSpPr>
            <a:spLocks noChangeShapeType="1"/>
          </p:cNvSpPr>
          <p:nvPr/>
        </p:nvSpPr>
        <p:spPr bwMode="auto">
          <a:xfrm flipV="1">
            <a:off x="3497263" y="1316038"/>
            <a:ext cx="0" cy="2317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92204" name="Group 44"/>
          <p:cNvGrpSpPr>
            <a:grpSpLocks/>
          </p:cNvGrpSpPr>
          <p:nvPr/>
        </p:nvGrpSpPr>
        <p:grpSpPr bwMode="auto">
          <a:xfrm>
            <a:off x="1192213" y="1508125"/>
            <a:ext cx="2305050" cy="2957513"/>
            <a:chOff x="751" y="950"/>
            <a:chExt cx="1452" cy="1863"/>
          </a:xfrm>
        </p:grpSpPr>
        <p:sp>
          <p:nvSpPr>
            <p:cNvPr id="92205" name="Line 45"/>
            <p:cNvSpPr>
              <a:spLocks noChangeShapeType="1"/>
            </p:cNvSpPr>
            <p:nvPr/>
          </p:nvSpPr>
          <p:spPr bwMode="auto">
            <a:xfrm flipH="1">
              <a:off x="751" y="2801"/>
              <a:ext cx="145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6" name="Line 46"/>
            <p:cNvSpPr>
              <a:spLocks noChangeShapeType="1"/>
            </p:cNvSpPr>
            <p:nvPr/>
          </p:nvSpPr>
          <p:spPr bwMode="auto">
            <a:xfrm flipH="1">
              <a:off x="945" y="2378"/>
              <a:ext cx="125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7" name="Line 47"/>
            <p:cNvSpPr>
              <a:spLocks noChangeShapeType="1"/>
            </p:cNvSpPr>
            <p:nvPr/>
          </p:nvSpPr>
          <p:spPr bwMode="auto">
            <a:xfrm>
              <a:off x="2203" y="950"/>
              <a:ext cx="0" cy="1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08" name="Text Box 48"/>
          <p:cNvSpPr txBox="1">
            <a:spLocks noChangeArrowheads="1"/>
          </p:cNvSpPr>
          <p:nvPr/>
        </p:nvSpPr>
        <p:spPr bwMode="auto">
          <a:xfrm>
            <a:off x="731838" y="4705350"/>
            <a:ext cx="3141662" cy="1793875"/>
          </a:xfrm>
          <a:prstGeom prst="rect">
            <a:avLst/>
          </a:prstGeom>
          <a:solidFill>
            <a:schemeClr val="bg1"/>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b="1">
                <a:latin typeface="Comic Sans MS" panose="030F0702030302020204" pitchFamily="66" charset="0"/>
              </a:rPr>
              <a:t>Nomenclatural issues</a:t>
            </a:r>
          </a:p>
          <a:p>
            <a:pPr lvl="1" eaLnBrk="1" hangingPunct="1"/>
            <a:r>
              <a:rPr lang="en-US" altLang="en-US" sz="1400" b="1">
                <a:latin typeface="Comic Sans MS" panose="030F0702030302020204" pitchFamily="66" charset="0"/>
              </a:rPr>
              <a:t>Homotypic synonymy</a:t>
            </a:r>
          </a:p>
          <a:p>
            <a:pPr lvl="1" eaLnBrk="1" hangingPunct="1"/>
            <a:r>
              <a:rPr lang="en-US" altLang="en-US" sz="1400" b="1">
                <a:latin typeface="Comic Sans MS" panose="030F0702030302020204" pitchFamily="66" charset="0"/>
              </a:rPr>
              <a:t>Priority</a:t>
            </a:r>
          </a:p>
          <a:p>
            <a:pPr lvl="1" eaLnBrk="1" hangingPunct="1"/>
            <a:r>
              <a:rPr lang="en-US" altLang="en-US" sz="1400" b="1">
                <a:latin typeface="Comic Sans MS" panose="030F0702030302020204" pitchFamily="66" charset="0"/>
              </a:rPr>
              <a:t>Rule 37(a) 1</a:t>
            </a:r>
          </a:p>
          <a:p>
            <a:pPr eaLnBrk="1" hangingPunct="1"/>
            <a:r>
              <a:rPr lang="en-US" altLang="en-US" sz="1400" b="1">
                <a:latin typeface="Comic Sans MS" panose="030F0702030302020204" pitchFamily="66" charset="0"/>
              </a:rPr>
              <a:t>Data issues</a:t>
            </a:r>
          </a:p>
          <a:p>
            <a:pPr lvl="1" eaLnBrk="1" hangingPunct="1"/>
            <a:r>
              <a:rPr lang="en-US" altLang="en-US" sz="1400" b="1">
                <a:latin typeface="Comic Sans MS" panose="030F0702030302020204" pitchFamily="66" charset="0"/>
              </a:rPr>
              <a:t>One to many relationship</a:t>
            </a:r>
          </a:p>
          <a:p>
            <a:pPr eaLnBrk="1" hangingPunct="1"/>
            <a:r>
              <a:rPr lang="en-US" altLang="en-US" sz="1400" b="1">
                <a:latin typeface="Comic Sans MS" panose="030F0702030302020204" pitchFamily="66" charset="0"/>
              </a:rPr>
              <a:t>Taxonomic issue</a:t>
            </a:r>
          </a:p>
          <a:p>
            <a:pPr lvl="1" eaLnBrk="1" hangingPunct="1"/>
            <a:r>
              <a:rPr lang="en-US" altLang="en-US" sz="1400" b="1">
                <a:latin typeface="Comic Sans MS" panose="030F0702030302020204" pitchFamily="66" charset="0"/>
              </a:rPr>
              <a:t>Which one is right?</a:t>
            </a:r>
          </a:p>
        </p:txBody>
      </p:sp>
    </p:spTree>
    <p:custDataLst>
      <p:tags r:id="rId1"/>
    </p:custDataLst>
  </p:cSld>
  <p:clrMapOvr>
    <a:masterClrMapping/>
  </p:clrMapOvr>
  <p:transition spd="med" advClick="0" advTm="3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92163"/>
                                        </p:tgtEl>
                                        <p:attrNameLst>
                                          <p:attrName>style.color</p:attrName>
                                        </p:attrNameLst>
                                      </p:cBhvr>
                                      <p:to>
                                        <a:schemeClr val="bg2"/>
                                      </p:to>
                                    </p:animClr>
                                  </p:childTnLst>
                                </p:cTn>
                              </p:par>
                            </p:childTnLst>
                          </p:cTn>
                        </p:par>
                        <p:par>
                          <p:cTn id="7" fill="hold" nodeType="afterGroup">
                            <p:stCondLst>
                              <p:cond delay="500"/>
                            </p:stCondLst>
                            <p:childTnLst>
                              <p:par>
                                <p:cTn id="8" presetID="22" presetClass="entr" presetSubtype="2" fill="hold" grpId="0" nodeType="afterEffect">
                                  <p:stCondLst>
                                    <p:cond delay="0"/>
                                  </p:stCondLst>
                                  <p:childTnLst>
                                    <p:set>
                                      <p:cBhvr>
                                        <p:cTn id="9" dur="1" fill="hold">
                                          <p:stCondLst>
                                            <p:cond delay="0"/>
                                          </p:stCondLst>
                                        </p:cTn>
                                        <p:tgtEl>
                                          <p:spTgt spid="92185"/>
                                        </p:tgtEl>
                                        <p:attrNameLst>
                                          <p:attrName>style.visibility</p:attrName>
                                        </p:attrNameLst>
                                      </p:cBhvr>
                                      <p:to>
                                        <p:strVal val="visible"/>
                                      </p:to>
                                    </p:set>
                                    <p:animEffect transition="in" filter="wipe(right)">
                                      <p:cBhvr>
                                        <p:cTn id="10" dur="500"/>
                                        <p:tgtEl>
                                          <p:spTgt spid="92185"/>
                                        </p:tgtEl>
                                      </p:cBhvr>
                                    </p:animEffect>
                                  </p:childTnLst>
                                </p:cTn>
                              </p:par>
                            </p:childTnLst>
                          </p:cTn>
                        </p:par>
                        <p:par>
                          <p:cTn id="11" fill="hold" nodeType="afterGroup">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92202"/>
                                        </p:tgtEl>
                                        <p:attrNameLst>
                                          <p:attrName>style.visibility</p:attrName>
                                        </p:attrNameLst>
                                      </p:cBhvr>
                                      <p:to>
                                        <p:strVal val="visible"/>
                                      </p:to>
                                    </p:set>
                                    <p:animEffect transition="in" filter="wipe(down)">
                                      <p:cBhvr>
                                        <p:cTn id="14" dur="500"/>
                                        <p:tgtEl>
                                          <p:spTgt spid="92202"/>
                                        </p:tgtEl>
                                      </p:cBhvr>
                                    </p:animEffect>
                                  </p:childTnLst>
                                </p:cTn>
                              </p:par>
                            </p:childTnLst>
                          </p:cTn>
                        </p:par>
                        <p:par>
                          <p:cTn id="15" fill="hold" nodeType="afterGroup">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92182"/>
                                        </p:tgtEl>
                                        <p:attrNameLst>
                                          <p:attrName>style.visibility</p:attrName>
                                        </p:attrNameLst>
                                      </p:cBhvr>
                                      <p:to>
                                        <p:strVal val="visible"/>
                                      </p:to>
                                    </p:set>
                                    <p:animEffect transition="in" filter="wipe(right)">
                                      <p:cBhvr>
                                        <p:cTn id="18" dur="500"/>
                                        <p:tgtEl>
                                          <p:spTgt spid="92182"/>
                                        </p:tgtEl>
                                      </p:cBhvr>
                                    </p:animEffect>
                                  </p:childTnLst>
                                </p:cTn>
                              </p:par>
                            </p:childTnLst>
                          </p:cTn>
                        </p:par>
                        <p:par>
                          <p:cTn id="19" fill="hold" nodeType="afterGroup">
                            <p:stCondLst>
                              <p:cond delay="2000"/>
                            </p:stCondLst>
                            <p:childTnLst>
                              <p:par>
                                <p:cTn id="20" presetID="22" presetClass="entr" presetSubtype="2" fill="hold" nodeType="afterEffect">
                                  <p:stCondLst>
                                    <p:cond delay="0"/>
                                  </p:stCondLst>
                                  <p:childTnLst>
                                    <p:set>
                                      <p:cBhvr>
                                        <p:cTn id="21" dur="1" fill="hold">
                                          <p:stCondLst>
                                            <p:cond delay="0"/>
                                          </p:stCondLst>
                                        </p:cTn>
                                        <p:tgtEl>
                                          <p:spTgt spid="92175"/>
                                        </p:tgtEl>
                                        <p:attrNameLst>
                                          <p:attrName>style.visibility</p:attrName>
                                        </p:attrNameLst>
                                      </p:cBhvr>
                                      <p:to>
                                        <p:strVal val="visible"/>
                                      </p:to>
                                    </p:set>
                                    <p:animEffect transition="in" filter="wipe(right)">
                                      <p:cBhvr>
                                        <p:cTn id="22" dur="500"/>
                                        <p:tgtEl>
                                          <p:spTgt spid="92175"/>
                                        </p:tgtEl>
                                      </p:cBhvr>
                                    </p:animEffect>
                                  </p:childTnLst>
                                </p:cTn>
                              </p:par>
                            </p:childTnLst>
                          </p:cTn>
                        </p:par>
                        <p:par>
                          <p:cTn id="23" fill="hold" nodeType="afterGroup">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92184"/>
                                        </p:tgtEl>
                                        <p:attrNameLst>
                                          <p:attrName>style.visibility</p:attrName>
                                        </p:attrNameLst>
                                      </p:cBhvr>
                                      <p:to>
                                        <p:strVal val="visible"/>
                                      </p:to>
                                    </p:set>
                                    <p:animEffect transition="in" filter="wipe(right)">
                                      <p:cBhvr>
                                        <p:cTn id="26" dur="500"/>
                                        <p:tgtEl>
                                          <p:spTgt spid="92184"/>
                                        </p:tgtEl>
                                      </p:cBhvr>
                                    </p:animEffect>
                                  </p:childTnLst>
                                </p:cTn>
                              </p:par>
                            </p:childTnLst>
                          </p:cTn>
                        </p:par>
                        <p:par>
                          <p:cTn id="27" fill="hold" nodeType="afterGroup">
                            <p:stCondLst>
                              <p:cond delay="3000"/>
                            </p:stCondLst>
                            <p:childTnLst>
                              <p:par>
                                <p:cTn id="28" presetID="22" presetClass="entr" presetSubtype="4" fill="hold" grpId="0" nodeType="afterEffect">
                                  <p:stCondLst>
                                    <p:cond delay="0"/>
                                  </p:stCondLst>
                                  <p:childTnLst>
                                    <p:set>
                                      <p:cBhvr>
                                        <p:cTn id="29" dur="1" fill="hold">
                                          <p:stCondLst>
                                            <p:cond delay="0"/>
                                          </p:stCondLst>
                                        </p:cTn>
                                        <p:tgtEl>
                                          <p:spTgt spid="92203"/>
                                        </p:tgtEl>
                                        <p:attrNameLst>
                                          <p:attrName>style.visibility</p:attrName>
                                        </p:attrNameLst>
                                      </p:cBhvr>
                                      <p:to>
                                        <p:strVal val="visible"/>
                                      </p:to>
                                    </p:set>
                                    <p:animEffect transition="in" filter="wipe(down)">
                                      <p:cBhvr>
                                        <p:cTn id="30" dur="500"/>
                                        <p:tgtEl>
                                          <p:spTgt spid="92203"/>
                                        </p:tgtEl>
                                      </p:cBhvr>
                                    </p:animEffect>
                                  </p:childTnLst>
                                </p:cTn>
                              </p:par>
                            </p:childTnLst>
                          </p:cTn>
                        </p:par>
                        <p:par>
                          <p:cTn id="31" fill="hold" nodeType="afterGroup">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92183"/>
                                        </p:tgtEl>
                                        <p:attrNameLst>
                                          <p:attrName>style.visibility</p:attrName>
                                        </p:attrNameLst>
                                      </p:cBhvr>
                                      <p:to>
                                        <p:strVal val="visible"/>
                                      </p:to>
                                    </p:set>
                                    <p:animEffect transition="in" filter="wipe(right)">
                                      <p:cBhvr>
                                        <p:cTn id="34" dur="500"/>
                                        <p:tgtEl>
                                          <p:spTgt spid="92183"/>
                                        </p:tgtEl>
                                      </p:cBhvr>
                                    </p:animEffect>
                                  </p:childTnLst>
                                </p:cTn>
                              </p:par>
                            </p:childTnLst>
                          </p:cTn>
                        </p:par>
                        <p:par>
                          <p:cTn id="35" fill="hold" nodeType="afterGroup">
                            <p:stCondLst>
                              <p:cond delay="4000"/>
                            </p:stCondLst>
                            <p:childTnLst>
                              <p:par>
                                <p:cTn id="36" presetID="3" presetClass="emph" presetSubtype="2" fill="hold" grpId="0" nodeType="afterEffect">
                                  <p:stCondLst>
                                    <p:cond delay="0"/>
                                  </p:stCondLst>
                                  <p:childTnLst>
                                    <p:animClr clrSpc="rgb" dir="cw">
                                      <p:cBhvr override="childStyle">
                                        <p:cTn id="37" dur="500" fill="hold"/>
                                        <p:tgtEl>
                                          <p:spTgt spid="92164"/>
                                        </p:tgtEl>
                                        <p:attrNameLst>
                                          <p:attrName>style.color</p:attrName>
                                        </p:attrNameLst>
                                      </p:cBhvr>
                                      <p:to>
                                        <a:schemeClr val="bg2"/>
                                      </p:to>
                                    </p:animClr>
                                  </p:childTnLst>
                                </p:cTn>
                              </p:par>
                            </p:childTnLst>
                          </p:cTn>
                        </p:par>
                        <p:par>
                          <p:cTn id="38" fill="hold" nodeType="afterGroup">
                            <p:stCondLst>
                              <p:cond delay="4500"/>
                            </p:stCondLst>
                            <p:childTnLst>
                              <p:par>
                                <p:cTn id="39" presetID="22" presetClass="entr" presetSubtype="2" fill="hold" grpId="0" nodeType="afterEffect">
                                  <p:stCondLst>
                                    <p:cond delay="0"/>
                                  </p:stCondLst>
                                  <p:childTnLst>
                                    <p:set>
                                      <p:cBhvr>
                                        <p:cTn id="40" dur="1" fill="hold">
                                          <p:stCondLst>
                                            <p:cond delay="0"/>
                                          </p:stCondLst>
                                        </p:cTn>
                                        <p:tgtEl>
                                          <p:spTgt spid="92174"/>
                                        </p:tgtEl>
                                        <p:attrNameLst>
                                          <p:attrName>style.visibility</p:attrName>
                                        </p:attrNameLst>
                                      </p:cBhvr>
                                      <p:to>
                                        <p:strVal val="visible"/>
                                      </p:to>
                                    </p:set>
                                    <p:animEffect transition="in" filter="wipe(right)">
                                      <p:cBhvr>
                                        <p:cTn id="41" dur="500"/>
                                        <p:tgtEl>
                                          <p:spTgt spid="92174"/>
                                        </p:tgtEl>
                                      </p:cBhvr>
                                    </p:animEffect>
                                  </p:childTnLst>
                                </p:cTn>
                              </p:par>
                            </p:childTnLst>
                          </p:cTn>
                        </p:par>
                        <p:par>
                          <p:cTn id="42" fill="hold" nodeType="afterGroup">
                            <p:stCondLst>
                              <p:cond delay="5000"/>
                            </p:stCondLst>
                            <p:childTnLst>
                              <p:par>
                                <p:cTn id="43" presetID="22" presetClass="entr" presetSubtype="2" fill="hold" nodeType="afterEffect">
                                  <p:stCondLst>
                                    <p:cond delay="0"/>
                                  </p:stCondLst>
                                  <p:childTnLst>
                                    <p:set>
                                      <p:cBhvr>
                                        <p:cTn id="44" dur="1" fill="hold">
                                          <p:stCondLst>
                                            <p:cond delay="0"/>
                                          </p:stCondLst>
                                        </p:cTn>
                                        <p:tgtEl>
                                          <p:spTgt spid="92204"/>
                                        </p:tgtEl>
                                        <p:attrNameLst>
                                          <p:attrName>style.visibility</p:attrName>
                                        </p:attrNameLst>
                                      </p:cBhvr>
                                      <p:to>
                                        <p:strVal val="visible"/>
                                      </p:to>
                                    </p:set>
                                    <p:animEffect transition="in" filter="wipe(right)">
                                      <p:cBhvr>
                                        <p:cTn id="45" dur="500"/>
                                        <p:tgtEl>
                                          <p:spTgt spid="92204"/>
                                        </p:tgtEl>
                                      </p:cBhvr>
                                    </p:animEffect>
                                  </p:childTnLst>
                                </p:cTn>
                              </p:par>
                              <p:par>
                                <p:cTn id="46" presetID="22" presetClass="entr" presetSubtype="2" fill="hold" nodeType="withEffect">
                                  <p:stCondLst>
                                    <p:cond delay="0"/>
                                  </p:stCondLst>
                                  <p:childTnLst>
                                    <p:set>
                                      <p:cBhvr>
                                        <p:cTn id="47" dur="1" fill="hold">
                                          <p:stCondLst>
                                            <p:cond delay="0"/>
                                          </p:stCondLst>
                                        </p:cTn>
                                        <p:tgtEl>
                                          <p:spTgt spid="92186"/>
                                        </p:tgtEl>
                                        <p:attrNameLst>
                                          <p:attrName>style.visibility</p:attrName>
                                        </p:attrNameLst>
                                      </p:cBhvr>
                                      <p:to>
                                        <p:strVal val="visible"/>
                                      </p:to>
                                    </p:set>
                                    <p:animEffect transition="in" filter="wipe(right)">
                                      <p:cBhvr>
                                        <p:cTn id="48" dur="500"/>
                                        <p:tgtEl>
                                          <p:spTgt spid="92186"/>
                                        </p:tgtEl>
                                      </p:cBhvr>
                                    </p:animEffect>
                                  </p:childTnLst>
                                </p:cTn>
                              </p:par>
                            </p:childTnLst>
                          </p:cTn>
                        </p:par>
                        <p:par>
                          <p:cTn id="49" fill="hold" nodeType="afterGroup">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92179"/>
                                        </p:tgtEl>
                                        <p:attrNameLst>
                                          <p:attrName>style.visibility</p:attrName>
                                        </p:attrNameLst>
                                      </p:cBhvr>
                                      <p:to>
                                        <p:strVal val="visible"/>
                                      </p:to>
                                    </p:set>
                                    <p:animEffect transition="in" filter="wipe(right)">
                                      <p:cBhvr>
                                        <p:cTn id="52" dur="500"/>
                                        <p:tgtEl>
                                          <p:spTgt spid="92179"/>
                                        </p:tgtEl>
                                      </p:cBhvr>
                                    </p:animEffect>
                                  </p:childTnLst>
                                </p:cTn>
                              </p:par>
                            </p:childTnLst>
                          </p:cTn>
                        </p:par>
                        <p:par>
                          <p:cTn id="53" fill="hold" nodeType="afterGroup">
                            <p:stCondLst>
                              <p:cond delay="6000"/>
                            </p:stCondLst>
                            <p:childTnLst>
                              <p:par>
                                <p:cTn id="54" presetID="22" presetClass="entr" presetSubtype="2" fill="hold" grpId="0" nodeType="afterEffect">
                                  <p:stCondLst>
                                    <p:cond delay="0"/>
                                  </p:stCondLst>
                                  <p:childTnLst>
                                    <p:set>
                                      <p:cBhvr>
                                        <p:cTn id="55" dur="1" fill="hold">
                                          <p:stCondLst>
                                            <p:cond delay="0"/>
                                          </p:stCondLst>
                                        </p:cTn>
                                        <p:tgtEl>
                                          <p:spTgt spid="92180"/>
                                        </p:tgtEl>
                                        <p:attrNameLst>
                                          <p:attrName>style.visibility</p:attrName>
                                        </p:attrNameLst>
                                      </p:cBhvr>
                                      <p:to>
                                        <p:strVal val="visible"/>
                                      </p:to>
                                    </p:set>
                                    <p:animEffect transition="in" filter="wipe(right)">
                                      <p:cBhvr>
                                        <p:cTn id="56" dur="500"/>
                                        <p:tgtEl>
                                          <p:spTgt spid="92180"/>
                                        </p:tgtEl>
                                      </p:cBhvr>
                                    </p:animEffect>
                                  </p:childTnLst>
                                </p:cTn>
                              </p:par>
                            </p:childTnLst>
                          </p:cTn>
                        </p:par>
                        <p:par>
                          <p:cTn id="57" fill="hold" nodeType="afterGroup">
                            <p:stCondLst>
                              <p:cond delay="6500"/>
                            </p:stCondLst>
                            <p:childTnLst>
                              <p:par>
                                <p:cTn id="58" presetID="1" presetClass="entr" presetSubtype="0" fill="hold" grpId="0" nodeType="afterEffect">
                                  <p:stCondLst>
                                    <p:cond delay="0"/>
                                  </p:stCondLst>
                                  <p:childTnLst>
                                    <p:set>
                                      <p:cBhvr>
                                        <p:cTn id="59" dur="1" fill="hold">
                                          <p:stCondLst>
                                            <p:cond delay="0"/>
                                          </p:stCondLst>
                                        </p:cTn>
                                        <p:tgtEl>
                                          <p:spTgt spid="922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p:bldP spid="92164" grpId="0"/>
      <p:bldP spid="92174" grpId="0"/>
      <p:bldP spid="92179" grpId="0"/>
      <p:bldP spid="92180" grpId="0"/>
      <p:bldP spid="92182" grpId="0" animBg="1"/>
      <p:bldP spid="92183" grpId="0" animBg="1"/>
      <p:bldP spid="92184" grpId="0" animBg="1"/>
      <p:bldP spid="92185" grpId="0" animBg="1"/>
      <p:bldP spid="92202" grpId="0" animBg="1"/>
      <p:bldP spid="92203" grpId="0" animBg="1"/>
      <p:bldP spid="9220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94211"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94212"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94213"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94214"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94215"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94216"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94217"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94218"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94219" name="Text Box 11"/>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putrifaciens</a:t>
            </a:r>
          </a:p>
        </p:txBody>
      </p:sp>
      <p:sp>
        <p:nvSpPr>
          <p:cNvPr id="94220"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4221" name="Text Box 1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94222" name="Text Box 1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94223" name="Text Box 1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4224" name="Text Box 16"/>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94225" name="Text Box 17"/>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grpSp>
        <p:nvGrpSpPr>
          <p:cNvPr id="94226" name="Group 18"/>
          <p:cNvGrpSpPr>
            <a:grpSpLocks/>
          </p:cNvGrpSpPr>
          <p:nvPr/>
        </p:nvGrpSpPr>
        <p:grpSpPr bwMode="auto">
          <a:xfrm>
            <a:off x="5562600" y="688975"/>
            <a:ext cx="1538288" cy="533400"/>
            <a:chOff x="3504" y="434"/>
            <a:chExt cx="969" cy="336"/>
          </a:xfrm>
        </p:grpSpPr>
        <p:sp>
          <p:nvSpPr>
            <p:cNvPr id="94227" name="Text Box 19"/>
            <p:cNvSpPr txBox="1">
              <a:spLocks noChangeArrowheads="1"/>
            </p:cNvSpPr>
            <p:nvPr/>
          </p:nvSpPr>
          <p:spPr bwMode="auto">
            <a:xfrm>
              <a:off x="3614" y="578"/>
              <a:ext cx="8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94228" name="Text Box 20"/>
            <p:cNvSpPr txBox="1">
              <a:spLocks noChangeArrowheads="1"/>
            </p:cNvSpPr>
            <p:nvPr/>
          </p:nvSpPr>
          <p:spPr bwMode="auto">
            <a:xfrm>
              <a:off x="3504" y="434"/>
              <a:ext cx="6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grpSp>
      <p:sp>
        <p:nvSpPr>
          <p:cNvPr id="94229" name="Text Box 21"/>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94230" name="Text Box 22"/>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94231" name="Text Box 23"/>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94232" name="Text Box 24"/>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94233" name="Text Box 25"/>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94234" name="Text Box 26"/>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94235" name="Text Box 27"/>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94236" name="Text Box 28"/>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94237" name="Text Box 29"/>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94238" name="Text Box 30"/>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94239" name="Text Box 31"/>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94240" name="Text Box 32"/>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94241" name="Text Box 33"/>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94242" name="Text Box 34"/>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94243" name="Text Box 35"/>
          <p:cNvSpPr txBox="1">
            <a:spLocks noChangeArrowheads="1"/>
          </p:cNvSpPr>
          <p:nvPr/>
        </p:nvSpPr>
        <p:spPr bwMode="auto">
          <a:xfrm>
            <a:off x="69850" y="171450"/>
            <a:ext cx="4152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a:t>
            </a:r>
            <a:r>
              <a:rPr lang="en-US" altLang="en-US" sz="1600"/>
              <a:t> </a:t>
            </a:r>
            <a:r>
              <a:rPr lang="en-US" altLang="en-US" sz="1800">
                <a:latin typeface="Comic Sans MS" panose="030F0702030302020204" pitchFamily="66" charset="0"/>
              </a:rPr>
              <a:t>1986</a:t>
            </a:r>
          </a:p>
        </p:txBody>
      </p:sp>
      <p:sp>
        <p:nvSpPr>
          <p:cNvPr id="94244" name="Text Box 36"/>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grpSp>
        <p:nvGrpSpPr>
          <p:cNvPr id="94245" name="Group 37"/>
          <p:cNvGrpSpPr>
            <a:grpSpLocks/>
          </p:cNvGrpSpPr>
          <p:nvPr/>
        </p:nvGrpSpPr>
        <p:grpSpPr bwMode="auto">
          <a:xfrm>
            <a:off x="4956175" y="1085850"/>
            <a:ext cx="844550" cy="2305050"/>
            <a:chOff x="3122" y="684"/>
            <a:chExt cx="532" cy="1452"/>
          </a:xfrm>
        </p:grpSpPr>
        <p:sp>
          <p:nvSpPr>
            <p:cNvPr id="94246" name="Line 38"/>
            <p:cNvSpPr>
              <a:spLocks noChangeShapeType="1"/>
            </p:cNvSpPr>
            <p:nvPr/>
          </p:nvSpPr>
          <p:spPr bwMode="auto">
            <a:xfrm>
              <a:off x="3412" y="693"/>
              <a:ext cx="24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47" name="Line 39"/>
            <p:cNvSpPr>
              <a:spLocks noChangeShapeType="1"/>
            </p:cNvSpPr>
            <p:nvPr/>
          </p:nvSpPr>
          <p:spPr bwMode="auto">
            <a:xfrm>
              <a:off x="3412" y="684"/>
              <a:ext cx="0" cy="13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48" name="Line 40"/>
            <p:cNvSpPr>
              <a:spLocks noChangeShapeType="1"/>
            </p:cNvSpPr>
            <p:nvPr/>
          </p:nvSpPr>
          <p:spPr bwMode="auto">
            <a:xfrm>
              <a:off x="3122" y="1991"/>
              <a:ext cx="29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49" name="Line 41"/>
            <p:cNvSpPr>
              <a:spLocks noChangeShapeType="1"/>
            </p:cNvSpPr>
            <p:nvPr/>
          </p:nvSpPr>
          <p:spPr bwMode="auto">
            <a:xfrm>
              <a:off x="3412" y="975"/>
              <a:ext cx="24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0" name="Line 42"/>
            <p:cNvSpPr>
              <a:spLocks noChangeShapeType="1"/>
            </p:cNvSpPr>
            <p:nvPr/>
          </p:nvSpPr>
          <p:spPr bwMode="auto">
            <a:xfrm>
              <a:off x="3412" y="829"/>
              <a:ext cx="0" cy="13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1" name="Line 43"/>
            <p:cNvSpPr>
              <a:spLocks noChangeShapeType="1"/>
            </p:cNvSpPr>
            <p:nvPr/>
          </p:nvSpPr>
          <p:spPr bwMode="auto">
            <a:xfrm>
              <a:off x="3122" y="2126"/>
              <a:ext cx="29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4252" name="Group 44"/>
          <p:cNvGrpSpPr>
            <a:grpSpLocks/>
          </p:cNvGrpSpPr>
          <p:nvPr/>
        </p:nvGrpSpPr>
        <p:grpSpPr bwMode="auto">
          <a:xfrm>
            <a:off x="1192213" y="1047750"/>
            <a:ext cx="2727325" cy="3417888"/>
            <a:chOff x="751" y="660"/>
            <a:chExt cx="1718" cy="2153"/>
          </a:xfrm>
        </p:grpSpPr>
        <p:sp>
          <p:nvSpPr>
            <p:cNvPr id="94253" name="Line 45"/>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4" name="Line 46"/>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5" name="Line 47"/>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6" name="Line 48"/>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7" name="Line 49"/>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8" name="Line 50"/>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59" name="Line 51"/>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260" name="Line 52"/>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4261" name="Text Box 53"/>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94262" name="Text Box 54"/>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94263" name="Text Box 55"/>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94219"/>
                                        </p:tgtEl>
                                        <p:attrNameLst>
                                          <p:attrName>style.color</p:attrName>
                                        </p:attrNameLst>
                                      </p:cBhvr>
                                      <p:to>
                                        <a:schemeClr val="bg2"/>
                                      </p:to>
                                    </p:animClr>
                                  </p:childTnLst>
                                </p:cTn>
                              </p:par>
                            </p:childTnLst>
                          </p:cTn>
                        </p:par>
                        <p:par>
                          <p:cTn id="7" fill="hold" nodeType="afterGroup">
                            <p:stCondLst>
                              <p:cond delay="500"/>
                            </p:stCondLst>
                            <p:childTnLst>
                              <p:par>
                                <p:cTn id="8" presetID="3" presetClass="emph" presetSubtype="2" fill="hold" grpId="0" nodeType="afterEffect">
                                  <p:stCondLst>
                                    <p:cond delay="0"/>
                                  </p:stCondLst>
                                  <p:childTnLst>
                                    <p:animClr clrSpc="rgb" dir="cw">
                                      <p:cBhvr override="childStyle">
                                        <p:cTn id="9" dur="500" fill="hold"/>
                                        <p:tgtEl>
                                          <p:spTgt spid="94220"/>
                                        </p:tgtEl>
                                        <p:attrNameLst>
                                          <p:attrName>style.color</p:attrName>
                                        </p:attrNameLst>
                                      </p:cBhvr>
                                      <p:to>
                                        <a:schemeClr val="bg2"/>
                                      </p:to>
                                    </p:animClr>
                                  </p:childTnLst>
                                </p:cTn>
                              </p:par>
                              <p:par>
                                <p:cTn id="10" presetID="22" presetClass="entr" presetSubtype="4" fill="hold" nodeType="withEffect">
                                  <p:stCondLst>
                                    <p:cond delay="0"/>
                                  </p:stCondLst>
                                  <p:childTnLst>
                                    <p:set>
                                      <p:cBhvr>
                                        <p:cTn id="11" dur="1" fill="hold">
                                          <p:stCondLst>
                                            <p:cond delay="0"/>
                                          </p:stCondLst>
                                        </p:cTn>
                                        <p:tgtEl>
                                          <p:spTgt spid="94245"/>
                                        </p:tgtEl>
                                        <p:attrNameLst>
                                          <p:attrName>style.visibility</p:attrName>
                                        </p:attrNameLst>
                                      </p:cBhvr>
                                      <p:to>
                                        <p:strVal val="visible"/>
                                      </p:to>
                                    </p:set>
                                    <p:animEffect transition="in" filter="wipe(down)">
                                      <p:cBhvr>
                                        <p:cTn id="12" dur="500"/>
                                        <p:tgtEl>
                                          <p:spTgt spid="94245"/>
                                        </p:tgtEl>
                                      </p:cBhvr>
                                    </p:animEffect>
                                  </p:childTnLst>
                                </p:cTn>
                              </p:par>
                            </p:childTnLst>
                          </p:cTn>
                        </p:par>
                        <p:par>
                          <p:cTn id="13" fill="hold" nodeType="afterGroup">
                            <p:stCondLst>
                              <p:cond delay="1000"/>
                            </p:stCondLst>
                            <p:childTnLst>
                              <p:par>
                                <p:cTn id="14" presetID="22" presetClass="entr" presetSubtype="8" fill="hold" nodeType="afterEffect">
                                  <p:stCondLst>
                                    <p:cond delay="0"/>
                                  </p:stCondLst>
                                  <p:childTnLst>
                                    <p:set>
                                      <p:cBhvr>
                                        <p:cTn id="15" dur="1" fill="hold">
                                          <p:stCondLst>
                                            <p:cond delay="0"/>
                                          </p:stCondLst>
                                        </p:cTn>
                                        <p:tgtEl>
                                          <p:spTgt spid="94226"/>
                                        </p:tgtEl>
                                        <p:attrNameLst>
                                          <p:attrName>style.visibility</p:attrName>
                                        </p:attrNameLst>
                                      </p:cBhvr>
                                      <p:to>
                                        <p:strVal val="visible"/>
                                      </p:to>
                                    </p:set>
                                    <p:animEffect transition="in" filter="wipe(left)">
                                      <p:cBhvr>
                                        <p:cTn id="16" dur="500"/>
                                        <p:tgtEl>
                                          <p:spTgt spid="94226"/>
                                        </p:tgtEl>
                                      </p:cBhvr>
                                    </p:animEffect>
                                  </p:childTnLst>
                                </p:cTn>
                              </p:par>
                            </p:childTnLst>
                          </p:cTn>
                        </p:par>
                        <p:par>
                          <p:cTn id="17" fill="hold" nodeType="afterGroup">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94223"/>
                                        </p:tgtEl>
                                        <p:attrNameLst>
                                          <p:attrName>style.visibility</p:attrName>
                                        </p:attrNameLst>
                                      </p:cBhvr>
                                      <p:to>
                                        <p:strVal val="visible"/>
                                      </p:to>
                                    </p:set>
                                    <p:animEffect transition="in" filter="wipe(left)">
                                      <p:cBhvr>
                                        <p:cTn id="20" dur="500"/>
                                        <p:tgtEl>
                                          <p:spTgt spid="94223"/>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94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9" grpId="0"/>
      <p:bldP spid="94220" grpId="0"/>
      <p:bldP spid="94222" grpId="0"/>
      <p:bldP spid="942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96259" name="Text Box 3"/>
          <p:cNvSpPr txBox="1">
            <a:spLocks noChangeArrowheads="1"/>
          </p:cNvSpPr>
          <p:nvPr/>
        </p:nvSpPr>
        <p:spPr bwMode="auto">
          <a:xfrm>
            <a:off x="69850" y="165100"/>
            <a:ext cx="907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t>1972 1973 1976 1977 1978 1979 1981 1982 1984 1986</a:t>
            </a:r>
            <a:r>
              <a:rPr lang="en-US" altLang="en-US" sz="1600"/>
              <a:t> </a:t>
            </a:r>
            <a:r>
              <a:rPr lang="en-US" altLang="en-US" sz="1800">
                <a:latin typeface="Comic Sans MS" panose="030F0702030302020204" pitchFamily="66" charset="0"/>
              </a:rPr>
              <a:t>1987</a:t>
            </a:r>
          </a:p>
        </p:txBody>
      </p:sp>
      <p:sp>
        <p:nvSpPr>
          <p:cNvPr id="96260" name="Text Box 4"/>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96261" name="Text Box 5"/>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96262" name="Text Box 6"/>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96263" name="Text Box 7"/>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96264" name="Text Box 8"/>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96265" name="Text Box 9"/>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96266" name="Text Box 10"/>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96267" name="Text Box 11"/>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96268"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96269" name="Text Box 13"/>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96270" name="Text Box 14"/>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96271" name="Text Box 15"/>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96272" name="Text Box 16"/>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96273" name="Text Box 17"/>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6274" name="Text Box 1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96275" name="Text Box 19"/>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96276" name="Text Box 20"/>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96277" name="Text Box 21"/>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96278" name="Text Box 22"/>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96279" name="Text Box 23"/>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96280" name="Text Box 24"/>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96281" name="Text Box 25"/>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96282" name="Text Box 26"/>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96283" name="Text Box 27"/>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96284" name="Text Box 28"/>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96285" name="Text Box 29"/>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96286" name="Text Box 30"/>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96287" name="Text Box 31"/>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96288" name="Text Box 32"/>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96289" name="Text Box 33"/>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96290" name="Text Box 34"/>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96291" name="Text Box 35"/>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grpSp>
        <p:nvGrpSpPr>
          <p:cNvPr id="96292" name="Group 36"/>
          <p:cNvGrpSpPr>
            <a:grpSpLocks/>
          </p:cNvGrpSpPr>
          <p:nvPr/>
        </p:nvGrpSpPr>
        <p:grpSpPr bwMode="auto">
          <a:xfrm>
            <a:off x="4956175" y="1085850"/>
            <a:ext cx="844550" cy="2305050"/>
            <a:chOff x="3122" y="684"/>
            <a:chExt cx="532" cy="1452"/>
          </a:xfrm>
        </p:grpSpPr>
        <p:sp>
          <p:nvSpPr>
            <p:cNvPr id="96293" name="Line 37"/>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294" name="Line 38"/>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295" name="Line 39"/>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296" name="Line 40"/>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297" name="Line 41"/>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298" name="Line 42"/>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6299" name="Group 43"/>
          <p:cNvGrpSpPr>
            <a:grpSpLocks/>
          </p:cNvGrpSpPr>
          <p:nvPr/>
        </p:nvGrpSpPr>
        <p:grpSpPr bwMode="auto">
          <a:xfrm>
            <a:off x="1192213" y="1047750"/>
            <a:ext cx="2727325" cy="3417888"/>
            <a:chOff x="751" y="660"/>
            <a:chExt cx="1718" cy="2153"/>
          </a:xfrm>
        </p:grpSpPr>
        <p:sp>
          <p:nvSpPr>
            <p:cNvPr id="96300" name="Line 44"/>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1" name="Line 45"/>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2" name="Line 46"/>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3" name="Line 47"/>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4" name="Line 48"/>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5" name="Line 49"/>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6" name="Line 50"/>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307" name="Line 51"/>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6308" name="Text Box 52"/>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96309" name="Text Box 53"/>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96310" name="Text Box 54"/>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96311" name="Text Box 55"/>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98307"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98308"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98309"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98310"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98311"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98312" name="Text Box 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98313" name="Text Box 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98314" name="Text Box 1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98315" name="Text Box 11"/>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98316" name="Text Box 12"/>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98317" name="Text Box 13"/>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98318" name="Text Box 14"/>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98319" name="Text Box 15"/>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98320" name="Text Box 16"/>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98321" name="Text Box 17"/>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98322" name="Text Box 1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98323" name="Text Box 19"/>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98324" name="Text Box 20"/>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98325" name="Text Box 21"/>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98326" name="Text Box 22"/>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98327" name="Text Box 23"/>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98328" name="Text Box 24"/>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98329" name="Text Box 25"/>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98330" name="Text Box 26"/>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98331" name="Text Box 27"/>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98332" name="Text Box 28"/>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98333" name="Text Box 29"/>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commune</a:t>
            </a:r>
          </a:p>
        </p:txBody>
      </p:sp>
      <p:sp>
        <p:nvSpPr>
          <p:cNvPr id="98334" name="Text Box 30"/>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98335" name="Text Box 31"/>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98336" name="Text Box 32"/>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vagum</a:t>
            </a:r>
          </a:p>
        </p:txBody>
      </p:sp>
      <p:sp>
        <p:nvSpPr>
          <p:cNvPr id="98337" name="Text Box 33"/>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98338" name="Text Box 34"/>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98339" name="Text Box 35"/>
          <p:cNvSpPr txBox="1">
            <a:spLocks noChangeArrowheads="1"/>
          </p:cNvSpPr>
          <p:nvPr/>
        </p:nvSpPr>
        <p:spPr bwMode="auto">
          <a:xfrm>
            <a:off x="69850" y="171450"/>
            <a:ext cx="4914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a:t>
            </a:r>
            <a:r>
              <a:rPr lang="en-US" altLang="en-US" sz="1600"/>
              <a:t> </a:t>
            </a:r>
            <a:r>
              <a:rPr lang="en-US" altLang="en-US" sz="1800">
                <a:latin typeface="Comic Sans MS" panose="030F0702030302020204" pitchFamily="66" charset="0"/>
              </a:rPr>
              <a:t>1988</a:t>
            </a:r>
          </a:p>
        </p:txBody>
      </p:sp>
      <p:sp>
        <p:nvSpPr>
          <p:cNvPr id="98340" name="Text Box 3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grpSp>
        <p:nvGrpSpPr>
          <p:cNvPr id="98341" name="Group 37"/>
          <p:cNvGrpSpPr>
            <a:grpSpLocks/>
          </p:cNvGrpSpPr>
          <p:nvPr/>
        </p:nvGrpSpPr>
        <p:grpSpPr bwMode="auto">
          <a:xfrm>
            <a:off x="4956175" y="1085850"/>
            <a:ext cx="844550" cy="2305050"/>
            <a:chOff x="3122" y="684"/>
            <a:chExt cx="532" cy="1452"/>
          </a:xfrm>
        </p:grpSpPr>
        <p:sp>
          <p:nvSpPr>
            <p:cNvPr id="98342" name="Line 38"/>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43" name="Line 39"/>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44" name="Line 40"/>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45" name="Line 41"/>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46" name="Line 42"/>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47" name="Line 43"/>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8348" name="Group 44"/>
          <p:cNvGrpSpPr>
            <a:grpSpLocks/>
          </p:cNvGrpSpPr>
          <p:nvPr/>
        </p:nvGrpSpPr>
        <p:grpSpPr bwMode="auto">
          <a:xfrm>
            <a:off x="1192213" y="1047750"/>
            <a:ext cx="2727325" cy="3417888"/>
            <a:chOff x="751" y="660"/>
            <a:chExt cx="1718" cy="2153"/>
          </a:xfrm>
        </p:grpSpPr>
        <p:sp>
          <p:nvSpPr>
            <p:cNvPr id="98349" name="Line 45"/>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0" name="Line 46"/>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1" name="Line 47"/>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2" name="Line 48"/>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3" name="Line 49"/>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4" name="Line 50"/>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5" name="Line 51"/>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356" name="Line 52"/>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8357" name="Text Box 53"/>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98358" name="Text Box 54"/>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98359" name="Text Box 55"/>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98360" name="Text Box 56"/>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00355"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00356"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00357"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00358" name="Text Box 6"/>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00359" name="Text Box 7"/>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00360" name="Text Box 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00361" name="Text Box 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00362" name="Text Box 1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00363" name="Text Box 1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00364" name="Text Box 1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00365" name="Text Box 1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00366" name="Text Box 1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00367" name="Text Box 1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00368" name="Text Box 1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00369" name="Text Box 1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00370" name="Text Box 1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00371" name="Text Box 1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00372" name="Text Box 2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00373" name="Text Box 2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00374" name="Text Box 2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00375" name="Text Box 2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00376" name="Text Box 24"/>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00377" name="Text Box 25"/>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00378" name="Text Box 26"/>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100379" name="Text Box 27"/>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00380" name="Text Box 28"/>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0381" name="Text Box 29"/>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0382" name="Text Box 30"/>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00383" name="Text Box 31"/>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0384" name="Text Box 32"/>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00385" name="Text Box 33"/>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00386" name="Text Box 34"/>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100387" name="Text Box 35"/>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00388" name="Text Box 36"/>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tetradonis</a:t>
            </a:r>
          </a:p>
        </p:txBody>
      </p:sp>
      <p:sp>
        <p:nvSpPr>
          <p:cNvPr id="100389" name="Text Box 37"/>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00390" name="Text Box 38"/>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00391" name="Text Box 39"/>
          <p:cNvSpPr txBox="1">
            <a:spLocks noChangeArrowheads="1"/>
          </p:cNvSpPr>
          <p:nvPr/>
        </p:nvSpPr>
        <p:spPr bwMode="auto">
          <a:xfrm>
            <a:off x="69850" y="171450"/>
            <a:ext cx="5295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a:t>
            </a:r>
            <a:r>
              <a:rPr lang="en-US" altLang="en-US" sz="1600"/>
              <a:t> </a:t>
            </a:r>
            <a:r>
              <a:rPr lang="en-US" altLang="en-US" sz="1800">
                <a:latin typeface="Comic Sans MS" panose="030F0702030302020204" pitchFamily="66" charset="0"/>
              </a:rPr>
              <a:t>1990</a:t>
            </a:r>
          </a:p>
        </p:txBody>
      </p:sp>
      <p:sp>
        <p:nvSpPr>
          <p:cNvPr id="100392" name="Text Box 40"/>
          <p:cNvSpPr txBox="1">
            <a:spLocks noChangeArrowheads="1"/>
          </p:cNvSpPr>
          <p:nvPr/>
        </p:nvSpPr>
        <p:spPr bwMode="auto">
          <a:xfrm>
            <a:off x="5729288" y="1603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grpSp>
        <p:nvGrpSpPr>
          <p:cNvPr id="100393" name="Group 41"/>
          <p:cNvGrpSpPr>
            <a:grpSpLocks/>
          </p:cNvGrpSpPr>
          <p:nvPr/>
        </p:nvGrpSpPr>
        <p:grpSpPr bwMode="auto">
          <a:xfrm>
            <a:off x="4956175" y="1085850"/>
            <a:ext cx="844550" cy="2305050"/>
            <a:chOff x="3122" y="684"/>
            <a:chExt cx="532" cy="1452"/>
          </a:xfrm>
        </p:grpSpPr>
        <p:sp>
          <p:nvSpPr>
            <p:cNvPr id="100394" name="Line 4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395" name="Line 4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396" name="Line 4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397" name="Line 4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398" name="Line 4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399" name="Line 4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0400" name="Group 48"/>
          <p:cNvGrpSpPr>
            <a:grpSpLocks/>
          </p:cNvGrpSpPr>
          <p:nvPr/>
        </p:nvGrpSpPr>
        <p:grpSpPr bwMode="auto">
          <a:xfrm>
            <a:off x="4956175" y="1778000"/>
            <a:ext cx="806450" cy="2265363"/>
            <a:chOff x="3122" y="1120"/>
            <a:chExt cx="508" cy="1427"/>
          </a:xfrm>
        </p:grpSpPr>
        <p:sp>
          <p:nvSpPr>
            <p:cNvPr id="100401" name="Line 49"/>
            <p:cNvSpPr>
              <a:spLocks noChangeShapeType="1"/>
            </p:cNvSpPr>
            <p:nvPr/>
          </p:nvSpPr>
          <p:spPr bwMode="auto">
            <a:xfrm>
              <a:off x="3122" y="2547"/>
              <a:ext cx="29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0402" name="Group 50"/>
            <p:cNvGrpSpPr>
              <a:grpSpLocks/>
            </p:cNvGrpSpPr>
            <p:nvPr/>
          </p:nvGrpSpPr>
          <p:grpSpPr bwMode="auto">
            <a:xfrm>
              <a:off x="3412" y="1120"/>
              <a:ext cx="218" cy="1427"/>
              <a:chOff x="3412" y="1120"/>
              <a:chExt cx="218" cy="1427"/>
            </a:xfrm>
          </p:grpSpPr>
          <p:sp>
            <p:nvSpPr>
              <p:cNvPr id="100403" name="Line 51"/>
              <p:cNvSpPr>
                <a:spLocks noChangeShapeType="1"/>
              </p:cNvSpPr>
              <p:nvPr/>
            </p:nvSpPr>
            <p:spPr bwMode="auto">
              <a:xfrm flipV="1">
                <a:off x="3412" y="1120"/>
                <a:ext cx="0" cy="142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04" name="Line 52"/>
              <p:cNvSpPr>
                <a:spLocks noChangeShapeType="1"/>
              </p:cNvSpPr>
              <p:nvPr/>
            </p:nvSpPr>
            <p:spPr bwMode="auto">
              <a:xfrm>
                <a:off x="3412" y="1120"/>
                <a:ext cx="21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00405" name="Group 53"/>
          <p:cNvGrpSpPr>
            <a:grpSpLocks/>
          </p:cNvGrpSpPr>
          <p:nvPr/>
        </p:nvGrpSpPr>
        <p:grpSpPr bwMode="auto">
          <a:xfrm>
            <a:off x="1192213" y="1047750"/>
            <a:ext cx="2727325" cy="3417888"/>
            <a:chOff x="751" y="660"/>
            <a:chExt cx="1718" cy="2153"/>
          </a:xfrm>
        </p:grpSpPr>
        <p:sp>
          <p:nvSpPr>
            <p:cNvPr id="100406" name="Line 54"/>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07" name="Line 55"/>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08" name="Line 56"/>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09" name="Line 57"/>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10" name="Line 58"/>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11" name="Line 59"/>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12" name="Line 60"/>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413" name="Line 61"/>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0414" name="Text Box 62"/>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00415" name="Text Box 63"/>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00416" name="Text Box 64"/>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00417" name="Text Box 65"/>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100390"/>
                                        </p:tgtEl>
                                        <p:attrNameLst>
                                          <p:attrName>style.color</p:attrName>
                                        </p:attrNameLst>
                                      </p:cBhvr>
                                      <p:to>
                                        <a:schemeClr val="bg2"/>
                                      </p:to>
                                    </p:animClr>
                                  </p:childTnLst>
                                </p:cTn>
                              </p:par>
                            </p:childTnLst>
                          </p:cTn>
                        </p:par>
                        <p:par>
                          <p:cTn id="7" fill="hold" nodeType="afterGroup">
                            <p:stCondLst>
                              <p:cond delay="500"/>
                            </p:stCondLst>
                            <p:childTnLst>
                              <p:par>
                                <p:cTn id="8" presetID="17" presetClass="entr" presetSubtype="8" fill="hold" nodeType="afterEffect">
                                  <p:stCondLst>
                                    <p:cond delay="0"/>
                                  </p:stCondLst>
                                  <p:childTnLst>
                                    <p:set>
                                      <p:cBhvr>
                                        <p:cTn id="9" dur="1" fill="hold">
                                          <p:stCondLst>
                                            <p:cond delay="0"/>
                                          </p:stCondLst>
                                        </p:cTn>
                                        <p:tgtEl>
                                          <p:spTgt spid="100400"/>
                                        </p:tgtEl>
                                        <p:attrNameLst>
                                          <p:attrName>style.visibility</p:attrName>
                                        </p:attrNameLst>
                                      </p:cBhvr>
                                      <p:to>
                                        <p:strVal val="visible"/>
                                      </p:to>
                                    </p:set>
                                    <p:anim calcmode="lin" valueType="num">
                                      <p:cBhvr>
                                        <p:cTn id="10" dur="500" fill="hold"/>
                                        <p:tgtEl>
                                          <p:spTgt spid="100400"/>
                                        </p:tgtEl>
                                        <p:attrNameLst>
                                          <p:attrName>ppt_x</p:attrName>
                                        </p:attrNameLst>
                                      </p:cBhvr>
                                      <p:tavLst>
                                        <p:tav tm="0">
                                          <p:val>
                                            <p:strVal val="#ppt_x-#ppt_w/2"/>
                                          </p:val>
                                        </p:tav>
                                        <p:tav tm="100000">
                                          <p:val>
                                            <p:strVal val="#ppt_x"/>
                                          </p:val>
                                        </p:tav>
                                      </p:tavLst>
                                    </p:anim>
                                    <p:anim calcmode="lin" valueType="num">
                                      <p:cBhvr>
                                        <p:cTn id="11" dur="500" fill="hold"/>
                                        <p:tgtEl>
                                          <p:spTgt spid="100400"/>
                                        </p:tgtEl>
                                        <p:attrNameLst>
                                          <p:attrName>ppt_y</p:attrName>
                                        </p:attrNameLst>
                                      </p:cBhvr>
                                      <p:tavLst>
                                        <p:tav tm="0">
                                          <p:val>
                                            <p:strVal val="#ppt_y"/>
                                          </p:val>
                                        </p:tav>
                                        <p:tav tm="100000">
                                          <p:val>
                                            <p:strVal val="#ppt_y"/>
                                          </p:val>
                                        </p:tav>
                                      </p:tavLst>
                                    </p:anim>
                                    <p:anim calcmode="lin" valueType="num">
                                      <p:cBhvr>
                                        <p:cTn id="12" dur="500" fill="hold"/>
                                        <p:tgtEl>
                                          <p:spTgt spid="100400"/>
                                        </p:tgtEl>
                                        <p:attrNameLst>
                                          <p:attrName>ppt_w</p:attrName>
                                        </p:attrNameLst>
                                      </p:cBhvr>
                                      <p:tavLst>
                                        <p:tav tm="0">
                                          <p:val>
                                            <p:fltVal val="0"/>
                                          </p:val>
                                        </p:tav>
                                        <p:tav tm="100000">
                                          <p:val>
                                            <p:strVal val="#ppt_w"/>
                                          </p:val>
                                        </p:tav>
                                      </p:tavLst>
                                    </p:anim>
                                    <p:anim calcmode="lin" valueType="num">
                                      <p:cBhvr>
                                        <p:cTn id="13" dur="500" fill="hold"/>
                                        <p:tgtEl>
                                          <p:spTgt spid="100400"/>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00392"/>
                                        </p:tgtEl>
                                        <p:attrNameLst>
                                          <p:attrName>style.visibility</p:attrName>
                                        </p:attrNameLst>
                                      </p:cBhvr>
                                      <p:to>
                                        <p:strVal val="visible"/>
                                      </p:to>
                                    </p:set>
                                    <p:animEffect transition="in" filter="wipe(left)">
                                      <p:cBhvr>
                                        <p:cTn id="17" dur="500"/>
                                        <p:tgtEl>
                                          <p:spTgt spid="100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90" grpId="0"/>
      <p:bldP spid="10039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02403"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02404"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02405"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02406"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02407"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02408"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02409"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02410"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02411"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02412"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102413"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02414"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2415"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2416"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02417"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2418"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02419"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02420"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102421"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02422"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tetradonis</a:t>
            </a:r>
          </a:p>
        </p:txBody>
      </p:sp>
      <p:sp>
        <p:nvSpPr>
          <p:cNvPr id="102423"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02424"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carageenovora</a:t>
            </a:r>
          </a:p>
        </p:txBody>
      </p:sp>
      <p:sp>
        <p:nvSpPr>
          <p:cNvPr id="102425"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02426"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02427" name="Text Box 27"/>
          <p:cNvSpPr txBox="1">
            <a:spLocks noChangeArrowheads="1"/>
          </p:cNvSpPr>
          <p:nvPr/>
        </p:nvSpPr>
        <p:spPr bwMode="auto">
          <a:xfrm>
            <a:off x="69850" y="171450"/>
            <a:ext cx="5676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a:t>
            </a:r>
            <a:r>
              <a:rPr lang="en-US" altLang="en-US" sz="1600"/>
              <a:t> </a:t>
            </a:r>
            <a:r>
              <a:rPr lang="en-US" altLang="en-US" sz="1800">
                <a:latin typeface="Comic Sans MS" panose="030F0702030302020204" pitchFamily="66" charset="0"/>
              </a:rPr>
              <a:t>1992</a:t>
            </a:r>
          </a:p>
        </p:txBody>
      </p:sp>
      <p:sp>
        <p:nvSpPr>
          <p:cNvPr id="102428"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02429"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02430"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02431"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02432"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02433"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02434"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02435"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02436"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02437"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02438"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02439"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02440"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02441"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02442"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02443"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grpSp>
        <p:nvGrpSpPr>
          <p:cNvPr id="102444" name="Group 44"/>
          <p:cNvGrpSpPr>
            <a:grpSpLocks/>
          </p:cNvGrpSpPr>
          <p:nvPr/>
        </p:nvGrpSpPr>
        <p:grpSpPr bwMode="auto">
          <a:xfrm>
            <a:off x="4956175" y="1085850"/>
            <a:ext cx="844550" cy="2957513"/>
            <a:chOff x="3122" y="684"/>
            <a:chExt cx="532" cy="1863"/>
          </a:xfrm>
        </p:grpSpPr>
        <p:grpSp>
          <p:nvGrpSpPr>
            <p:cNvPr id="102445" name="Group 45"/>
            <p:cNvGrpSpPr>
              <a:grpSpLocks/>
            </p:cNvGrpSpPr>
            <p:nvPr/>
          </p:nvGrpSpPr>
          <p:grpSpPr bwMode="auto">
            <a:xfrm>
              <a:off x="3122" y="684"/>
              <a:ext cx="532" cy="1452"/>
              <a:chOff x="3122" y="684"/>
              <a:chExt cx="532" cy="1452"/>
            </a:xfrm>
          </p:grpSpPr>
          <p:sp>
            <p:nvSpPr>
              <p:cNvPr id="102446" name="Line 46"/>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47" name="Line 47"/>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48" name="Line 48"/>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49" name="Line 49"/>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0" name="Line 50"/>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1" name="Line 51"/>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452" name="Group 52"/>
            <p:cNvGrpSpPr>
              <a:grpSpLocks/>
            </p:cNvGrpSpPr>
            <p:nvPr/>
          </p:nvGrpSpPr>
          <p:grpSpPr bwMode="auto">
            <a:xfrm>
              <a:off x="3122" y="1120"/>
              <a:ext cx="508" cy="1427"/>
              <a:chOff x="3122" y="1120"/>
              <a:chExt cx="508" cy="1427"/>
            </a:xfrm>
          </p:grpSpPr>
          <p:sp>
            <p:nvSpPr>
              <p:cNvPr id="102453" name="Line 53"/>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2454" name="Group 54"/>
              <p:cNvGrpSpPr>
                <a:grpSpLocks/>
              </p:cNvGrpSpPr>
              <p:nvPr/>
            </p:nvGrpSpPr>
            <p:grpSpPr bwMode="auto">
              <a:xfrm>
                <a:off x="3412" y="1120"/>
                <a:ext cx="218" cy="1427"/>
                <a:chOff x="3412" y="1120"/>
                <a:chExt cx="218" cy="1427"/>
              </a:xfrm>
            </p:grpSpPr>
            <p:sp>
              <p:nvSpPr>
                <p:cNvPr id="102455" name="Line 55"/>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6" name="Line 56"/>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02457" name="Line 57"/>
          <p:cNvSpPr>
            <a:spLocks noChangeShapeType="1"/>
          </p:cNvSpPr>
          <p:nvPr/>
        </p:nvSpPr>
        <p:spPr bwMode="auto">
          <a:xfrm flipH="1">
            <a:off x="5262563" y="1085850"/>
            <a:ext cx="1539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8" name="Line 58"/>
          <p:cNvSpPr>
            <a:spLocks noChangeShapeType="1"/>
          </p:cNvSpPr>
          <p:nvPr/>
        </p:nvSpPr>
        <p:spPr bwMode="auto">
          <a:xfrm>
            <a:off x="5262563" y="1076325"/>
            <a:ext cx="0" cy="9223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9" name="Line 59"/>
          <p:cNvSpPr>
            <a:spLocks noChangeShapeType="1"/>
          </p:cNvSpPr>
          <p:nvPr/>
        </p:nvSpPr>
        <p:spPr bwMode="auto">
          <a:xfrm>
            <a:off x="5243513" y="2008188"/>
            <a:ext cx="5000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2460" name="Group 60"/>
          <p:cNvGrpSpPr>
            <a:grpSpLocks/>
          </p:cNvGrpSpPr>
          <p:nvPr/>
        </p:nvGrpSpPr>
        <p:grpSpPr bwMode="auto">
          <a:xfrm>
            <a:off x="1192213" y="1047750"/>
            <a:ext cx="2727325" cy="3417888"/>
            <a:chOff x="751" y="660"/>
            <a:chExt cx="1718" cy="2153"/>
          </a:xfrm>
        </p:grpSpPr>
        <p:sp>
          <p:nvSpPr>
            <p:cNvPr id="102461" name="Line 61"/>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2" name="Line 62"/>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3" name="Line 63"/>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4" name="Line 64"/>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5" name="Line 65"/>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6" name="Line 66"/>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7" name="Line 67"/>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68" name="Line 68"/>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469" name="Text Box 69"/>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02470" name="Text Box 70"/>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02471" name="Text Box 71"/>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02472" name="Text Box 72"/>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
        <p:nvSpPr>
          <p:cNvPr id="102473" name="Text Box 73"/>
          <p:cNvSpPr txBox="1">
            <a:spLocks noChangeArrowheads="1"/>
          </p:cNvSpPr>
          <p:nvPr/>
        </p:nvSpPr>
        <p:spPr bwMode="auto">
          <a:xfrm>
            <a:off x="5838825" y="2549525"/>
            <a:ext cx="21193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latin typeface="Comic Sans MS" panose="030F0702030302020204" pitchFamily="66" charset="0"/>
              </a:rPr>
              <a:t>Nomenclatural issue</a:t>
            </a:r>
          </a:p>
          <a:p>
            <a:pPr lvl="1" eaLnBrk="1" hangingPunct="1"/>
            <a:r>
              <a:rPr lang="en-US" altLang="en-US" sz="1400" b="1">
                <a:latin typeface="Comic Sans MS" panose="030F0702030302020204" pitchFamily="66" charset="0"/>
              </a:rPr>
              <a:t>Non-type strains</a:t>
            </a:r>
          </a:p>
        </p:txBody>
      </p:sp>
    </p:spTree>
    <p:custDataLst>
      <p:tags r:id="rId1"/>
    </p:custDataLst>
  </p:cSld>
  <p:clrMapOvr>
    <a:masterClrMapping/>
  </p:clrMapOvr>
  <p:transition spd="med" advClick="0"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2" fill="hold" grpId="0" nodeType="withEffect">
                                  <p:stCondLst>
                                    <p:cond delay="0"/>
                                  </p:stCondLst>
                                  <p:childTnLst>
                                    <p:set>
                                      <p:cBhvr>
                                        <p:cTn id="6" dur="1" fill="hold">
                                          <p:stCondLst>
                                            <p:cond delay="0"/>
                                          </p:stCondLst>
                                        </p:cTn>
                                        <p:tgtEl>
                                          <p:spTgt spid="102457"/>
                                        </p:tgtEl>
                                        <p:attrNameLst>
                                          <p:attrName>style.visibility</p:attrName>
                                        </p:attrNameLst>
                                      </p:cBhvr>
                                      <p:to>
                                        <p:strVal val="visible"/>
                                      </p:to>
                                    </p:set>
                                    <p:anim calcmode="lin" valueType="num">
                                      <p:cBhvr>
                                        <p:cTn id="7" dur="500" fill="hold"/>
                                        <p:tgtEl>
                                          <p:spTgt spid="102457"/>
                                        </p:tgtEl>
                                        <p:attrNameLst>
                                          <p:attrName>ppt_x</p:attrName>
                                        </p:attrNameLst>
                                      </p:cBhvr>
                                      <p:tavLst>
                                        <p:tav tm="0">
                                          <p:val>
                                            <p:strVal val="#ppt_x+#ppt_w/2"/>
                                          </p:val>
                                        </p:tav>
                                        <p:tav tm="100000">
                                          <p:val>
                                            <p:strVal val="#ppt_x"/>
                                          </p:val>
                                        </p:tav>
                                      </p:tavLst>
                                    </p:anim>
                                    <p:anim calcmode="lin" valueType="num">
                                      <p:cBhvr>
                                        <p:cTn id="8" dur="500" fill="hold"/>
                                        <p:tgtEl>
                                          <p:spTgt spid="102457"/>
                                        </p:tgtEl>
                                        <p:attrNameLst>
                                          <p:attrName>ppt_y</p:attrName>
                                        </p:attrNameLst>
                                      </p:cBhvr>
                                      <p:tavLst>
                                        <p:tav tm="0">
                                          <p:val>
                                            <p:strVal val="#ppt_y"/>
                                          </p:val>
                                        </p:tav>
                                        <p:tav tm="100000">
                                          <p:val>
                                            <p:strVal val="#ppt_y"/>
                                          </p:val>
                                        </p:tav>
                                      </p:tavLst>
                                    </p:anim>
                                    <p:anim calcmode="lin" valueType="num">
                                      <p:cBhvr>
                                        <p:cTn id="9" dur="500" fill="hold"/>
                                        <p:tgtEl>
                                          <p:spTgt spid="102457"/>
                                        </p:tgtEl>
                                        <p:attrNameLst>
                                          <p:attrName>ppt_w</p:attrName>
                                        </p:attrNameLst>
                                      </p:cBhvr>
                                      <p:tavLst>
                                        <p:tav tm="0">
                                          <p:val>
                                            <p:fltVal val="0"/>
                                          </p:val>
                                        </p:tav>
                                        <p:tav tm="100000">
                                          <p:val>
                                            <p:strVal val="#ppt_w"/>
                                          </p:val>
                                        </p:tav>
                                      </p:tavLst>
                                    </p:anim>
                                    <p:anim calcmode="lin" valueType="num">
                                      <p:cBhvr>
                                        <p:cTn id="10" dur="500" fill="hold"/>
                                        <p:tgtEl>
                                          <p:spTgt spid="102457"/>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500"/>
                            </p:stCondLst>
                            <p:childTnLst>
                              <p:par>
                                <p:cTn id="12" presetID="17" presetClass="entr" presetSubtype="1" fill="hold" grpId="0" nodeType="afterEffect">
                                  <p:stCondLst>
                                    <p:cond delay="0"/>
                                  </p:stCondLst>
                                  <p:childTnLst>
                                    <p:set>
                                      <p:cBhvr>
                                        <p:cTn id="13" dur="1" fill="hold">
                                          <p:stCondLst>
                                            <p:cond delay="0"/>
                                          </p:stCondLst>
                                        </p:cTn>
                                        <p:tgtEl>
                                          <p:spTgt spid="102458"/>
                                        </p:tgtEl>
                                        <p:attrNameLst>
                                          <p:attrName>style.visibility</p:attrName>
                                        </p:attrNameLst>
                                      </p:cBhvr>
                                      <p:to>
                                        <p:strVal val="visible"/>
                                      </p:to>
                                    </p:set>
                                    <p:anim calcmode="lin" valueType="num">
                                      <p:cBhvr>
                                        <p:cTn id="14" dur="500" fill="hold"/>
                                        <p:tgtEl>
                                          <p:spTgt spid="102458"/>
                                        </p:tgtEl>
                                        <p:attrNameLst>
                                          <p:attrName>ppt_x</p:attrName>
                                        </p:attrNameLst>
                                      </p:cBhvr>
                                      <p:tavLst>
                                        <p:tav tm="0">
                                          <p:val>
                                            <p:strVal val="#ppt_x"/>
                                          </p:val>
                                        </p:tav>
                                        <p:tav tm="100000">
                                          <p:val>
                                            <p:strVal val="#ppt_x"/>
                                          </p:val>
                                        </p:tav>
                                      </p:tavLst>
                                    </p:anim>
                                    <p:anim calcmode="lin" valueType="num">
                                      <p:cBhvr>
                                        <p:cTn id="15" dur="500" fill="hold"/>
                                        <p:tgtEl>
                                          <p:spTgt spid="102458"/>
                                        </p:tgtEl>
                                        <p:attrNameLst>
                                          <p:attrName>ppt_y</p:attrName>
                                        </p:attrNameLst>
                                      </p:cBhvr>
                                      <p:tavLst>
                                        <p:tav tm="0">
                                          <p:val>
                                            <p:strVal val="#ppt_y-#ppt_h/2"/>
                                          </p:val>
                                        </p:tav>
                                        <p:tav tm="100000">
                                          <p:val>
                                            <p:strVal val="#ppt_y"/>
                                          </p:val>
                                        </p:tav>
                                      </p:tavLst>
                                    </p:anim>
                                    <p:anim calcmode="lin" valueType="num">
                                      <p:cBhvr>
                                        <p:cTn id="16" dur="500" fill="hold"/>
                                        <p:tgtEl>
                                          <p:spTgt spid="102458"/>
                                        </p:tgtEl>
                                        <p:attrNameLst>
                                          <p:attrName>ppt_w</p:attrName>
                                        </p:attrNameLst>
                                      </p:cBhvr>
                                      <p:tavLst>
                                        <p:tav tm="0">
                                          <p:val>
                                            <p:strVal val="#ppt_w"/>
                                          </p:val>
                                        </p:tav>
                                        <p:tav tm="100000">
                                          <p:val>
                                            <p:strVal val="#ppt_w"/>
                                          </p:val>
                                        </p:tav>
                                      </p:tavLst>
                                    </p:anim>
                                    <p:anim calcmode="lin" valueType="num">
                                      <p:cBhvr>
                                        <p:cTn id="17" dur="500" fill="hold"/>
                                        <p:tgtEl>
                                          <p:spTgt spid="102458"/>
                                        </p:tgtEl>
                                        <p:attrNameLst>
                                          <p:attrName>ppt_h</p:attrName>
                                        </p:attrNameLst>
                                      </p:cBhvr>
                                      <p:tavLst>
                                        <p:tav tm="0">
                                          <p:val>
                                            <p:fltVal val="0"/>
                                          </p:val>
                                        </p:tav>
                                        <p:tav tm="100000">
                                          <p:val>
                                            <p:strVal val="#ppt_h"/>
                                          </p:val>
                                        </p:tav>
                                      </p:tavLst>
                                    </p:anim>
                                  </p:childTnLst>
                                </p:cTn>
                              </p:par>
                            </p:childTnLst>
                          </p:cTn>
                        </p:par>
                        <p:par>
                          <p:cTn id="18" fill="hold" nodeType="afterGroup">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102459"/>
                                        </p:tgtEl>
                                        <p:attrNameLst>
                                          <p:attrName>style.visibility</p:attrName>
                                        </p:attrNameLst>
                                      </p:cBhvr>
                                      <p:to>
                                        <p:strVal val="visible"/>
                                      </p:to>
                                    </p:set>
                                    <p:anim calcmode="lin" valueType="num">
                                      <p:cBhvr>
                                        <p:cTn id="21" dur="500" fill="hold"/>
                                        <p:tgtEl>
                                          <p:spTgt spid="102459"/>
                                        </p:tgtEl>
                                        <p:attrNameLst>
                                          <p:attrName>ppt_x</p:attrName>
                                        </p:attrNameLst>
                                      </p:cBhvr>
                                      <p:tavLst>
                                        <p:tav tm="0">
                                          <p:val>
                                            <p:strVal val="#ppt_x-#ppt_w/2"/>
                                          </p:val>
                                        </p:tav>
                                        <p:tav tm="100000">
                                          <p:val>
                                            <p:strVal val="#ppt_x"/>
                                          </p:val>
                                        </p:tav>
                                      </p:tavLst>
                                    </p:anim>
                                    <p:anim calcmode="lin" valueType="num">
                                      <p:cBhvr>
                                        <p:cTn id="22" dur="500" fill="hold"/>
                                        <p:tgtEl>
                                          <p:spTgt spid="102459"/>
                                        </p:tgtEl>
                                        <p:attrNameLst>
                                          <p:attrName>ppt_y</p:attrName>
                                        </p:attrNameLst>
                                      </p:cBhvr>
                                      <p:tavLst>
                                        <p:tav tm="0">
                                          <p:val>
                                            <p:strVal val="#ppt_y"/>
                                          </p:val>
                                        </p:tav>
                                        <p:tav tm="100000">
                                          <p:val>
                                            <p:strVal val="#ppt_y"/>
                                          </p:val>
                                        </p:tav>
                                      </p:tavLst>
                                    </p:anim>
                                    <p:anim calcmode="lin" valueType="num">
                                      <p:cBhvr>
                                        <p:cTn id="23" dur="500" fill="hold"/>
                                        <p:tgtEl>
                                          <p:spTgt spid="102459"/>
                                        </p:tgtEl>
                                        <p:attrNameLst>
                                          <p:attrName>ppt_w</p:attrName>
                                        </p:attrNameLst>
                                      </p:cBhvr>
                                      <p:tavLst>
                                        <p:tav tm="0">
                                          <p:val>
                                            <p:fltVal val="0"/>
                                          </p:val>
                                        </p:tav>
                                        <p:tav tm="100000">
                                          <p:val>
                                            <p:strVal val="#ppt_w"/>
                                          </p:val>
                                        </p:tav>
                                      </p:tavLst>
                                    </p:anim>
                                    <p:anim calcmode="lin" valueType="num">
                                      <p:cBhvr>
                                        <p:cTn id="24" dur="500" fill="hold"/>
                                        <p:tgtEl>
                                          <p:spTgt spid="102459"/>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1024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7" grpId="0" animBg="1"/>
      <p:bldP spid="102458" grpId="0" animBg="1"/>
      <p:bldP spid="102459" grpId="0" animBg="1"/>
      <p:bldP spid="1024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127000" y="3025775"/>
            <a:ext cx="8696325" cy="635000"/>
          </a:xfrm>
          <a:noFill/>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400"/>
              <a:t>“…</a:t>
            </a:r>
            <a:r>
              <a:rPr lang="en-US" altLang="en-US" sz="2400">
                <a:ea typeface="ＭＳ ゴシック" panose="020B0609070205080204" pitchFamily="49" charset="-128"/>
              </a:rPr>
              <a:t>because as we know, there are known knowns; there are things we know we know. We also know there are known unknowns; that is to say we know there are some things we do not know. But there are also unknown unknowns -- the ones we don't know we don't know.”</a:t>
            </a:r>
            <a:endParaRPr lang="en-US" altLang="en-US" sz="2400"/>
          </a:p>
        </p:txBody>
      </p:sp>
      <p:sp>
        <p:nvSpPr>
          <p:cNvPr id="201731" name="Rectangle 3"/>
          <p:cNvSpPr>
            <a:spLocks noChangeArrowheads="1"/>
          </p:cNvSpPr>
          <p:nvPr/>
        </p:nvSpPr>
        <p:spPr bwMode="auto">
          <a:xfrm>
            <a:off x="3773488" y="34925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201732" name="Rectangle 4"/>
          <p:cNvSpPr>
            <a:spLocks noChangeArrowheads="1"/>
          </p:cNvSpPr>
          <p:nvPr/>
        </p:nvSpPr>
        <p:spPr bwMode="auto">
          <a:xfrm>
            <a:off x="250825" y="76200"/>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3200" i="1">
                <a:solidFill>
                  <a:schemeClr val="tx2"/>
                </a:solidFill>
                <a:latin typeface="Georgia" panose="02040502050405020303" pitchFamily="18" charset="0"/>
                <a:ea typeface="ＭＳ Ｐゴシック" panose="020B0600070205080204" pitchFamily="34" charset="-128"/>
              </a:defRPr>
            </a:lvl1pPr>
            <a:lvl2pPr>
              <a:defRPr sz="3200" i="1">
                <a:solidFill>
                  <a:schemeClr val="tx2"/>
                </a:solidFill>
                <a:latin typeface="Georgia" panose="02040502050405020303" pitchFamily="18" charset="0"/>
                <a:ea typeface="ＭＳ Ｐゴシック" panose="020B0600070205080204" pitchFamily="34" charset="-128"/>
              </a:defRPr>
            </a:lvl2pPr>
            <a:lvl3pPr>
              <a:defRPr sz="3200" i="1">
                <a:solidFill>
                  <a:schemeClr val="tx2"/>
                </a:solidFill>
                <a:latin typeface="Georgia" panose="02040502050405020303" pitchFamily="18" charset="0"/>
                <a:ea typeface="ＭＳ Ｐゴシック" panose="020B0600070205080204" pitchFamily="34" charset="-128"/>
              </a:defRPr>
            </a:lvl3pPr>
            <a:lvl4pPr>
              <a:defRPr sz="3200" i="1">
                <a:solidFill>
                  <a:schemeClr val="tx2"/>
                </a:solidFill>
                <a:latin typeface="Georgia" panose="02040502050405020303" pitchFamily="18" charset="0"/>
                <a:ea typeface="ＭＳ Ｐゴシック" panose="020B0600070205080204" pitchFamily="34" charset="-128"/>
              </a:defRPr>
            </a:lvl4pPr>
            <a:lvl5pPr>
              <a:defRPr sz="3200" i="1">
                <a:solidFill>
                  <a:schemeClr val="tx2"/>
                </a:solidFill>
                <a:latin typeface="Georgia" panose="02040502050405020303" pitchFamily="18" charset="0"/>
                <a:ea typeface="ＭＳ Ｐゴシック" panose="020B0600070205080204" pitchFamily="34" charset="-128"/>
              </a:defRPr>
            </a:lvl5pPr>
            <a:lvl6pPr marL="4572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6pPr>
            <a:lvl7pPr marL="9144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7pPr>
            <a:lvl8pPr marL="13716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8pPr>
            <a:lvl9pPr marL="18288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9pPr>
          </a:lstStyle>
          <a:p>
            <a:pPr eaLnBrk="1" hangingPunct="1"/>
            <a:r>
              <a:rPr lang="en-US" altLang="en-US"/>
              <a:t>Rumsfeld’s axiom and knowledge bleed</a:t>
            </a:r>
          </a:p>
        </p:txBody>
      </p:sp>
      <p:pic>
        <p:nvPicPr>
          <p:cNvPr id="201735" name="Picture 7" descr="010920-D-9880W-0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4725" y="1736725"/>
            <a:ext cx="2403475" cy="3011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201735"/>
                                        </p:tgtEl>
                                      </p:cBhvr>
                                    </p:animEffect>
                                    <p:set>
                                      <p:cBhvr>
                                        <p:cTn id="7" dur="1" fill="hold">
                                          <p:stCondLst>
                                            <p:cond delay="1999"/>
                                          </p:stCondLst>
                                        </p:cTn>
                                        <p:tgtEl>
                                          <p:spTgt spid="201735"/>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201730"/>
                                        </p:tgtEl>
                                        <p:attrNameLst>
                                          <p:attrName>style.visibility</p:attrName>
                                        </p:attrNameLst>
                                      </p:cBhvr>
                                      <p:to>
                                        <p:strVal val="visible"/>
                                      </p:to>
                                    </p:set>
                                    <p:animEffect transition="in" filter="fade">
                                      <p:cBhvr>
                                        <p:cTn id="10" dur="2000"/>
                                        <p:tgtEl>
                                          <p:spTgt spid="201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04451"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04452"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04453"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04454"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04455"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04456"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04457"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04458"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04459"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04460"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104461" name="Text Box 13"/>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04462" name="Text Box 14"/>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04463" name="Text Box 15"/>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04464" name="Text Box 1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04465" name="Text Box 1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4466" name="Text Box 1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4467" name="Text Box 1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04468" name="Text Box 2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4469" name="Text Box 21"/>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104470"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BEBEB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tetradonis</a:t>
            </a:r>
          </a:p>
        </p:txBody>
      </p:sp>
      <p:sp>
        <p:nvSpPr>
          <p:cNvPr id="104471"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04472"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carageenovora</a:t>
            </a:r>
          </a:p>
        </p:txBody>
      </p:sp>
      <p:sp>
        <p:nvSpPr>
          <p:cNvPr id="104473"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04474"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04475" name="Text Box 27"/>
          <p:cNvSpPr txBox="1">
            <a:spLocks noChangeArrowheads="1"/>
          </p:cNvSpPr>
          <p:nvPr/>
        </p:nvSpPr>
        <p:spPr bwMode="auto">
          <a:xfrm>
            <a:off x="69850" y="171450"/>
            <a:ext cx="6059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a:t>
            </a:r>
            <a:r>
              <a:rPr lang="en-US" altLang="en-US" sz="1600"/>
              <a:t> </a:t>
            </a:r>
            <a:r>
              <a:rPr lang="en-US" altLang="en-US" sz="1800">
                <a:latin typeface="Comic Sans MS" panose="030F0702030302020204" pitchFamily="66" charset="0"/>
              </a:rPr>
              <a:t>1995</a:t>
            </a:r>
          </a:p>
        </p:txBody>
      </p:sp>
      <p:sp>
        <p:nvSpPr>
          <p:cNvPr id="104476"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04477"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04478"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04479"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04480"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04481"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04482"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04483"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04484"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04485"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04486"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04487"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04488"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04489"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04490"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04491"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04492"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04493"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fuliginea</a:t>
            </a:r>
          </a:p>
        </p:txBody>
      </p:sp>
      <p:grpSp>
        <p:nvGrpSpPr>
          <p:cNvPr id="104494" name="Group 46"/>
          <p:cNvGrpSpPr>
            <a:grpSpLocks/>
          </p:cNvGrpSpPr>
          <p:nvPr/>
        </p:nvGrpSpPr>
        <p:grpSpPr bwMode="auto">
          <a:xfrm>
            <a:off x="4956175" y="1085850"/>
            <a:ext cx="844550" cy="2957513"/>
            <a:chOff x="3122" y="684"/>
            <a:chExt cx="532" cy="1863"/>
          </a:xfrm>
        </p:grpSpPr>
        <p:grpSp>
          <p:nvGrpSpPr>
            <p:cNvPr id="104495" name="Group 47"/>
            <p:cNvGrpSpPr>
              <a:grpSpLocks/>
            </p:cNvGrpSpPr>
            <p:nvPr/>
          </p:nvGrpSpPr>
          <p:grpSpPr bwMode="auto">
            <a:xfrm>
              <a:off x="3122" y="684"/>
              <a:ext cx="532" cy="1452"/>
              <a:chOff x="3122" y="684"/>
              <a:chExt cx="532" cy="1452"/>
            </a:xfrm>
          </p:grpSpPr>
          <p:sp>
            <p:nvSpPr>
              <p:cNvPr id="104496" name="Line 48"/>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497" name="Line 49"/>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498" name="Line 50"/>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499" name="Line 51"/>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00" name="Line 52"/>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01" name="Line 53"/>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4502" name="Group 54"/>
            <p:cNvGrpSpPr>
              <a:grpSpLocks/>
            </p:cNvGrpSpPr>
            <p:nvPr/>
          </p:nvGrpSpPr>
          <p:grpSpPr bwMode="auto">
            <a:xfrm>
              <a:off x="3122" y="1120"/>
              <a:ext cx="508" cy="1427"/>
              <a:chOff x="3122" y="1120"/>
              <a:chExt cx="508" cy="1427"/>
            </a:xfrm>
          </p:grpSpPr>
          <p:sp>
            <p:nvSpPr>
              <p:cNvPr id="104503" name="Line 55"/>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4504" name="Group 56"/>
              <p:cNvGrpSpPr>
                <a:grpSpLocks/>
              </p:cNvGrpSpPr>
              <p:nvPr/>
            </p:nvGrpSpPr>
            <p:grpSpPr bwMode="auto">
              <a:xfrm>
                <a:off x="3412" y="1120"/>
                <a:ext cx="218" cy="1427"/>
                <a:chOff x="3412" y="1120"/>
                <a:chExt cx="218" cy="1427"/>
              </a:xfrm>
            </p:grpSpPr>
            <p:sp>
              <p:nvSpPr>
                <p:cNvPr id="104505" name="Line 57"/>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06" name="Line 58"/>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04507" name="Line 59"/>
          <p:cNvSpPr>
            <a:spLocks noChangeShapeType="1"/>
          </p:cNvSpPr>
          <p:nvPr/>
        </p:nvSpPr>
        <p:spPr bwMode="auto">
          <a:xfrm flipH="1">
            <a:off x="3649663" y="5195888"/>
            <a:ext cx="3079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08" name="Line 60"/>
          <p:cNvSpPr>
            <a:spLocks noChangeShapeType="1"/>
          </p:cNvSpPr>
          <p:nvPr/>
        </p:nvSpPr>
        <p:spPr bwMode="auto">
          <a:xfrm flipV="1">
            <a:off x="3649663" y="2238375"/>
            <a:ext cx="0" cy="29575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09" name="Line 61"/>
          <p:cNvSpPr>
            <a:spLocks noChangeShapeType="1"/>
          </p:cNvSpPr>
          <p:nvPr/>
        </p:nvSpPr>
        <p:spPr bwMode="auto">
          <a:xfrm>
            <a:off x="3649663" y="2238375"/>
            <a:ext cx="1539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4510" name="Group 62"/>
          <p:cNvGrpSpPr>
            <a:grpSpLocks/>
          </p:cNvGrpSpPr>
          <p:nvPr/>
        </p:nvGrpSpPr>
        <p:grpSpPr bwMode="auto">
          <a:xfrm>
            <a:off x="5243513" y="1066800"/>
            <a:ext cx="500062" cy="941388"/>
            <a:chOff x="3303" y="672"/>
            <a:chExt cx="315" cy="593"/>
          </a:xfrm>
        </p:grpSpPr>
        <p:sp>
          <p:nvSpPr>
            <p:cNvPr id="104511" name="Line 63"/>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2" name="Line 64"/>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3" name="Line 65"/>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4514" name="Group 66"/>
          <p:cNvGrpSpPr>
            <a:grpSpLocks/>
          </p:cNvGrpSpPr>
          <p:nvPr/>
        </p:nvGrpSpPr>
        <p:grpSpPr bwMode="auto">
          <a:xfrm>
            <a:off x="1192213" y="1047750"/>
            <a:ext cx="2727325" cy="3417888"/>
            <a:chOff x="751" y="660"/>
            <a:chExt cx="1718" cy="2153"/>
          </a:xfrm>
        </p:grpSpPr>
        <p:sp>
          <p:nvSpPr>
            <p:cNvPr id="104515" name="Line 67"/>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6" name="Line 68"/>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7" name="Line 69"/>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8" name="Line 70"/>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19" name="Line 71"/>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20" name="Line 72"/>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21" name="Line 73"/>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522" name="Line 74"/>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4523" name="Text Box 75"/>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04524" name="Text Box 76"/>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04525" name="Text Box 77"/>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04526" name="Text Box 78"/>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
        <p:nvSpPr>
          <p:cNvPr id="104527" name="Text Box 79"/>
          <p:cNvSpPr txBox="1">
            <a:spLocks noChangeArrowheads="1"/>
          </p:cNvSpPr>
          <p:nvPr/>
        </p:nvSpPr>
        <p:spPr bwMode="auto">
          <a:xfrm>
            <a:off x="5643563" y="4575175"/>
            <a:ext cx="2911475"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latin typeface="Comic Sans MS" panose="030F0702030302020204" pitchFamily="66" charset="0"/>
              </a:rPr>
              <a:t>Nomenclatural issues</a:t>
            </a:r>
          </a:p>
          <a:p>
            <a:pPr lvl="1" eaLnBrk="1" hangingPunct="1"/>
            <a:r>
              <a:rPr lang="en-US" altLang="en-US" sz="1400" b="1">
                <a:latin typeface="Comic Sans MS" panose="030F0702030302020204" pitchFamily="66" charset="0"/>
              </a:rPr>
              <a:t>Heterotypic synonymy</a:t>
            </a:r>
          </a:p>
          <a:p>
            <a:pPr eaLnBrk="1" hangingPunct="1"/>
            <a:r>
              <a:rPr lang="en-US" altLang="en-US" sz="1400" b="1">
                <a:latin typeface="Comic Sans MS" panose="030F0702030302020204" pitchFamily="66" charset="0"/>
              </a:rPr>
              <a:t>Data issue</a:t>
            </a:r>
          </a:p>
          <a:p>
            <a:pPr lvl="1" eaLnBrk="1" hangingPunct="1"/>
            <a:r>
              <a:rPr lang="en-US" altLang="en-US" sz="1400" b="1">
                <a:latin typeface="Comic Sans MS" panose="030F0702030302020204" pitchFamily="66" charset="0"/>
              </a:rPr>
              <a:t>Many to many relationship</a:t>
            </a:r>
          </a:p>
          <a:p>
            <a:pPr eaLnBrk="1" hangingPunct="1"/>
            <a:r>
              <a:rPr lang="en-US" altLang="en-US" sz="1400" b="1">
                <a:latin typeface="Comic Sans MS" panose="030F0702030302020204" pitchFamily="66" charset="0"/>
              </a:rPr>
              <a:t>Taxonomic issue</a:t>
            </a:r>
          </a:p>
          <a:p>
            <a:pPr lvl="1" eaLnBrk="1" hangingPunct="1"/>
            <a:r>
              <a:rPr lang="en-US" altLang="en-US" sz="1400" b="1">
                <a:latin typeface="Comic Sans MS" panose="030F0702030302020204" pitchFamily="66" charset="0"/>
              </a:rPr>
              <a:t>Which one is right?</a:t>
            </a:r>
          </a:p>
        </p:txBody>
      </p:sp>
    </p:spTree>
    <p:custDataLst>
      <p:tags r:id="rId1"/>
    </p:custDataLst>
  </p:cSld>
  <p:clrMapOvr>
    <a:masterClrMapping/>
  </p:clrMapOvr>
  <p:transition spd="med" advClick="0" advTm="3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2" fill="hold" grpId="0" nodeType="afterEffect">
                                  <p:stCondLst>
                                    <p:cond delay="0"/>
                                  </p:stCondLst>
                                  <p:childTnLst>
                                    <p:set>
                                      <p:cBhvr>
                                        <p:cTn id="6" dur="1" fill="hold">
                                          <p:stCondLst>
                                            <p:cond delay="0"/>
                                          </p:stCondLst>
                                        </p:cTn>
                                        <p:tgtEl>
                                          <p:spTgt spid="104507"/>
                                        </p:tgtEl>
                                        <p:attrNameLst>
                                          <p:attrName>style.visibility</p:attrName>
                                        </p:attrNameLst>
                                      </p:cBhvr>
                                      <p:to>
                                        <p:strVal val="visible"/>
                                      </p:to>
                                    </p:set>
                                    <p:anim calcmode="lin" valueType="num">
                                      <p:cBhvr>
                                        <p:cTn id="7" dur="500" fill="hold"/>
                                        <p:tgtEl>
                                          <p:spTgt spid="104507"/>
                                        </p:tgtEl>
                                        <p:attrNameLst>
                                          <p:attrName>ppt_x</p:attrName>
                                        </p:attrNameLst>
                                      </p:cBhvr>
                                      <p:tavLst>
                                        <p:tav tm="0">
                                          <p:val>
                                            <p:strVal val="#ppt_x+#ppt_w/2"/>
                                          </p:val>
                                        </p:tav>
                                        <p:tav tm="100000">
                                          <p:val>
                                            <p:strVal val="#ppt_x"/>
                                          </p:val>
                                        </p:tav>
                                      </p:tavLst>
                                    </p:anim>
                                    <p:anim calcmode="lin" valueType="num">
                                      <p:cBhvr>
                                        <p:cTn id="8" dur="500" fill="hold"/>
                                        <p:tgtEl>
                                          <p:spTgt spid="104507"/>
                                        </p:tgtEl>
                                        <p:attrNameLst>
                                          <p:attrName>ppt_y</p:attrName>
                                        </p:attrNameLst>
                                      </p:cBhvr>
                                      <p:tavLst>
                                        <p:tav tm="0">
                                          <p:val>
                                            <p:strVal val="#ppt_y"/>
                                          </p:val>
                                        </p:tav>
                                        <p:tav tm="100000">
                                          <p:val>
                                            <p:strVal val="#ppt_y"/>
                                          </p:val>
                                        </p:tav>
                                      </p:tavLst>
                                    </p:anim>
                                    <p:anim calcmode="lin" valueType="num">
                                      <p:cBhvr>
                                        <p:cTn id="9" dur="500" fill="hold"/>
                                        <p:tgtEl>
                                          <p:spTgt spid="104507"/>
                                        </p:tgtEl>
                                        <p:attrNameLst>
                                          <p:attrName>ppt_w</p:attrName>
                                        </p:attrNameLst>
                                      </p:cBhvr>
                                      <p:tavLst>
                                        <p:tav tm="0">
                                          <p:val>
                                            <p:fltVal val="0"/>
                                          </p:val>
                                        </p:tav>
                                        <p:tav tm="100000">
                                          <p:val>
                                            <p:strVal val="#ppt_w"/>
                                          </p:val>
                                        </p:tav>
                                      </p:tavLst>
                                    </p:anim>
                                    <p:anim calcmode="lin" valueType="num">
                                      <p:cBhvr>
                                        <p:cTn id="10" dur="500" fill="hold"/>
                                        <p:tgtEl>
                                          <p:spTgt spid="104507"/>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500"/>
                            </p:stCondLst>
                            <p:childTnLst>
                              <p:par>
                                <p:cTn id="12" presetID="17" presetClass="entr" presetSubtype="4" fill="hold" grpId="0" nodeType="afterEffect">
                                  <p:stCondLst>
                                    <p:cond delay="0"/>
                                  </p:stCondLst>
                                  <p:childTnLst>
                                    <p:set>
                                      <p:cBhvr>
                                        <p:cTn id="13" dur="1" fill="hold">
                                          <p:stCondLst>
                                            <p:cond delay="0"/>
                                          </p:stCondLst>
                                        </p:cTn>
                                        <p:tgtEl>
                                          <p:spTgt spid="104508"/>
                                        </p:tgtEl>
                                        <p:attrNameLst>
                                          <p:attrName>style.visibility</p:attrName>
                                        </p:attrNameLst>
                                      </p:cBhvr>
                                      <p:to>
                                        <p:strVal val="visible"/>
                                      </p:to>
                                    </p:set>
                                    <p:anim calcmode="lin" valueType="num">
                                      <p:cBhvr>
                                        <p:cTn id="14" dur="500" fill="hold"/>
                                        <p:tgtEl>
                                          <p:spTgt spid="104508"/>
                                        </p:tgtEl>
                                        <p:attrNameLst>
                                          <p:attrName>ppt_x</p:attrName>
                                        </p:attrNameLst>
                                      </p:cBhvr>
                                      <p:tavLst>
                                        <p:tav tm="0">
                                          <p:val>
                                            <p:strVal val="#ppt_x"/>
                                          </p:val>
                                        </p:tav>
                                        <p:tav tm="100000">
                                          <p:val>
                                            <p:strVal val="#ppt_x"/>
                                          </p:val>
                                        </p:tav>
                                      </p:tavLst>
                                    </p:anim>
                                    <p:anim calcmode="lin" valueType="num">
                                      <p:cBhvr>
                                        <p:cTn id="15" dur="500" fill="hold"/>
                                        <p:tgtEl>
                                          <p:spTgt spid="104508"/>
                                        </p:tgtEl>
                                        <p:attrNameLst>
                                          <p:attrName>ppt_y</p:attrName>
                                        </p:attrNameLst>
                                      </p:cBhvr>
                                      <p:tavLst>
                                        <p:tav tm="0">
                                          <p:val>
                                            <p:strVal val="#ppt_y+#ppt_h/2"/>
                                          </p:val>
                                        </p:tav>
                                        <p:tav tm="100000">
                                          <p:val>
                                            <p:strVal val="#ppt_y"/>
                                          </p:val>
                                        </p:tav>
                                      </p:tavLst>
                                    </p:anim>
                                    <p:anim calcmode="lin" valueType="num">
                                      <p:cBhvr>
                                        <p:cTn id="16" dur="500" fill="hold"/>
                                        <p:tgtEl>
                                          <p:spTgt spid="104508"/>
                                        </p:tgtEl>
                                        <p:attrNameLst>
                                          <p:attrName>ppt_w</p:attrName>
                                        </p:attrNameLst>
                                      </p:cBhvr>
                                      <p:tavLst>
                                        <p:tav tm="0">
                                          <p:val>
                                            <p:strVal val="#ppt_w"/>
                                          </p:val>
                                        </p:tav>
                                        <p:tav tm="100000">
                                          <p:val>
                                            <p:strVal val="#ppt_w"/>
                                          </p:val>
                                        </p:tav>
                                      </p:tavLst>
                                    </p:anim>
                                    <p:anim calcmode="lin" valueType="num">
                                      <p:cBhvr>
                                        <p:cTn id="17" dur="500" fill="hold"/>
                                        <p:tgtEl>
                                          <p:spTgt spid="104508"/>
                                        </p:tgtEl>
                                        <p:attrNameLst>
                                          <p:attrName>ppt_h</p:attrName>
                                        </p:attrNameLst>
                                      </p:cBhvr>
                                      <p:tavLst>
                                        <p:tav tm="0">
                                          <p:val>
                                            <p:fltVal val="0"/>
                                          </p:val>
                                        </p:tav>
                                        <p:tav tm="100000">
                                          <p:val>
                                            <p:strVal val="#ppt_h"/>
                                          </p:val>
                                        </p:tav>
                                      </p:tavLst>
                                    </p:anim>
                                  </p:childTnLst>
                                </p:cTn>
                              </p:par>
                            </p:childTnLst>
                          </p:cTn>
                        </p:par>
                        <p:par>
                          <p:cTn id="18" fill="hold" nodeType="afterGroup">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104509"/>
                                        </p:tgtEl>
                                        <p:attrNameLst>
                                          <p:attrName>style.visibility</p:attrName>
                                        </p:attrNameLst>
                                      </p:cBhvr>
                                      <p:to>
                                        <p:strVal val="visible"/>
                                      </p:to>
                                    </p:set>
                                    <p:anim calcmode="lin" valueType="num">
                                      <p:cBhvr>
                                        <p:cTn id="21" dur="500" fill="hold"/>
                                        <p:tgtEl>
                                          <p:spTgt spid="104509"/>
                                        </p:tgtEl>
                                        <p:attrNameLst>
                                          <p:attrName>ppt_x</p:attrName>
                                        </p:attrNameLst>
                                      </p:cBhvr>
                                      <p:tavLst>
                                        <p:tav tm="0">
                                          <p:val>
                                            <p:strVal val="#ppt_x-#ppt_w/2"/>
                                          </p:val>
                                        </p:tav>
                                        <p:tav tm="100000">
                                          <p:val>
                                            <p:strVal val="#ppt_x"/>
                                          </p:val>
                                        </p:tav>
                                      </p:tavLst>
                                    </p:anim>
                                    <p:anim calcmode="lin" valueType="num">
                                      <p:cBhvr>
                                        <p:cTn id="22" dur="500" fill="hold"/>
                                        <p:tgtEl>
                                          <p:spTgt spid="104509"/>
                                        </p:tgtEl>
                                        <p:attrNameLst>
                                          <p:attrName>ppt_y</p:attrName>
                                        </p:attrNameLst>
                                      </p:cBhvr>
                                      <p:tavLst>
                                        <p:tav tm="0">
                                          <p:val>
                                            <p:strVal val="#ppt_y"/>
                                          </p:val>
                                        </p:tav>
                                        <p:tav tm="100000">
                                          <p:val>
                                            <p:strVal val="#ppt_y"/>
                                          </p:val>
                                        </p:tav>
                                      </p:tavLst>
                                    </p:anim>
                                    <p:anim calcmode="lin" valueType="num">
                                      <p:cBhvr>
                                        <p:cTn id="23" dur="500" fill="hold"/>
                                        <p:tgtEl>
                                          <p:spTgt spid="104509"/>
                                        </p:tgtEl>
                                        <p:attrNameLst>
                                          <p:attrName>ppt_w</p:attrName>
                                        </p:attrNameLst>
                                      </p:cBhvr>
                                      <p:tavLst>
                                        <p:tav tm="0">
                                          <p:val>
                                            <p:fltVal val="0"/>
                                          </p:val>
                                        </p:tav>
                                        <p:tav tm="100000">
                                          <p:val>
                                            <p:strVal val="#ppt_w"/>
                                          </p:val>
                                        </p:tav>
                                      </p:tavLst>
                                    </p:anim>
                                    <p:anim calcmode="lin" valueType="num">
                                      <p:cBhvr>
                                        <p:cTn id="24" dur="500" fill="hold"/>
                                        <p:tgtEl>
                                          <p:spTgt spid="104509"/>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1045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507" grpId="0" animBg="1"/>
      <p:bldP spid="104508" grpId="0" animBg="1"/>
      <p:bldP spid="104509" grpId="0" animBg="1"/>
      <p:bldP spid="1045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06499"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06500"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06501"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06502"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06503"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06504"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06505"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06506"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06507"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06508"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106509" name="Text Box 13"/>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06510" name="Text Box 14"/>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06511" name="Text Box 15"/>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06512" name="Text Box 1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06513" name="Text Box 1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6514" name="Text Box 18"/>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6515" name="Text Box 19"/>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06516" name="Text Box 20"/>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6517" name="Text Box 21"/>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luteoviolaceae</a:t>
            </a:r>
          </a:p>
        </p:txBody>
      </p:sp>
      <p:sp>
        <p:nvSpPr>
          <p:cNvPr id="106518"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BEBEB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tetradonis</a:t>
            </a:r>
          </a:p>
        </p:txBody>
      </p:sp>
      <p:sp>
        <p:nvSpPr>
          <p:cNvPr id="106519"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06520"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carageenovora</a:t>
            </a:r>
          </a:p>
        </p:txBody>
      </p:sp>
      <p:sp>
        <p:nvSpPr>
          <p:cNvPr id="106521"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06522"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06523" name="Text Box 27"/>
          <p:cNvSpPr txBox="1">
            <a:spLocks noChangeArrowheads="1"/>
          </p:cNvSpPr>
          <p:nvPr/>
        </p:nvSpPr>
        <p:spPr bwMode="auto">
          <a:xfrm>
            <a:off x="69850" y="171450"/>
            <a:ext cx="6059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a:t>
            </a:r>
            <a:r>
              <a:rPr lang="en-US" altLang="en-US" sz="1600"/>
              <a:t> </a:t>
            </a:r>
            <a:r>
              <a:rPr lang="en-US" altLang="en-US" sz="1800">
                <a:latin typeface="Comic Sans MS" panose="030F0702030302020204" pitchFamily="66" charset="0"/>
              </a:rPr>
              <a:t>1995</a:t>
            </a:r>
          </a:p>
        </p:txBody>
      </p:sp>
      <p:sp>
        <p:nvSpPr>
          <p:cNvPr id="106524"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06525"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06526"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06527"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06528"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06529"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06530"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06531"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06532"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06533"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06534"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06535"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06536"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06537"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06538"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06539"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06540"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06541"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fuliginea</a:t>
            </a:r>
          </a:p>
        </p:txBody>
      </p:sp>
      <p:sp>
        <p:nvSpPr>
          <p:cNvPr id="106542" name="Text Box 46"/>
          <p:cNvSpPr txBox="1">
            <a:spLocks noChangeArrowheads="1"/>
          </p:cNvSpPr>
          <p:nvPr/>
        </p:nvSpPr>
        <p:spPr bwMode="auto">
          <a:xfrm>
            <a:off x="7491413" y="1801813"/>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06543" name="Text Box 47"/>
          <p:cNvSpPr txBox="1">
            <a:spLocks noChangeArrowheads="1"/>
          </p:cNvSpPr>
          <p:nvPr/>
        </p:nvSpPr>
        <p:spPr bwMode="auto">
          <a:xfrm>
            <a:off x="7491413" y="2030413"/>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6544" name="Text Box 48"/>
          <p:cNvSpPr txBox="1">
            <a:spLocks noChangeArrowheads="1"/>
          </p:cNvSpPr>
          <p:nvPr/>
        </p:nvSpPr>
        <p:spPr bwMode="auto">
          <a:xfrm>
            <a:off x="7491413" y="2259013"/>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06545" name="Text Box 49"/>
          <p:cNvSpPr txBox="1">
            <a:spLocks noChangeArrowheads="1"/>
          </p:cNvSpPr>
          <p:nvPr/>
        </p:nvSpPr>
        <p:spPr bwMode="auto">
          <a:xfrm>
            <a:off x="7491413" y="2487613"/>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6546" name="Text Box 50"/>
          <p:cNvSpPr txBox="1">
            <a:spLocks noChangeArrowheads="1"/>
          </p:cNvSpPr>
          <p:nvPr/>
        </p:nvSpPr>
        <p:spPr bwMode="auto">
          <a:xfrm>
            <a:off x="7491413" y="2716213"/>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6547" name="Text Box 51"/>
          <p:cNvSpPr txBox="1">
            <a:spLocks noChangeArrowheads="1"/>
          </p:cNvSpPr>
          <p:nvPr/>
        </p:nvSpPr>
        <p:spPr bwMode="auto">
          <a:xfrm>
            <a:off x="7491413" y="2944813"/>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grpSp>
        <p:nvGrpSpPr>
          <p:cNvPr id="106548" name="Group 52"/>
          <p:cNvGrpSpPr>
            <a:grpSpLocks/>
          </p:cNvGrpSpPr>
          <p:nvPr/>
        </p:nvGrpSpPr>
        <p:grpSpPr bwMode="auto">
          <a:xfrm>
            <a:off x="7489825" y="3173413"/>
            <a:ext cx="1155700" cy="533400"/>
            <a:chOff x="4718" y="1999"/>
            <a:chExt cx="728" cy="336"/>
          </a:xfrm>
        </p:grpSpPr>
        <p:sp>
          <p:nvSpPr>
            <p:cNvPr id="106549" name="Text Box 53"/>
            <p:cNvSpPr txBox="1">
              <a:spLocks noChangeArrowheads="1"/>
            </p:cNvSpPr>
            <p:nvPr/>
          </p:nvSpPr>
          <p:spPr bwMode="auto">
            <a:xfrm>
              <a:off x="4718" y="1999"/>
              <a:ext cx="72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06550" name="Text Box 54"/>
            <p:cNvSpPr txBox="1">
              <a:spLocks noChangeArrowheads="1"/>
            </p:cNvSpPr>
            <p:nvPr/>
          </p:nvSpPr>
          <p:spPr bwMode="auto">
            <a:xfrm>
              <a:off x="4719" y="2143"/>
              <a:ext cx="50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grpSp>
      <p:sp>
        <p:nvSpPr>
          <p:cNvPr id="106551" name="Text Box 55"/>
          <p:cNvSpPr txBox="1">
            <a:spLocks noChangeArrowheads="1"/>
          </p:cNvSpPr>
          <p:nvPr/>
        </p:nvSpPr>
        <p:spPr bwMode="auto">
          <a:xfrm>
            <a:off x="7491413" y="363061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grpSp>
        <p:nvGrpSpPr>
          <p:cNvPr id="106552" name="Group 56"/>
          <p:cNvGrpSpPr>
            <a:grpSpLocks/>
          </p:cNvGrpSpPr>
          <p:nvPr/>
        </p:nvGrpSpPr>
        <p:grpSpPr bwMode="auto">
          <a:xfrm>
            <a:off x="7316788" y="688975"/>
            <a:ext cx="1752600" cy="746125"/>
            <a:chOff x="4609" y="434"/>
            <a:chExt cx="1104" cy="470"/>
          </a:xfrm>
        </p:grpSpPr>
        <p:sp>
          <p:nvSpPr>
            <p:cNvPr id="106553" name="Text Box 57"/>
            <p:cNvSpPr txBox="1">
              <a:spLocks noChangeArrowheads="1"/>
            </p:cNvSpPr>
            <p:nvPr/>
          </p:nvSpPr>
          <p:spPr bwMode="auto">
            <a:xfrm>
              <a:off x="4719" y="578"/>
              <a:ext cx="919"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06554" name="Text Box 58"/>
            <p:cNvSpPr txBox="1">
              <a:spLocks noChangeArrowheads="1"/>
            </p:cNvSpPr>
            <p:nvPr/>
          </p:nvSpPr>
          <p:spPr bwMode="auto">
            <a:xfrm>
              <a:off x="4609" y="434"/>
              <a:ext cx="11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grpSp>
      <p:sp>
        <p:nvSpPr>
          <p:cNvPr id="106555" name="Text Box 59"/>
          <p:cNvSpPr txBox="1">
            <a:spLocks noChangeArrowheads="1"/>
          </p:cNvSpPr>
          <p:nvPr/>
        </p:nvSpPr>
        <p:spPr bwMode="auto">
          <a:xfrm>
            <a:off x="7491413" y="3859213"/>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grpSp>
        <p:nvGrpSpPr>
          <p:cNvPr id="106556" name="Group 60"/>
          <p:cNvGrpSpPr>
            <a:grpSpLocks/>
          </p:cNvGrpSpPr>
          <p:nvPr/>
        </p:nvGrpSpPr>
        <p:grpSpPr bwMode="auto">
          <a:xfrm>
            <a:off x="4956175" y="1085850"/>
            <a:ext cx="844550" cy="2957513"/>
            <a:chOff x="3122" y="684"/>
            <a:chExt cx="532" cy="1863"/>
          </a:xfrm>
        </p:grpSpPr>
        <p:grpSp>
          <p:nvGrpSpPr>
            <p:cNvPr id="106557" name="Group 61"/>
            <p:cNvGrpSpPr>
              <a:grpSpLocks/>
            </p:cNvGrpSpPr>
            <p:nvPr/>
          </p:nvGrpSpPr>
          <p:grpSpPr bwMode="auto">
            <a:xfrm>
              <a:off x="3122" y="684"/>
              <a:ext cx="532" cy="1452"/>
              <a:chOff x="3122" y="684"/>
              <a:chExt cx="532" cy="1452"/>
            </a:xfrm>
          </p:grpSpPr>
          <p:sp>
            <p:nvSpPr>
              <p:cNvPr id="106558" name="Line 6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59" name="Line 6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60" name="Line 6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61" name="Line 6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62" name="Line 6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63" name="Line 6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6564" name="Group 68"/>
            <p:cNvGrpSpPr>
              <a:grpSpLocks/>
            </p:cNvGrpSpPr>
            <p:nvPr/>
          </p:nvGrpSpPr>
          <p:grpSpPr bwMode="auto">
            <a:xfrm>
              <a:off x="3122" y="1120"/>
              <a:ext cx="508" cy="1427"/>
              <a:chOff x="3122" y="1120"/>
              <a:chExt cx="508" cy="1427"/>
            </a:xfrm>
          </p:grpSpPr>
          <p:sp>
            <p:nvSpPr>
              <p:cNvPr id="106565" name="Line 69"/>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566" name="Group 70"/>
              <p:cNvGrpSpPr>
                <a:grpSpLocks/>
              </p:cNvGrpSpPr>
              <p:nvPr/>
            </p:nvGrpSpPr>
            <p:grpSpPr bwMode="auto">
              <a:xfrm>
                <a:off x="3412" y="1120"/>
                <a:ext cx="218" cy="1427"/>
                <a:chOff x="3412" y="1120"/>
                <a:chExt cx="218" cy="1427"/>
              </a:xfrm>
            </p:grpSpPr>
            <p:sp>
              <p:nvSpPr>
                <p:cNvPr id="106567" name="Line 71"/>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68" name="Line 72"/>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06569" name="Text Box 73"/>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sp>
        <p:nvSpPr>
          <p:cNvPr id="106570" name="Line 74"/>
          <p:cNvSpPr>
            <a:spLocks noChangeShapeType="1"/>
          </p:cNvSpPr>
          <p:nvPr/>
        </p:nvSpPr>
        <p:spPr bwMode="auto">
          <a:xfrm>
            <a:off x="3803650" y="1739900"/>
            <a:ext cx="0" cy="47609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1" name="Line 75"/>
          <p:cNvSpPr>
            <a:spLocks noChangeShapeType="1"/>
          </p:cNvSpPr>
          <p:nvPr/>
        </p:nvSpPr>
        <p:spPr bwMode="auto">
          <a:xfrm>
            <a:off x="3803650" y="6500813"/>
            <a:ext cx="34178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2" name="Line 76"/>
          <p:cNvSpPr>
            <a:spLocks noChangeShapeType="1"/>
          </p:cNvSpPr>
          <p:nvPr/>
        </p:nvSpPr>
        <p:spPr bwMode="auto">
          <a:xfrm flipV="1">
            <a:off x="7221538" y="1047750"/>
            <a:ext cx="0" cy="54530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3" name="Line 77"/>
          <p:cNvSpPr>
            <a:spLocks noChangeShapeType="1"/>
          </p:cNvSpPr>
          <p:nvPr/>
        </p:nvSpPr>
        <p:spPr bwMode="auto">
          <a:xfrm>
            <a:off x="7221538" y="1047750"/>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4" name="Line 78"/>
          <p:cNvSpPr>
            <a:spLocks noChangeShapeType="1"/>
          </p:cNvSpPr>
          <p:nvPr/>
        </p:nvSpPr>
        <p:spPr bwMode="auto">
          <a:xfrm>
            <a:off x="3800475" y="1739900"/>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5" name="Line 79"/>
          <p:cNvSpPr>
            <a:spLocks noChangeShapeType="1"/>
          </p:cNvSpPr>
          <p:nvPr/>
        </p:nvSpPr>
        <p:spPr bwMode="auto">
          <a:xfrm>
            <a:off x="3803650" y="4503738"/>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6" name="Line 80"/>
          <p:cNvSpPr>
            <a:spLocks noChangeShapeType="1"/>
          </p:cNvSpPr>
          <p:nvPr/>
        </p:nvSpPr>
        <p:spPr bwMode="auto">
          <a:xfrm>
            <a:off x="3803650" y="2914650"/>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7" name="Line 81"/>
          <p:cNvSpPr>
            <a:spLocks noChangeShapeType="1"/>
          </p:cNvSpPr>
          <p:nvPr/>
        </p:nvSpPr>
        <p:spPr bwMode="auto">
          <a:xfrm>
            <a:off x="3803650" y="4735513"/>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8" name="Line 82"/>
          <p:cNvSpPr>
            <a:spLocks noChangeShapeType="1"/>
          </p:cNvSpPr>
          <p:nvPr/>
        </p:nvSpPr>
        <p:spPr bwMode="auto">
          <a:xfrm flipH="1">
            <a:off x="3649663" y="5195888"/>
            <a:ext cx="3079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79" name="Line 83"/>
          <p:cNvSpPr>
            <a:spLocks noChangeShapeType="1"/>
          </p:cNvSpPr>
          <p:nvPr/>
        </p:nvSpPr>
        <p:spPr bwMode="auto">
          <a:xfrm flipV="1">
            <a:off x="3649663" y="2238375"/>
            <a:ext cx="0" cy="29575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0" name="Line 84"/>
          <p:cNvSpPr>
            <a:spLocks noChangeShapeType="1"/>
          </p:cNvSpPr>
          <p:nvPr/>
        </p:nvSpPr>
        <p:spPr bwMode="auto">
          <a:xfrm>
            <a:off x="3649663" y="2238375"/>
            <a:ext cx="1539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1" name="Line 85"/>
          <p:cNvSpPr>
            <a:spLocks noChangeShapeType="1"/>
          </p:cNvSpPr>
          <p:nvPr/>
        </p:nvSpPr>
        <p:spPr bwMode="auto">
          <a:xfrm>
            <a:off x="3817938" y="4273550"/>
            <a:ext cx="1539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2" name="Line 86"/>
          <p:cNvSpPr>
            <a:spLocks noChangeShapeType="1"/>
          </p:cNvSpPr>
          <p:nvPr/>
        </p:nvSpPr>
        <p:spPr bwMode="auto">
          <a:xfrm>
            <a:off x="3803650" y="2698750"/>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3" name="Line 87"/>
          <p:cNvSpPr>
            <a:spLocks noChangeShapeType="1"/>
          </p:cNvSpPr>
          <p:nvPr/>
        </p:nvSpPr>
        <p:spPr bwMode="auto">
          <a:xfrm>
            <a:off x="3803650" y="2460625"/>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4" name="Line 88"/>
          <p:cNvSpPr>
            <a:spLocks noChangeShapeType="1"/>
          </p:cNvSpPr>
          <p:nvPr/>
        </p:nvSpPr>
        <p:spPr bwMode="auto">
          <a:xfrm>
            <a:off x="3827463" y="2008188"/>
            <a:ext cx="1539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5" name="Line 89"/>
          <p:cNvSpPr>
            <a:spLocks noChangeShapeType="1"/>
          </p:cNvSpPr>
          <p:nvPr/>
        </p:nvSpPr>
        <p:spPr bwMode="auto">
          <a:xfrm>
            <a:off x="7221538" y="1508125"/>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6" name="Line 90"/>
          <p:cNvSpPr>
            <a:spLocks noChangeShapeType="1"/>
          </p:cNvSpPr>
          <p:nvPr/>
        </p:nvSpPr>
        <p:spPr bwMode="auto">
          <a:xfrm>
            <a:off x="7221538" y="3813175"/>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7" name="Line 91"/>
          <p:cNvSpPr>
            <a:spLocks noChangeShapeType="1"/>
          </p:cNvSpPr>
          <p:nvPr/>
        </p:nvSpPr>
        <p:spPr bwMode="auto">
          <a:xfrm>
            <a:off x="7223125" y="1970088"/>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8" name="Line 92"/>
          <p:cNvSpPr>
            <a:spLocks noChangeShapeType="1"/>
          </p:cNvSpPr>
          <p:nvPr/>
        </p:nvSpPr>
        <p:spPr bwMode="auto">
          <a:xfrm>
            <a:off x="7221538" y="2238375"/>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89" name="Line 93"/>
          <p:cNvSpPr>
            <a:spLocks noChangeShapeType="1"/>
          </p:cNvSpPr>
          <p:nvPr/>
        </p:nvSpPr>
        <p:spPr bwMode="auto">
          <a:xfrm>
            <a:off x="7221538" y="2439988"/>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0" name="Line 94"/>
          <p:cNvSpPr>
            <a:spLocks noChangeShapeType="1"/>
          </p:cNvSpPr>
          <p:nvPr/>
        </p:nvSpPr>
        <p:spPr bwMode="auto">
          <a:xfrm>
            <a:off x="7221538" y="2670175"/>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1" name="Line 95"/>
          <p:cNvSpPr>
            <a:spLocks noChangeShapeType="1"/>
          </p:cNvSpPr>
          <p:nvPr/>
        </p:nvSpPr>
        <p:spPr bwMode="auto">
          <a:xfrm>
            <a:off x="7221538" y="2890838"/>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2" name="Line 96"/>
          <p:cNvSpPr>
            <a:spLocks noChangeShapeType="1"/>
          </p:cNvSpPr>
          <p:nvPr/>
        </p:nvSpPr>
        <p:spPr bwMode="auto">
          <a:xfrm>
            <a:off x="7221538" y="3121025"/>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3" name="Line 97"/>
          <p:cNvSpPr>
            <a:spLocks noChangeShapeType="1"/>
          </p:cNvSpPr>
          <p:nvPr/>
        </p:nvSpPr>
        <p:spPr bwMode="auto">
          <a:xfrm>
            <a:off x="3803650" y="2238375"/>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4" name="Line 98"/>
          <p:cNvSpPr>
            <a:spLocks noChangeShapeType="1"/>
          </p:cNvSpPr>
          <p:nvPr/>
        </p:nvSpPr>
        <p:spPr bwMode="auto">
          <a:xfrm>
            <a:off x="7221538" y="4024313"/>
            <a:ext cx="269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595" name="Group 99"/>
          <p:cNvGrpSpPr>
            <a:grpSpLocks/>
          </p:cNvGrpSpPr>
          <p:nvPr/>
        </p:nvGrpSpPr>
        <p:grpSpPr bwMode="auto">
          <a:xfrm>
            <a:off x="5243513" y="1066800"/>
            <a:ext cx="500062" cy="941388"/>
            <a:chOff x="3303" y="672"/>
            <a:chExt cx="315" cy="593"/>
          </a:xfrm>
        </p:grpSpPr>
        <p:sp>
          <p:nvSpPr>
            <p:cNvPr id="106596" name="Line 100"/>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7" name="Line 101"/>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598" name="Line 102"/>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6599" name="Line 103"/>
          <p:cNvSpPr>
            <a:spLocks noChangeShapeType="1"/>
          </p:cNvSpPr>
          <p:nvPr/>
        </p:nvSpPr>
        <p:spPr bwMode="auto">
          <a:xfrm>
            <a:off x="3803650" y="3582988"/>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600" name="Group 104"/>
          <p:cNvGrpSpPr>
            <a:grpSpLocks/>
          </p:cNvGrpSpPr>
          <p:nvPr/>
        </p:nvGrpSpPr>
        <p:grpSpPr bwMode="auto">
          <a:xfrm>
            <a:off x="1192213" y="1047750"/>
            <a:ext cx="2727325" cy="3417888"/>
            <a:chOff x="751" y="660"/>
            <a:chExt cx="1718" cy="2153"/>
          </a:xfrm>
        </p:grpSpPr>
        <p:sp>
          <p:nvSpPr>
            <p:cNvPr id="106601" name="Line 105"/>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2" name="Line 106"/>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3" name="Line 107"/>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4" name="Line 108"/>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5" name="Line 109"/>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6" name="Line 110"/>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7" name="Line 111"/>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608" name="Line 112"/>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6609" name="Text Box 113"/>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06610" name="Text Box 114"/>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06611" name="Text Box 115"/>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06612" name="Text Box 116"/>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106508"/>
                                        </p:tgtEl>
                                        <p:attrNameLst>
                                          <p:attrName>style.color</p:attrName>
                                        </p:attrNameLst>
                                      </p:cBhvr>
                                      <p:to>
                                        <a:schemeClr val="bg2"/>
                                      </p:to>
                                    </p:animClr>
                                  </p:childTnLst>
                                </p:cTn>
                              </p:par>
                            </p:childTnLst>
                          </p:cTn>
                        </p:par>
                        <p:par>
                          <p:cTn id="7" fill="hold" nodeType="afterGroup">
                            <p:stCondLst>
                              <p:cond delay="500"/>
                            </p:stCondLst>
                            <p:childTnLst>
                              <p:par>
                                <p:cTn id="8" presetID="17" presetClass="entr" presetSubtype="2" fill="hold" grpId="0" nodeType="afterEffect">
                                  <p:stCondLst>
                                    <p:cond delay="0"/>
                                  </p:stCondLst>
                                  <p:childTnLst>
                                    <p:set>
                                      <p:cBhvr>
                                        <p:cTn id="9" dur="1" fill="hold">
                                          <p:stCondLst>
                                            <p:cond delay="0"/>
                                          </p:stCondLst>
                                        </p:cTn>
                                        <p:tgtEl>
                                          <p:spTgt spid="106574"/>
                                        </p:tgtEl>
                                        <p:attrNameLst>
                                          <p:attrName>style.visibility</p:attrName>
                                        </p:attrNameLst>
                                      </p:cBhvr>
                                      <p:to>
                                        <p:strVal val="visible"/>
                                      </p:to>
                                    </p:set>
                                    <p:anim calcmode="lin" valueType="num">
                                      <p:cBhvr>
                                        <p:cTn id="10" dur="500" fill="hold"/>
                                        <p:tgtEl>
                                          <p:spTgt spid="106574"/>
                                        </p:tgtEl>
                                        <p:attrNameLst>
                                          <p:attrName>ppt_x</p:attrName>
                                        </p:attrNameLst>
                                      </p:cBhvr>
                                      <p:tavLst>
                                        <p:tav tm="0">
                                          <p:val>
                                            <p:strVal val="#ppt_x+#ppt_w/2"/>
                                          </p:val>
                                        </p:tav>
                                        <p:tav tm="100000">
                                          <p:val>
                                            <p:strVal val="#ppt_x"/>
                                          </p:val>
                                        </p:tav>
                                      </p:tavLst>
                                    </p:anim>
                                    <p:anim calcmode="lin" valueType="num">
                                      <p:cBhvr>
                                        <p:cTn id="11" dur="500" fill="hold"/>
                                        <p:tgtEl>
                                          <p:spTgt spid="106574"/>
                                        </p:tgtEl>
                                        <p:attrNameLst>
                                          <p:attrName>ppt_y</p:attrName>
                                        </p:attrNameLst>
                                      </p:cBhvr>
                                      <p:tavLst>
                                        <p:tav tm="0">
                                          <p:val>
                                            <p:strVal val="#ppt_y"/>
                                          </p:val>
                                        </p:tav>
                                        <p:tav tm="100000">
                                          <p:val>
                                            <p:strVal val="#ppt_y"/>
                                          </p:val>
                                        </p:tav>
                                      </p:tavLst>
                                    </p:anim>
                                    <p:anim calcmode="lin" valueType="num">
                                      <p:cBhvr>
                                        <p:cTn id="12" dur="500" fill="hold"/>
                                        <p:tgtEl>
                                          <p:spTgt spid="106574"/>
                                        </p:tgtEl>
                                        <p:attrNameLst>
                                          <p:attrName>ppt_w</p:attrName>
                                        </p:attrNameLst>
                                      </p:cBhvr>
                                      <p:tavLst>
                                        <p:tav tm="0">
                                          <p:val>
                                            <p:fltVal val="0"/>
                                          </p:val>
                                        </p:tav>
                                        <p:tav tm="100000">
                                          <p:val>
                                            <p:strVal val="#ppt_w"/>
                                          </p:val>
                                        </p:tav>
                                      </p:tavLst>
                                    </p:anim>
                                    <p:anim calcmode="lin" valueType="num">
                                      <p:cBhvr>
                                        <p:cTn id="13" dur="500" fill="hold"/>
                                        <p:tgtEl>
                                          <p:spTgt spid="106574"/>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000"/>
                            </p:stCondLst>
                            <p:childTnLst>
                              <p:par>
                                <p:cTn id="15" presetID="17" presetClass="entr" presetSubtype="1" fill="hold" grpId="0" nodeType="afterEffect">
                                  <p:stCondLst>
                                    <p:cond delay="0"/>
                                  </p:stCondLst>
                                  <p:childTnLst>
                                    <p:set>
                                      <p:cBhvr>
                                        <p:cTn id="16" dur="1" fill="hold">
                                          <p:stCondLst>
                                            <p:cond delay="0"/>
                                          </p:stCondLst>
                                        </p:cTn>
                                        <p:tgtEl>
                                          <p:spTgt spid="106570"/>
                                        </p:tgtEl>
                                        <p:attrNameLst>
                                          <p:attrName>style.visibility</p:attrName>
                                        </p:attrNameLst>
                                      </p:cBhvr>
                                      <p:to>
                                        <p:strVal val="visible"/>
                                      </p:to>
                                    </p:set>
                                    <p:anim calcmode="lin" valueType="num">
                                      <p:cBhvr>
                                        <p:cTn id="17" dur="500" fill="hold"/>
                                        <p:tgtEl>
                                          <p:spTgt spid="106570"/>
                                        </p:tgtEl>
                                        <p:attrNameLst>
                                          <p:attrName>ppt_x</p:attrName>
                                        </p:attrNameLst>
                                      </p:cBhvr>
                                      <p:tavLst>
                                        <p:tav tm="0">
                                          <p:val>
                                            <p:strVal val="#ppt_x"/>
                                          </p:val>
                                        </p:tav>
                                        <p:tav tm="100000">
                                          <p:val>
                                            <p:strVal val="#ppt_x"/>
                                          </p:val>
                                        </p:tav>
                                      </p:tavLst>
                                    </p:anim>
                                    <p:anim calcmode="lin" valueType="num">
                                      <p:cBhvr>
                                        <p:cTn id="18" dur="500" fill="hold"/>
                                        <p:tgtEl>
                                          <p:spTgt spid="106570"/>
                                        </p:tgtEl>
                                        <p:attrNameLst>
                                          <p:attrName>ppt_y</p:attrName>
                                        </p:attrNameLst>
                                      </p:cBhvr>
                                      <p:tavLst>
                                        <p:tav tm="0">
                                          <p:val>
                                            <p:strVal val="#ppt_y-#ppt_h/2"/>
                                          </p:val>
                                        </p:tav>
                                        <p:tav tm="100000">
                                          <p:val>
                                            <p:strVal val="#ppt_y"/>
                                          </p:val>
                                        </p:tav>
                                      </p:tavLst>
                                    </p:anim>
                                    <p:anim calcmode="lin" valueType="num">
                                      <p:cBhvr>
                                        <p:cTn id="19" dur="500" fill="hold"/>
                                        <p:tgtEl>
                                          <p:spTgt spid="106570"/>
                                        </p:tgtEl>
                                        <p:attrNameLst>
                                          <p:attrName>ppt_w</p:attrName>
                                        </p:attrNameLst>
                                      </p:cBhvr>
                                      <p:tavLst>
                                        <p:tav tm="0">
                                          <p:val>
                                            <p:strVal val="#ppt_w"/>
                                          </p:val>
                                        </p:tav>
                                        <p:tav tm="100000">
                                          <p:val>
                                            <p:strVal val="#ppt_w"/>
                                          </p:val>
                                        </p:tav>
                                      </p:tavLst>
                                    </p:anim>
                                    <p:anim calcmode="lin" valueType="num">
                                      <p:cBhvr>
                                        <p:cTn id="20" dur="500" fill="hold"/>
                                        <p:tgtEl>
                                          <p:spTgt spid="106570"/>
                                        </p:tgtEl>
                                        <p:attrNameLst>
                                          <p:attrName>ppt_h</p:attrName>
                                        </p:attrNameLst>
                                      </p:cBhvr>
                                      <p:tavLst>
                                        <p:tav tm="0">
                                          <p:val>
                                            <p:fltVal val="0"/>
                                          </p:val>
                                        </p:tav>
                                        <p:tav tm="100000">
                                          <p:val>
                                            <p:strVal val="#ppt_h"/>
                                          </p:val>
                                        </p:tav>
                                      </p:tavLst>
                                    </p:anim>
                                  </p:childTnLst>
                                </p:cTn>
                              </p:par>
                            </p:childTnLst>
                          </p:cTn>
                        </p:par>
                        <p:par>
                          <p:cTn id="21" fill="hold" nodeType="afterGroup">
                            <p:stCondLst>
                              <p:cond delay="1500"/>
                            </p:stCondLst>
                            <p:childTnLst>
                              <p:par>
                                <p:cTn id="22" presetID="17" presetClass="entr" presetSubtype="8" fill="hold" grpId="0" nodeType="afterEffect">
                                  <p:stCondLst>
                                    <p:cond delay="0"/>
                                  </p:stCondLst>
                                  <p:childTnLst>
                                    <p:set>
                                      <p:cBhvr>
                                        <p:cTn id="23" dur="1" fill="hold">
                                          <p:stCondLst>
                                            <p:cond delay="0"/>
                                          </p:stCondLst>
                                        </p:cTn>
                                        <p:tgtEl>
                                          <p:spTgt spid="106571"/>
                                        </p:tgtEl>
                                        <p:attrNameLst>
                                          <p:attrName>style.visibility</p:attrName>
                                        </p:attrNameLst>
                                      </p:cBhvr>
                                      <p:to>
                                        <p:strVal val="visible"/>
                                      </p:to>
                                    </p:set>
                                    <p:anim calcmode="lin" valueType="num">
                                      <p:cBhvr>
                                        <p:cTn id="24" dur="500" fill="hold"/>
                                        <p:tgtEl>
                                          <p:spTgt spid="106571"/>
                                        </p:tgtEl>
                                        <p:attrNameLst>
                                          <p:attrName>ppt_x</p:attrName>
                                        </p:attrNameLst>
                                      </p:cBhvr>
                                      <p:tavLst>
                                        <p:tav tm="0">
                                          <p:val>
                                            <p:strVal val="#ppt_x-#ppt_w/2"/>
                                          </p:val>
                                        </p:tav>
                                        <p:tav tm="100000">
                                          <p:val>
                                            <p:strVal val="#ppt_x"/>
                                          </p:val>
                                        </p:tav>
                                      </p:tavLst>
                                    </p:anim>
                                    <p:anim calcmode="lin" valueType="num">
                                      <p:cBhvr>
                                        <p:cTn id="25" dur="500" fill="hold"/>
                                        <p:tgtEl>
                                          <p:spTgt spid="106571"/>
                                        </p:tgtEl>
                                        <p:attrNameLst>
                                          <p:attrName>ppt_y</p:attrName>
                                        </p:attrNameLst>
                                      </p:cBhvr>
                                      <p:tavLst>
                                        <p:tav tm="0">
                                          <p:val>
                                            <p:strVal val="#ppt_y"/>
                                          </p:val>
                                        </p:tav>
                                        <p:tav tm="100000">
                                          <p:val>
                                            <p:strVal val="#ppt_y"/>
                                          </p:val>
                                        </p:tav>
                                      </p:tavLst>
                                    </p:anim>
                                    <p:anim calcmode="lin" valueType="num">
                                      <p:cBhvr>
                                        <p:cTn id="26" dur="500" fill="hold"/>
                                        <p:tgtEl>
                                          <p:spTgt spid="106571"/>
                                        </p:tgtEl>
                                        <p:attrNameLst>
                                          <p:attrName>ppt_w</p:attrName>
                                        </p:attrNameLst>
                                      </p:cBhvr>
                                      <p:tavLst>
                                        <p:tav tm="0">
                                          <p:val>
                                            <p:fltVal val="0"/>
                                          </p:val>
                                        </p:tav>
                                        <p:tav tm="100000">
                                          <p:val>
                                            <p:strVal val="#ppt_w"/>
                                          </p:val>
                                        </p:tav>
                                      </p:tavLst>
                                    </p:anim>
                                    <p:anim calcmode="lin" valueType="num">
                                      <p:cBhvr>
                                        <p:cTn id="27" dur="500" fill="hold"/>
                                        <p:tgtEl>
                                          <p:spTgt spid="106571"/>
                                        </p:tgtEl>
                                        <p:attrNameLst>
                                          <p:attrName>ppt_h</p:attrName>
                                        </p:attrNameLst>
                                      </p:cBhvr>
                                      <p:tavLst>
                                        <p:tav tm="0">
                                          <p:val>
                                            <p:strVal val="#ppt_h"/>
                                          </p:val>
                                        </p:tav>
                                        <p:tav tm="100000">
                                          <p:val>
                                            <p:strVal val="#ppt_h"/>
                                          </p:val>
                                        </p:tav>
                                      </p:tavLst>
                                    </p:anim>
                                  </p:childTnLst>
                                </p:cTn>
                              </p:par>
                            </p:childTnLst>
                          </p:cTn>
                        </p:par>
                        <p:par>
                          <p:cTn id="28" fill="hold" nodeType="afterGroup">
                            <p:stCondLst>
                              <p:cond delay="2000"/>
                            </p:stCondLst>
                            <p:childTnLst>
                              <p:par>
                                <p:cTn id="29" presetID="17" presetClass="entr" presetSubtype="4" fill="hold" grpId="0" nodeType="afterEffect">
                                  <p:stCondLst>
                                    <p:cond delay="0"/>
                                  </p:stCondLst>
                                  <p:childTnLst>
                                    <p:set>
                                      <p:cBhvr>
                                        <p:cTn id="30" dur="1" fill="hold">
                                          <p:stCondLst>
                                            <p:cond delay="0"/>
                                          </p:stCondLst>
                                        </p:cTn>
                                        <p:tgtEl>
                                          <p:spTgt spid="106572"/>
                                        </p:tgtEl>
                                        <p:attrNameLst>
                                          <p:attrName>style.visibility</p:attrName>
                                        </p:attrNameLst>
                                      </p:cBhvr>
                                      <p:to>
                                        <p:strVal val="visible"/>
                                      </p:to>
                                    </p:set>
                                    <p:anim calcmode="lin" valueType="num">
                                      <p:cBhvr>
                                        <p:cTn id="31" dur="500" fill="hold"/>
                                        <p:tgtEl>
                                          <p:spTgt spid="106572"/>
                                        </p:tgtEl>
                                        <p:attrNameLst>
                                          <p:attrName>ppt_x</p:attrName>
                                        </p:attrNameLst>
                                      </p:cBhvr>
                                      <p:tavLst>
                                        <p:tav tm="0">
                                          <p:val>
                                            <p:strVal val="#ppt_x"/>
                                          </p:val>
                                        </p:tav>
                                        <p:tav tm="100000">
                                          <p:val>
                                            <p:strVal val="#ppt_x"/>
                                          </p:val>
                                        </p:tav>
                                      </p:tavLst>
                                    </p:anim>
                                    <p:anim calcmode="lin" valueType="num">
                                      <p:cBhvr>
                                        <p:cTn id="32" dur="500" fill="hold"/>
                                        <p:tgtEl>
                                          <p:spTgt spid="106572"/>
                                        </p:tgtEl>
                                        <p:attrNameLst>
                                          <p:attrName>ppt_y</p:attrName>
                                        </p:attrNameLst>
                                      </p:cBhvr>
                                      <p:tavLst>
                                        <p:tav tm="0">
                                          <p:val>
                                            <p:strVal val="#ppt_y+#ppt_h/2"/>
                                          </p:val>
                                        </p:tav>
                                        <p:tav tm="100000">
                                          <p:val>
                                            <p:strVal val="#ppt_y"/>
                                          </p:val>
                                        </p:tav>
                                      </p:tavLst>
                                    </p:anim>
                                    <p:anim calcmode="lin" valueType="num">
                                      <p:cBhvr>
                                        <p:cTn id="33" dur="500" fill="hold"/>
                                        <p:tgtEl>
                                          <p:spTgt spid="106572"/>
                                        </p:tgtEl>
                                        <p:attrNameLst>
                                          <p:attrName>ppt_w</p:attrName>
                                        </p:attrNameLst>
                                      </p:cBhvr>
                                      <p:tavLst>
                                        <p:tav tm="0">
                                          <p:val>
                                            <p:strVal val="#ppt_w"/>
                                          </p:val>
                                        </p:tav>
                                        <p:tav tm="100000">
                                          <p:val>
                                            <p:strVal val="#ppt_w"/>
                                          </p:val>
                                        </p:tav>
                                      </p:tavLst>
                                    </p:anim>
                                    <p:anim calcmode="lin" valueType="num">
                                      <p:cBhvr>
                                        <p:cTn id="34" dur="500" fill="hold"/>
                                        <p:tgtEl>
                                          <p:spTgt spid="106572"/>
                                        </p:tgtEl>
                                        <p:attrNameLst>
                                          <p:attrName>ppt_h</p:attrName>
                                        </p:attrNameLst>
                                      </p:cBhvr>
                                      <p:tavLst>
                                        <p:tav tm="0">
                                          <p:val>
                                            <p:fltVal val="0"/>
                                          </p:val>
                                        </p:tav>
                                        <p:tav tm="100000">
                                          <p:val>
                                            <p:strVal val="#ppt_h"/>
                                          </p:val>
                                        </p:tav>
                                      </p:tavLst>
                                    </p:anim>
                                  </p:childTnLst>
                                </p:cTn>
                              </p:par>
                            </p:childTnLst>
                          </p:cTn>
                        </p:par>
                        <p:par>
                          <p:cTn id="35" fill="hold" nodeType="afterGroup">
                            <p:stCondLst>
                              <p:cond delay="2500"/>
                            </p:stCondLst>
                            <p:childTnLst>
                              <p:par>
                                <p:cTn id="36" presetID="17" presetClass="entr" presetSubtype="8" fill="hold" grpId="0" nodeType="afterEffect">
                                  <p:stCondLst>
                                    <p:cond delay="0"/>
                                  </p:stCondLst>
                                  <p:childTnLst>
                                    <p:set>
                                      <p:cBhvr>
                                        <p:cTn id="37" dur="1" fill="hold">
                                          <p:stCondLst>
                                            <p:cond delay="0"/>
                                          </p:stCondLst>
                                        </p:cTn>
                                        <p:tgtEl>
                                          <p:spTgt spid="106573"/>
                                        </p:tgtEl>
                                        <p:attrNameLst>
                                          <p:attrName>style.visibility</p:attrName>
                                        </p:attrNameLst>
                                      </p:cBhvr>
                                      <p:to>
                                        <p:strVal val="visible"/>
                                      </p:to>
                                    </p:set>
                                    <p:anim calcmode="lin" valueType="num">
                                      <p:cBhvr>
                                        <p:cTn id="38" dur="500" fill="hold"/>
                                        <p:tgtEl>
                                          <p:spTgt spid="106573"/>
                                        </p:tgtEl>
                                        <p:attrNameLst>
                                          <p:attrName>ppt_x</p:attrName>
                                        </p:attrNameLst>
                                      </p:cBhvr>
                                      <p:tavLst>
                                        <p:tav tm="0">
                                          <p:val>
                                            <p:strVal val="#ppt_x-#ppt_w/2"/>
                                          </p:val>
                                        </p:tav>
                                        <p:tav tm="100000">
                                          <p:val>
                                            <p:strVal val="#ppt_x"/>
                                          </p:val>
                                        </p:tav>
                                      </p:tavLst>
                                    </p:anim>
                                    <p:anim calcmode="lin" valueType="num">
                                      <p:cBhvr>
                                        <p:cTn id="39" dur="500" fill="hold"/>
                                        <p:tgtEl>
                                          <p:spTgt spid="106573"/>
                                        </p:tgtEl>
                                        <p:attrNameLst>
                                          <p:attrName>ppt_y</p:attrName>
                                        </p:attrNameLst>
                                      </p:cBhvr>
                                      <p:tavLst>
                                        <p:tav tm="0">
                                          <p:val>
                                            <p:strVal val="#ppt_y"/>
                                          </p:val>
                                        </p:tav>
                                        <p:tav tm="100000">
                                          <p:val>
                                            <p:strVal val="#ppt_y"/>
                                          </p:val>
                                        </p:tav>
                                      </p:tavLst>
                                    </p:anim>
                                    <p:anim calcmode="lin" valueType="num">
                                      <p:cBhvr>
                                        <p:cTn id="40" dur="500" fill="hold"/>
                                        <p:tgtEl>
                                          <p:spTgt spid="106573"/>
                                        </p:tgtEl>
                                        <p:attrNameLst>
                                          <p:attrName>ppt_w</p:attrName>
                                        </p:attrNameLst>
                                      </p:cBhvr>
                                      <p:tavLst>
                                        <p:tav tm="0">
                                          <p:val>
                                            <p:fltVal val="0"/>
                                          </p:val>
                                        </p:tav>
                                        <p:tav tm="100000">
                                          <p:val>
                                            <p:strVal val="#ppt_w"/>
                                          </p:val>
                                        </p:tav>
                                      </p:tavLst>
                                    </p:anim>
                                    <p:anim calcmode="lin" valueType="num">
                                      <p:cBhvr>
                                        <p:cTn id="41" dur="500" fill="hold"/>
                                        <p:tgtEl>
                                          <p:spTgt spid="106573"/>
                                        </p:tgtEl>
                                        <p:attrNameLst>
                                          <p:attrName>ppt_h</p:attrName>
                                        </p:attrNameLst>
                                      </p:cBhvr>
                                      <p:tavLst>
                                        <p:tav tm="0">
                                          <p:val>
                                            <p:strVal val="#ppt_h"/>
                                          </p:val>
                                        </p:tav>
                                        <p:tav tm="100000">
                                          <p:val>
                                            <p:strVal val="#ppt_h"/>
                                          </p:val>
                                        </p:tav>
                                      </p:tavLst>
                                    </p:anim>
                                  </p:childTnLst>
                                </p:cTn>
                              </p:par>
                            </p:childTnLst>
                          </p:cTn>
                        </p:par>
                        <p:par>
                          <p:cTn id="42" fill="hold" nodeType="afterGroup">
                            <p:stCondLst>
                              <p:cond delay="3000"/>
                            </p:stCondLst>
                            <p:childTnLst>
                              <p:par>
                                <p:cTn id="43" presetID="22" presetClass="entr" presetSubtype="8" fill="hold" nodeType="afterEffect">
                                  <p:stCondLst>
                                    <p:cond delay="0"/>
                                  </p:stCondLst>
                                  <p:childTnLst>
                                    <p:set>
                                      <p:cBhvr>
                                        <p:cTn id="44" dur="1" fill="hold">
                                          <p:stCondLst>
                                            <p:cond delay="0"/>
                                          </p:stCondLst>
                                        </p:cTn>
                                        <p:tgtEl>
                                          <p:spTgt spid="106552"/>
                                        </p:tgtEl>
                                        <p:attrNameLst>
                                          <p:attrName>style.visibility</p:attrName>
                                        </p:attrNameLst>
                                      </p:cBhvr>
                                      <p:to>
                                        <p:strVal val="visible"/>
                                      </p:to>
                                    </p:set>
                                    <p:animEffect transition="in" filter="wipe(left)">
                                      <p:cBhvr>
                                        <p:cTn id="45" dur="500"/>
                                        <p:tgtEl>
                                          <p:spTgt spid="106552"/>
                                        </p:tgtEl>
                                      </p:cBhvr>
                                    </p:animEffect>
                                  </p:childTnLst>
                                </p:cTn>
                              </p:par>
                            </p:childTnLst>
                          </p:cTn>
                        </p:par>
                        <p:par>
                          <p:cTn id="46" fill="hold" nodeType="afterGroup">
                            <p:stCondLst>
                              <p:cond delay="3500"/>
                            </p:stCondLst>
                            <p:childTnLst>
                              <p:par>
                                <p:cTn id="47" presetID="3" presetClass="emph" presetSubtype="2" fill="hold" grpId="0" nodeType="afterEffect">
                                  <p:stCondLst>
                                    <p:cond delay="0"/>
                                  </p:stCondLst>
                                  <p:childTnLst>
                                    <p:animClr clrSpc="rgb" dir="cw">
                                      <p:cBhvr override="childStyle">
                                        <p:cTn id="48" dur="500" fill="hold"/>
                                        <p:tgtEl>
                                          <p:spTgt spid="106512"/>
                                        </p:tgtEl>
                                        <p:attrNameLst>
                                          <p:attrName>style.color</p:attrName>
                                        </p:attrNameLst>
                                      </p:cBhvr>
                                      <p:to>
                                        <a:schemeClr val="bg2"/>
                                      </p:to>
                                    </p:animClr>
                                  </p:childTnLst>
                                </p:cTn>
                              </p:par>
                            </p:childTnLst>
                          </p:cTn>
                        </p:par>
                        <p:par>
                          <p:cTn id="49" fill="hold" nodeType="afterGroup">
                            <p:stCondLst>
                              <p:cond delay="4000"/>
                            </p:stCondLst>
                            <p:childTnLst>
                              <p:par>
                                <p:cTn id="50" presetID="17" presetClass="entr" presetSubtype="2" fill="hold" grpId="0" nodeType="afterEffect">
                                  <p:stCondLst>
                                    <p:cond delay="0"/>
                                  </p:stCondLst>
                                  <p:childTnLst>
                                    <p:set>
                                      <p:cBhvr>
                                        <p:cTn id="51" dur="1" fill="hold">
                                          <p:stCondLst>
                                            <p:cond delay="0"/>
                                          </p:stCondLst>
                                        </p:cTn>
                                        <p:tgtEl>
                                          <p:spTgt spid="106584"/>
                                        </p:tgtEl>
                                        <p:attrNameLst>
                                          <p:attrName>style.visibility</p:attrName>
                                        </p:attrNameLst>
                                      </p:cBhvr>
                                      <p:to>
                                        <p:strVal val="visible"/>
                                      </p:to>
                                    </p:set>
                                    <p:anim calcmode="lin" valueType="num">
                                      <p:cBhvr>
                                        <p:cTn id="52" dur="500" fill="hold"/>
                                        <p:tgtEl>
                                          <p:spTgt spid="106584"/>
                                        </p:tgtEl>
                                        <p:attrNameLst>
                                          <p:attrName>ppt_x</p:attrName>
                                        </p:attrNameLst>
                                      </p:cBhvr>
                                      <p:tavLst>
                                        <p:tav tm="0">
                                          <p:val>
                                            <p:strVal val="#ppt_x+#ppt_w/2"/>
                                          </p:val>
                                        </p:tav>
                                        <p:tav tm="100000">
                                          <p:val>
                                            <p:strVal val="#ppt_x"/>
                                          </p:val>
                                        </p:tav>
                                      </p:tavLst>
                                    </p:anim>
                                    <p:anim calcmode="lin" valueType="num">
                                      <p:cBhvr>
                                        <p:cTn id="53" dur="500" fill="hold"/>
                                        <p:tgtEl>
                                          <p:spTgt spid="106584"/>
                                        </p:tgtEl>
                                        <p:attrNameLst>
                                          <p:attrName>ppt_y</p:attrName>
                                        </p:attrNameLst>
                                      </p:cBhvr>
                                      <p:tavLst>
                                        <p:tav tm="0">
                                          <p:val>
                                            <p:strVal val="#ppt_y"/>
                                          </p:val>
                                        </p:tav>
                                        <p:tav tm="100000">
                                          <p:val>
                                            <p:strVal val="#ppt_y"/>
                                          </p:val>
                                        </p:tav>
                                      </p:tavLst>
                                    </p:anim>
                                    <p:anim calcmode="lin" valueType="num">
                                      <p:cBhvr>
                                        <p:cTn id="54" dur="500" fill="hold"/>
                                        <p:tgtEl>
                                          <p:spTgt spid="106584"/>
                                        </p:tgtEl>
                                        <p:attrNameLst>
                                          <p:attrName>ppt_w</p:attrName>
                                        </p:attrNameLst>
                                      </p:cBhvr>
                                      <p:tavLst>
                                        <p:tav tm="0">
                                          <p:val>
                                            <p:fltVal val="0"/>
                                          </p:val>
                                        </p:tav>
                                        <p:tav tm="100000">
                                          <p:val>
                                            <p:strVal val="#ppt_w"/>
                                          </p:val>
                                        </p:tav>
                                      </p:tavLst>
                                    </p:anim>
                                    <p:anim calcmode="lin" valueType="num">
                                      <p:cBhvr>
                                        <p:cTn id="55" dur="500" fill="hold"/>
                                        <p:tgtEl>
                                          <p:spTgt spid="106584"/>
                                        </p:tgtEl>
                                        <p:attrNameLst>
                                          <p:attrName>ppt_h</p:attrName>
                                        </p:attrNameLst>
                                      </p:cBhvr>
                                      <p:tavLst>
                                        <p:tav tm="0">
                                          <p:val>
                                            <p:strVal val="#ppt_h"/>
                                          </p:val>
                                        </p:tav>
                                        <p:tav tm="100000">
                                          <p:val>
                                            <p:strVal val="#ppt_h"/>
                                          </p:val>
                                        </p:tav>
                                      </p:tavLst>
                                    </p:anim>
                                  </p:childTnLst>
                                </p:cTn>
                              </p:par>
                            </p:childTnLst>
                          </p:cTn>
                        </p:par>
                        <p:par>
                          <p:cTn id="56" fill="hold" nodeType="afterGroup">
                            <p:stCondLst>
                              <p:cond delay="4500"/>
                            </p:stCondLst>
                            <p:childTnLst>
                              <p:par>
                                <p:cTn id="57" presetID="17" presetClass="entr" presetSubtype="8" fill="hold" grpId="0" nodeType="afterEffect">
                                  <p:stCondLst>
                                    <p:cond delay="0"/>
                                  </p:stCondLst>
                                  <p:childTnLst>
                                    <p:set>
                                      <p:cBhvr>
                                        <p:cTn id="58" dur="1" fill="hold">
                                          <p:stCondLst>
                                            <p:cond delay="0"/>
                                          </p:stCondLst>
                                        </p:cTn>
                                        <p:tgtEl>
                                          <p:spTgt spid="106586"/>
                                        </p:tgtEl>
                                        <p:attrNameLst>
                                          <p:attrName>style.visibility</p:attrName>
                                        </p:attrNameLst>
                                      </p:cBhvr>
                                      <p:to>
                                        <p:strVal val="visible"/>
                                      </p:to>
                                    </p:set>
                                    <p:anim calcmode="lin" valueType="num">
                                      <p:cBhvr>
                                        <p:cTn id="59" dur="500" fill="hold"/>
                                        <p:tgtEl>
                                          <p:spTgt spid="106586"/>
                                        </p:tgtEl>
                                        <p:attrNameLst>
                                          <p:attrName>ppt_x</p:attrName>
                                        </p:attrNameLst>
                                      </p:cBhvr>
                                      <p:tavLst>
                                        <p:tav tm="0">
                                          <p:val>
                                            <p:strVal val="#ppt_x-#ppt_w/2"/>
                                          </p:val>
                                        </p:tav>
                                        <p:tav tm="100000">
                                          <p:val>
                                            <p:strVal val="#ppt_x"/>
                                          </p:val>
                                        </p:tav>
                                      </p:tavLst>
                                    </p:anim>
                                    <p:anim calcmode="lin" valueType="num">
                                      <p:cBhvr>
                                        <p:cTn id="60" dur="500" fill="hold"/>
                                        <p:tgtEl>
                                          <p:spTgt spid="106586"/>
                                        </p:tgtEl>
                                        <p:attrNameLst>
                                          <p:attrName>ppt_y</p:attrName>
                                        </p:attrNameLst>
                                      </p:cBhvr>
                                      <p:tavLst>
                                        <p:tav tm="0">
                                          <p:val>
                                            <p:strVal val="#ppt_y"/>
                                          </p:val>
                                        </p:tav>
                                        <p:tav tm="100000">
                                          <p:val>
                                            <p:strVal val="#ppt_y"/>
                                          </p:val>
                                        </p:tav>
                                      </p:tavLst>
                                    </p:anim>
                                    <p:anim calcmode="lin" valueType="num">
                                      <p:cBhvr>
                                        <p:cTn id="61" dur="500" fill="hold"/>
                                        <p:tgtEl>
                                          <p:spTgt spid="106586"/>
                                        </p:tgtEl>
                                        <p:attrNameLst>
                                          <p:attrName>ppt_w</p:attrName>
                                        </p:attrNameLst>
                                      </p:cBhvr>
                                      <p:tavLst>
                                        <p:tav tm="0">
                                          <p:val>
                                            <p:fltVal val="0"/>
                                          </p:val>
                                        </p:tav>
                                        <p:tav tm="100000">
                                          <p:val>
                                            <p:strVal val="#ppt_w"/>
                                          </p:val>
                                        </p:tav>
                                      </p:tavLst>
                                    </p:anim>
                                    <p:anim calcmode="lin" valueType="num">
                                      <p:cBhvr>
                                        <p:cTn id="62" dur="500" fill="hold"/>
                                        <p:tgtEl>
                                          <p:spTgt spid="106586"/>
                                        </p:tgtEl>
                                        <p:attrNameLst>
                                          <p:attrName>ppt_h</p:attrName>
                                        </p:attrNameLst>
                                      </p:cBhvr>
                                      <p:tavLst>
                                        <p:tav tm="0">
                                          <p:val>
                                            <p:strVal val="#ppt_h"/>
                                          </p:val>
                                        </p:tav>
                                        <p:tav tm="100000">
                                          <p:val>
                                            <p:strVal val="#ppt_h"/>
                                          </p:val>
                                        </p:tav>
                                      </p:tavLst>
                                    </p:anim>
                                  </p:childTnLst>
                                </p:cTn>
                              </p:par>
                            </p:childTnLst>
                          </p:cTn>
                        </p:par>
                        <p:par>
                          <p:cTn id="63" fill="hold" nodeType="afterGroup">
                            <p:stCondLst>
                              <p:cond delay="5000"/>
                            </p:stCondLst>
                            <p:childTnLst>
                              <p:par>
                                <p:cTn id="64" presetID="22" presetClass="entr" presetSubtype="8" fill="hold" grpId="0" nodeType="afterEffect">
                                  <p:stCondLst>
                                    <p:cond delay="0"/>
                                  </p:stCondLst>
                                  <p:childTnLst>
                                    <p:set>
                                      <p:cBhvr>
                                        <p:cTn id="65" dur="1" fill="hold">
                                          <p:stCondLst>
                                            <p:cond delay="0"/>
                                          </p:stCondLst>
                                        </p:cTn>
                                        <p:tgtEl>
                                          <p:spTgt spid="106551"/>
                                        </p:tgtEl>
                                        <p:attrNameLst>
                                          <p:attrName>style.visibility</p:attrName>
                                        </p:attrNameLst>
                                      </p:cBhvr>
                                      <p:to>
                                        <p:strVal val="visible"/>
                                      </p:to>
                                    </p:set>
                                    <p:animEffect transition="in" filter="wipe(left)">
                                      <p:cBhvr>
                                        <p:cTn id="66" dur="500"/>
                                        <p:tgtEl>
                                          <p:spTgt spid="106551"/>
                                        </p:tgtEl>
                                      </p:cBhvr>
                                    </p:animEffect>
                                  </p:childTnLst>
                                </p:cTn>
                              </p:par>
                            </p:childTnLst>
                          </p:cTn>
                        </p:par>
                        <p:par>
                          <p:cTn id="67" fill="hold" nodeType="afterGroup">
                            <p:stCondLst>
                              <p:cond delay="5500"/>
                            </p:stCondLst>
                            <p:childTnLst>
                              <p:par>
                                <p:cTn id="68" presetID="3" presetClass="emph" presetSubtype="2" fill="hold" grpId="0" nodeType="afterEffect">
                                  <p:stCondLst>
                                    <p:cond delay="0"/>
                                  </p:stCondLst>
                                  <p:childTnLst>
                                    <p:animClr clrSpc="rgb" dir="cw">
                                      <p:cBhvr override="childStyle">
                                        <p:cTn id="69" dur="500" fill="hold"/>
                                        <p:tgtEl>
                                          <p:spTgt spid="106513"/>
                                        </p:tgtEl>
                                        <p:attrNameLst>
                                          <p:attrName>style.color</p:attrName>
                                        </p:attrNameLst>
                                      </p:cBhvr>
                                      <p:to>
                                        <a:schemeClr val="bg2"/>
                                      </p:to>
                                    </p:animClr>
                                  </p:childTnLst>
                                </p:cTn>
                              </p:par>
                            </p:childTnLst>
                          </p:cTn>
                        </p:par>
                        <p:par>
                          <p:cTn id="70" fill="hold" nodeType="afterGroup">
                            <p:stCondLst>
                              <p:cond delay="6000"/>
                            </p:stCondLst>
                            <p:childTnLst>
                              <p:par>
                                <p:cTn id="71" presetID="17" presetClass="entr" presetSubtype="2" fill="hold" grpId="0" nodeType="afterEffect">
                                  <p:stCondLst>
                                    <p:cond delay="0"/>
                                  </p:stCondLst>
                                  <p:childTnLst>
                                    <p:set>
                                      <p:cBhvr>
                                        <p:cTn id="72" dur="1" fill="hold">
                                          <p:stCondLst>
                                            <p:cond delay="0"/>
                                          </p:stCondLst>
                                        </p:cTn>
                                        <p:tgtEl>
                                          <p:spTgt spid="106593"/>
                                        </p:tgtEl>
                                        <p:attrNameLst>
                                          <p:attrName>style.visibility</p:attrName>
                                        </p:attrNameLst>
                                      </p:cBhvr>
                                      <p:to>
                                        <p:strVal val="visible"/>
                                      </p:to>
                                    </p:set>
                                    <p:anim calcmode="lin" valueType="num">
                                      <p:cBhvr>
                                        <p:cTn id="73" dur="500" fill="hold"/>
                                        <p:tgtEl>
                                          <p:spTgt spid="106593"/>
                                        </p:tgtEl>
                                        <p:attrNameLst>
                                          <p:attrName>ppt_x</p:attrName>
                                        </p:attrNameLst>
                                      </p:cBhvr>
                                      <p:tavLst>
                                        <p:tav tm="0">
                                          <p:val>
                                            <p:strVal val="#ppt_x+#ppt_w/2"/>
                                          </p:val>
                                        </p:tav>
                                        <p:tav tm="100000">
                                          <p:val>
                                            <p:strVal val="#ppt_x"/>
                                          </p:val>
                                        </p:tav>
                                      </p:tavLst>
                                    </p:anim>
                                    <p:anim calcmode="lin" valueType="num">
                                      <p:cBhvr>
                                        <p:cTn id="74" dur="500" fill="hold"/>
                                        <p:tgtEl>
                                          <p:spTgt spid="106593"/>
                                        </p:tgtEl>
                                        <p:attrNameLst>
                                          <p:attrName>ppt_y</p:attrName>
                                        </p:attrNameLst>
                                      </p:cBhvr>
                                      <p:tavLst>
                                        <p:tav tm="0">
                                          <p:val>
                                            <p:strVal val="#ppt_y"/>
                                          </p:val>
                                        </p:tav>
                                        <p:tav tm="100000">
                                          <p:val>
                                            <p:strVal val="#ppt_y"/>
                                          </p:val>
                                        </p:tav>
                                      </p:tavLst>
                                    </p:anim>
                                    <p:anim calcmode="lin" valueType="num">
                                      <p:cBhvr>
                                        <p:cTn id="75" dur="500" fill="hold"/>
                                        <p:tgtEl>
                                          <p:spTgt spid="106593"/>
                                        </p:tgtEl>
                                        <p:attrNameLst>
                                          <p:attrName>ppt_w</p:attrName>
                                        </p:attrNameLst>
                                      </p:cBhvr>
                                      <p:tavLst>
                                        <p:tav tm="0">
                                          <p:val>
                                            <p:fltVal val="0"/>
                                          </p:val>
                                        </p:tav>
                                        <p:tav tm="100000">
                                          <p:val>
                                            <p:strVal val="#ppt_w"/>
                                          </p:val>
                                        </p:tav>
                                      </p:tavLst>
                                    </p:anim>
                                    <p:anim calcmode="lin" valueType="num">
                                      <p:cBhvr>
                                        <p:cTn id="76" dur="500" fill="hold"/>
                                        <p:tgtEl>
                                          <p:spTgt spid="106593"/>
                                        </p:tgtEl>
                                        <p:attrNameLst>
                                          <p:attrName>ppt_h</p:attrName>
                                        </p:attrNameLst>
                                      </p:cBhvr>
                                      <p:tavLst>
                                        <p:tav tm="0">
                                          <p:val>
                                            <p:strVal val="#ppt_h"/>
                                          </p:val>
                                        </p:tav>
                                        <p:tav tm="100000">
                                          <p:val>
                                            <p:strVal val="#ppt_h"/>
                                          </p:val>
                                        </p:tav>
                                      </p:tavLst>
                                    </p:anim>
                                  </p:childTnLst>
                                </p:cTn>
                              </p:par>
                            </p:childTnLst>
                          </p:cTn>
                        </p:par>
                        <p:par>
                          <p:cTn id="77" fill="hold" nodeType="afterGroup">
                            <p:stCondLst>
                              <p:cond delay="6500"/>
                            </p:stCondLst>
                            <p:childTnLst>
                              <p:par>
                                <p:cTn id="78" presetID="17" presetClass="entr" presetSubtype="8" fill="hold" grpId="0" nodeType="afterEffect">
                                  <p:stCondLst>
                                    <p:cond delay="0"/>
                                  </p:stCondLst>
                                  <p:childTnLst>
                                    <p:set>
                                      <p:cBhvr>
                                        <p:cTn id="79" dur="1" fill="hold">
                                          <p:stCondLst>
                                            <p:cond delay="0"/>
                                          </p:stCondLst>
                                        </p:cTn>
                                        <p:tgtEl>
                                          <p:spTgt spid="106590"/>
                                        </p:tgtEl>
                                        <p:attrNameLst>
                                          <p:attrName>style.visibility</p:attrName>
                                        </p:attrNameLst>
                                      </p:cBhvr>
                                      <p:to>
                                        <p:strVal val="visible"/>
                                      </p:to>
                                    </p:set>
                                    <p:anim calcmode="lin" valueType="num">
                                      <p:cBhvr>
                                        <p:cTn id="80" dur="500" fill="hold"/>
                                        <p:tgtEl>
                                          <p:spTgt spid="106590"/>
                                        </p:tgtEl>
                                        <p:attrNameLst>
                                          <p:attrName>ppt_x</p:attrName>
                                        </p:attrNameLst>
                                      </p:cBhvr>
                                      <p:tavLst>
                                        <p:tav tm="0">
                                          <p:val>
                                            <p:strVal val="#ppt_x-#ppt_w/2"/>
                                          </p:val>
                                        </p:tav>
                                        <p:tav tm="100000">
                                          <p:val>
                                            <p:strVal val="#ppt_x"/>
                                          </p:val>
                                        </p:tav>
                                      </p:tavLst>
                                    </p:anim>
                                    <p:anim calcmode="lin" valueType="num">
                                      <p:cBhvr>
                                        <p:cTn id="81" dur="500" fill="hold"/>
                                        <p:tgtEl>
                                          <p:spTgt spid="106590"/>
                                        </p:tgtEl>
                                        <p:attrNameLst>
                                          <p:attrName>ppt_y</p:attrName>
                                        </p:attrNameLst>
                                      </p:cBhvr>
                                      <p:tavLst>
                                        <p:tav tm="0">
                                          <p:val>
                                            <p:strVal val="#ppt_y"/>
                                          </p:val>
                                        </p:tav>
                                        <p:tav tm="100000">
                                          <p:val>
                                            <p:strVal val="#ppt_y"/>
                                          </p:val>
                                        </p:tav>
                                      </p:tavLst>
                                    </p:anim>
                                    <p:anim calcmode="lin" valueType="num">
                                      <p:cBhvr>
                                        <p:cTn id="82" dur="500" fill="hold"/>
                                        <p:tgtEl>
                                          <p:spTgt spid="106590"/>
                                        </p:tgtEl>
                                        <p:attrNameLst>
                                          <p:attrName>ppt_w</p:attrName>
                                        </p:attrNameLst>
                                      </p:cBhvr>
                                      <p:tavLst>
                                        <p:tav tm="0">
                                          <p:val>
                                            <p:fltVal val="0"/>
                                          </p:val>
                                        </p:tav>
                                        <p:tav tm="100000">
                                          <p:val>
                                            <p:strVal val="#ppt_w"/>
                                          </p:val>
                                        </p:tav>
                                      </p:tavLst>
                                    </p:anim>
                                    <p:anim calcmode="lin" valueType="num">
                                      <p:cBhvr>
                                        <p:cTn id="83" dur="500" fill="hold"/>
                                        <p:tgtEl>
                                          <p:spTgt spid="106590"/>
                                        </p:tgtEl>
                                        <p:attrNameLst>
                                          <p:attrName>ppt_h</p:attrName>
                                        </p:attrNameLst>
                                      </p:cBhvr>
                                      <p:tavLst>
                                        <p:tav tm="0">
                                          <p:val>
                                            <p:strVal val="#ppt_h"/>
                                          </p:val>
                                        </p:tav>
                                        <p:tav tm="100000">
                                          <p:val>
                                            <p:strVal val="#ppt_h"/>
                                          </p:val>
                                        </p:tav>
                                      </p:tavLst>
                                    </p:anim>
                                  </p:childTnLst>
                                </p:cTn>
                              </p:par>
                            </p:childTnLst>
                          </p:cTn>
                        </p:par>
                        <p:par>
                          <p:cTn id="84" fill="hold" nodeType="afterGroup">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106545"/>
                                        </p:tgtEl>
                                        <p:attrNameLst>
                                          <p:attrName>style.visibility</p:attrName>
                                        </p:attrNameLst>
                                      </p:cBhvr>
                                      <p:to>
                                        <p:strVal val="visible"/>
                                      </p:to>
                                    </p:set>
                                    <p:animEffect transition="in" filter="wipe(left)">
                                      <p:cBhvr>
                                        <p:cTn id="87" dur="500"/>
                                        <p:tgtEl>
                                          <p:spTgt spid="106545"/>
                                        </p:tgtEl>
                                      </p:cBhvr>
                                    </p:animEffect>
                                  </p:childTnLst>
                                </p:cTn>
                              </p:par>
                            </p:childTnLst>
                          </p:cTn>
                        </p:par>
                        <p:par>
                          <p:cTn id="88" fill="hold" nodeType="afterGroup">
                            <p:stCondLst>
                              <p:cond delay="7500"/>
                            </p:stCondLst>
                            <p:childTnLst>
                              <p:par>
                                <p:cTn id="89" presetID="3" presetClass="emph" presetSubtype="2" fill="hold" grpId="0" nodeType="afterEffect">
                                  <p:stCondLst>
                                    <p:cond delay="0"/>
                                  </p:stCondLst>
                                  <p:childTnLst>
                                    <p:animClr clrSpc="rgb" dir="cw">
                                      <p:cBhvr override="childStyle">
                                        <p:cTn id="90" dur="500" fill="hold"/>
                                        <p:tgtEl>
                                          <p:spTgt spid="106514"/>
                                        </p:tgtEl>
                                        <p:attrNameLst>
                                          <p:attrName>style.color</p:attrName>
                                        </p:attrNameLst>
                                      </p:cBhvr>
                                      <p:to>
                                        <a:schemeClr val="bg2"/>
                                      </p:to>
                                    </p:animClr>
                                  </p:childTnLst>
                                </p:cTn>
                              </p:par>
                            </p:childTnLst>
                          </p:cTn>
                        </p:par>
                        <p:par>
                          <p:cTn id="91" fill="hold" nodeType="afterGroup">
                            <p:stCondLst>
                              <p:cond delay="8000"/>
                            </p:stCondLst>
                            <p:childTnLst>
                              <p:par>
                                <p:cTn id="92" presetID="17" presetClass="entr" presetSubtype="2" fill="hold" grpId="0" nodeType="afterEffect">
                                  <p:stCondLst>
                                    <p:cond delay="0"/>
                                  </p:stCondLst>
                                  <p:childTnLst>
                                    <p:set>
                                      <p:cBhvr>
                                        <p:cTn id="93" dur="1" fill="hold">
                                          <p:stCondLst>
                                            <p:cond delay="0"/>
                                          </p:stCondLst>
                                        </p:cTn>
                                        <p:tgtEl>
                                          <p:spTgt spid="106583"/>
                                        </p:tgtEl>
                                        <p:attrNameLst>
                                          <p:attrName>style.visibility</p:attrName>
                                        </p:attrNameLst>
                                      </p:cBhvr>
                                      <p:to>
                                        <p:strVal val="visible"/>
                                      </p:to>
                                    </p:set>
                                    <p:anim calcmode="lin" valueType="num">
                                      <p:cBhvr>
                                        <p:cTn id="94" dur="500" fill="hold"/>
                                        <p:tgtEl>
                                          <p:spTgt spid="106583"/>
                                        </p:tgtEl>
                                        <p:attrNameLst>
                                          <p:attrName>ppt_x</p:attrName>
                                        </p:attrNameLst>
                                      </p:cBhvr>
                                      <p:tavLst>
                                        <p:tav tm="0">
                                          <p:val>
                                            <p:strVal val="#ppt_x+#ppt_w/2"/>
                                          </p:val>
                                        </p:tav>
                                        <p:tav tm="100000">
                                          <p:val>
                                            <p:strVal val="#ppt_x"/>
                                          </p:val>
                                        </p:tav>
                                      </p:tavLst>
                                    </p:anim>
                                    <p:anim calcmode="lin" valueType="num">
                                      <p:cBhvr>
                                        <p:cTn id="95" dur="500" fill="hold"/>
                                        <p:tgtEl>
                                          <p:spTgt spid="106583"/>
                                        </p:tgtEl>
                                        <p:attrNameLst>
                                          <p:attrName>ppt_y</p:attrName>
                                        </p:attrNameLst>
                                      </p:cBhvr>
                                      <p:tavLst>
                                        <p:tav tm="0">
                                          <p:val>
                                            <p:strVal val="#ppt_y"/>
                                          </p:val>
                                        </p:tav>
                                        <p:tav tm="100000">
                                          <p:val>
                                            <p:strVal val="#ppt_y"/>
                                          </p:val>
                                        </p:tav>
                                      </p:tavLst>
                                    </p:anim>
                                    <p:anim calcmode="lin" valueType="num">
                                      <p:cBhvr>
                                        <p:cTn id="96" dur="500" fill="hold"/>
                                        <p:tgtEl>
                                          <p:spTgt spid="106583"/>
                                        </p:tgtEl>
                                        <p:attrNameLst>
                                          <p:attrName>ppt_w</p:attrName>
                                        </p:attrNameLst>
                                      </p:cBhvr>
                                      <p:tavLst>
                                        <p:tav tm="0">
                                          <p:val>
                                            <p:fltVal val="0"/>
                                          </p:val>
                                        </p:tav>
                                        <p:tav tm="100000">
                                          <p:val>
                                            <p:strVal val="#ppt_w"/>
                                          </p:val>
                                        </p:tav>
                                      </p:tavLst>
                                    </p:anim>
                                    <p:anim calcmode="lin" valueType="num">
                                      <p:cBhvr>
                                        <p:cTn id="97" dur="500" fill="hold"/>
                                        <p:tgtEl>
                                          <p:spTgt spid="106583"/>
                                        </p:tgtEl>
                                        <p:attrNameLst>
                                          <p:attrName>ppt_h</p:attrName>
                                        </p:attrNameLst>
                                      </p:cBhvr>
                                      <p:tavLst>
                                        <p:tav tm="0">
                                          <p:val>
                                            <p:strVal val="#ppt_h"/>
                                          </p:val>
                                        </p:tav>
                                        <p:tav tm="100000">
                                          <p:val>
                                            <p:strVal val="#ppt_h"/>
                                          </p:val>
                                        </p:tav>
                                      </p:tavLst>
                                    </p:anim>
                                  </p:childTnLst>
                                </p:cTn>
                              </p:par>
                            </p:childTnLst>
                          </p:cTn>
                        </p:par>
                        <p:par>
                          <p:cTn id="98" fill="hold" nodeType="afterGroup">
                            <p:stCondLst>
                              <p:cond delay="8500"/>
                            </p:stCondLst>
                            <p:childTnLst>
                              <p:par>
                                <p:cTn id="99" presetID="17" presetClass="entr" presetSubtype="8" fill="hold" grpId="0" nodeType="afterEffect">
                                  <p:stCondLst>
                                    <p:cond delay="0"/>
                                  </p:stCondLst>
                                  <p:childTnLst>
                                    <p:set>
                                      <p:cBhvr>
                                        <p:cTn id="100" dur="1" fill="hold">
                                          <p:stCondLst>
                                            <p:cond delay="0"/>
                                          </p:stCondLst>
                                        </p:cTn>
                                        <p:tgtEl>
                                          <p:spTgt spid="106591"/>
                                        </p:tgtEl>
                                        <p:attrNameLst>
                                          <p:attrName>style.visibility</p:attrName>
                                        </p:attrNameLst>
                                      </p:cBhvr>
                                      <p:to>
                                        <p:strVal val="visible"/>
                                      </p:to>
                                    </p:set>
                                    <p:anim calcmode="lin" valueType="num">
                                      <p:cBhvr>
                                        <p:cTn id="101" dur="500" fill="hold"/>
                                        <p:tgtEl>
                                          <p:spTgt spid="106591"/>
                                        </p:tgtEl>
                                        <p:attrNameLst>
                                          <p:attrName>ppt_x</p:attrName>
                                        </p:attrNameLst>
                                      </p:cBhvr>
                                      <p:tavLst>
                                        <p:tav tm="0">
                                          <p:val>
                                            <p:strVal val="#ppt_x-#ppt_w/2"/>
                                          </p:val>
                                        </p:tav>
                                        <p:tav tm="100000">
                                          <p:val>
                                            <p:strVal val="#ppt_x"/>
                                          </p:val>
                                        </p:tav>
                                      </p:tavLst>
                                    </p:anim>
                                    <p:anim calcmode="lin" valueType="num">
                                      <p:cBhvr>
                                        <p:cTn id="102" dur="500" fill="hold"/>
                                        <p:tgtEl>
                                          <p:spTgt spid="106591"/>
                                        </p:tgtEl>
                                        <p:attrNameLst>
                                          <p:attrName>ppt_y</p:attrName>
                                        </p:attrNameLst>
                                      </p:cBhvr>
                                      <p:tavLst>
                                        <p:tav tm="0">
                                          <p:val>
                                            <p:strVal val="#ppt_y"/>
                                          </p:val>
                                        </p:tav>
                                        <p:tav tm="100000">
                                          <p:val>
                                            <p:strVal val="#ppt_y"/>
                                          </p:val>
                                        </p:tav>
                                      </p:tavLst>
                                    </p:anim>
                                    <p:anim calcmode="lin" valueType="num">
                                      <p:cBhvr>
                                        <p:cTn id="103" dur="500" fill="hold"/>
                                        <p:tgtEl>
                                          <p:spTgt spid="106591"/>
                                        </p:tgtEl>
                                        <p:attrNameLst>
                                          <p:attrName>ppt_w</p:attrName>
                                        </p:attrNameLst>
                                      </p:cBhvr>
                                      <p:tavLst>
                                        <p:tav tm="0">
                                          <p:val>
                                            <p:fltVal val="0"/>
                                          </p:val>
                                        </p:tav>
                                        <p:tav tm="100000">
                                          <p:val>
                                            <p:strVal val="#ppt_w"/>
                                          </p:val>
                                        </p:tav>
                                      </p:tavLst>
                                    </p:anim>
                                    <p:anim calcmode="lin" valueType="num">
                                      <p:cBhvr>
                                        <p:cTn id="104" dur="500" fill="hold"/>
                                        <p:tgtEl>
                                          <p:spTgt spid="106591"/>
                                        </p:tgtEl>
                                        <p:attrNameLst>
                                          <p:attrName>ppt_h</p:attrName>
                                        </p:attrNameLst>
                                      </p:cBhvr>
                                      <p:tavLst>
                                        <p:tav tm="0">
                                          <p:val>
                                            <p:strVal val="#ppt_h"/>
                                          </p:val>
                                        </p:tav>
                                        <p:tav tm="100000">
                                          <p:val>
                                            <p:strVal val="#ppt_h"/>
                                          </p:val>
                                        </p:tav>
                                      </p:tavLst>
                                    </p:anim>
                                  </p:childTnLst>
                                </p:cTn>
                              </p:par>
                            </p:childTnLst>
                          </p:cTn>
                        </p:par>
                        <p:par>
                          <p:cTn id="105" fill="hold" nodeType="afterGroup">
                            <p:stCondLst>
                              <p:cond delay="9000"/>
                            </p:stCondLst>
                            <p:childTnLst>
                              <p:par>
                                <p:cTn id="106" presetID="22" presetClass="entr" presetSubtype="8" fill="hold" grpId="0" nodeType="afterEffect">
                                  <p:stCondLst>
                                    <p:cond delay="0"/>
                                  </p:stCondLst>
                                  <p:childTnLst>
                                    <p:set>
                                      <p:cBhvr>
                                        <p:cTn id="107" dur="1" fill="hold">
                                          <p:stCondLst>
                                            <p:cond delay="0"/>
                                          </p:stCondLst>
                                        </p:cTn>
                                        <p:tgtEl>
                                          <p:spTgt spid="106546"/>
                                        </p:tgtEl>
                                        <p:attrNameLst>
                                          <p:attrName>style.visibility</p:attrName>
                                        </p:attrNameLst>
                                      </p:cBhvr>
                                      <p:to>
                                        <p:strVal val="visible"/>
                                      </p:to>
                                    </p:set>
                                    <p:animEffect transition="in" filter="wipe(left)">
                                      <p:cBhvr>
                                        <p:cTn id="108" dur="500"/>
                                        <p:tgtEl>
                                          <p:spTgt spid="106546"/>
                                        </p:tgtEl>
                                      </p:cBhvr>
                                    </p:animEffect>
                                  </p:childTnLst>
                                </p:cTn>
                              </p:par>
                            </p:childTnLst>
                          </p:cTn>
                        </p:par>
                        <p:par>
                          <p:cTn id="109" fill="hold" nodeType="afterGroup">
                            <p:stCondLst>
                              <p:cond delay="9500"/>
                            </p:stCondLst>
                            <p:childTnLst>
                              <p:par>
                                <p:cTn id="110" presetID="3" presetClass="emph" presetSubtype="2" fill="hold" grpId="0" nodeType="afterEffect">
                                  <p:stCondLst>
                                    <p:cond delay="0"/>
                                  </p:stCondLst>
                                  <p:childTnLst>
                                    <p:animClr clrSpc="rgb" dir="cw">
                                      <p:cBhvr override="childStyle">
                                        <p:cTn id="111" dur="500" fill="hold"/>
                                        <p:tgtEl>
                                          <p:spTgt spid="106515"/>
                                        </p:tgtEl>
                                        <p:attrNameLst>
                                          <p:attrName>style.color</p:attrName>
                                        </p:attrNameLst>
                                      </p:cBhvr>
                                      <p:to>
                                        <a:schemeClr val="bg2"/>
                                      </p:to>
                                    </p:animClr>
                                  </p:childTnLst>
                                </p:cTn>
                              </p:par>
                            </p:childTnLst>
                          </p:cTn>
                        </p:par>
                        <p:par>
                          <p:cTn id="112" fill="hold" nodeType="afterGroup">
                            <p:stCondLst>
                              <p:cond delay="10000"/>
                            </p:stCondLst>
                            <p:childTnLst>
                              <p:par>
                                <p:cTn id="113" presetID="17" presetClass="entr" presetSubtype="2" fill="hold" grpId="0" nodeType="afterEffect">
                                  <p:stCondLst>
                                    <p:cond delay="0"/>
                                  </p:stCondLst>
                                  <p:childTnLst>
                                    <p:set>
                                      <p:cBhvr>
                                        <p:cTn id="114" dur="1" fill="hold">
                                          <p:stCondLst>
                                            <p:cond delay="0"/>
                                          </p:stCondLst>
                                        </p:cTn>
                                        <p:tgtEl>
                                          <p:spTgt spid="106582"/>
                                        </p:tgtEl>
                                        <p:attrNameLst>
                                          <p:attrName>style.visibility</p:attrName>
                                        </p:attrNameLst>
                                      </p:cBhvr>
                                      <p:to>
                                        <p:strVal val="visible"/>
                                      </p:to>
                                    </p:set>
                                    <p:anim calcmode="lin" valueType="num">
                                      <p:cBhvr>
                                        <p:cTn id="115" dur="500" fill="hold"/>
                                        <p:tgtEl>
                                          <p:spTgt spid="106582"/>
                                        </p:tgtEl>
                                        <p:attrNameLst>
                                          <p:attrName>ppt_x</p:attrName>
                                        </p:attrNameLst>
                                      </p:cBhvr>
                                      <p:tavLst>
                                        <p:tav tm="0">
                                          <p:val>
                                            <p:strVal val="#ppt_x+#ppt_w/2"/>
                                          </p:val>
                                        </p:tav>
                                        <p:tav tm="100000">
                                          <p:val>
                                            <p:strVal val="#ppt_x"/>
                                          </p:val>
                                        </p:tav>
                                      </p:tavLst>
                                    </p:anim>
                                    <p:anim calcmode="lin" valueType="num">
                                      <p:cBhvr>
                                        <p:cTn id="116" dur="500" fill="hold"/>
                                        <p:tgtEl>
                                          <p:spTgt spid="106582"/>
                                        </p:tgtEl>
                                        <p:attrNameLst>
                                          <p:attrName>ppt_y</p:attrName>
                                        </p:attrNameLst>
                                      </p:cBhvr>
                                      <p:tavLst>
                                        <p:tav tm="0">
                                          <p:val>
                                            <p:strVal val="#ppt_y"/>
                                          </p:val>
                                        </p:tav>
                                        <p:tav tm="100000">
                                          <p:val>
                                            <p:strVal val="#ppt_y"/>
                                          </p:val>
                                        </p:tav>
                                      </p:tavLst>
                                    </p:anim>
                                    <p:anim calcmode="lin" valueType="num">
                                      <p:cBhvr>
                                        <p:cTn id="117" dur="500" fill="hold"/>
                                        <p:tgtEl>
                                          <p:spTgt spid="106582"/>
                                        </p:tgtEl>
                                        <p:attrNameLst>
                                          <p:attrName>ppt_w</p:attrName>
                                        </p:attrNameLst>
                                      </p:cBhvr>
                                      <p:tavLst>
                                        <p:tav tm="0">
                                          <p:val>
                                            <p:fltVal val="0"/>
                                          </p:val>
                                        </p:tav>
                                        <p:tav tm="100000">
                                          <p:val>
                                            <p:strVal val="#ppt_w"/>
                                          </p:val>
                                        </p:tav>
                                      </p:tavLst>
                                    </p:anim>
                                    <p:anim calcmode="lin" valueType="num">
                                      <p:cBhvr>
                                        <p:cTn id="118" dur="500" fill="hold"/>
                                        <p:tgtEl>
                                          <p:spTgt spid="106582"/>
                                        </p:tgtEl>
                                        <p:attrNameLst>
                                          <p:attrName>ppt_h</p:attrName>
                                        </p:attrNameLst>
                                      </p:cBhvr>
                                      <p:tavLst>
                                        <p:tav tm="0">
                                          <p:val>
                                            <p:strVal val="#ppt_h"/>
                                          </p:val>
                                        </p:tav>
                                        <p:tav tm="100000">
                                          <p:val>
                                            <p:strVal val="#ppt_h"/>
                                          </p:val>
                                        </p:tav>
                                      </p:tavLst>
                                    </p:anim>
                                  </p:childTnLst>
                                </p:cTn>
                              </p:par>
                            </p:childTnLst>
                          </p:cTn>
                        </p:par>
                        <p:par>
                          <p:cTn id="119" fill="hold" nodeType="afterGroup">
                            <p:stCondLst>
                              <p:cond delay="10500"/>
                            </p:stCondLst>
                            <p:childTnLst>
                              <p:par>
                                <p:cTn id="120" presetID="17" presetClass="entr" presetSubtype="8" fill="hold" grpId="0" nodeType="afterEffect">
                                  <p:stCondLst>
                                    <p:cond delay="0"/>
                                  </p:stCondLst>
                                  <p:childTnLst>
                                    <p:set>
                                      <p:cBhvr>
                                        <p:cTn id="121" dur="1" fill="hold">
                                          <p:stCondLst>
                                            <p:cond delay="0"/>
                                          </p:stCondLst>
                                        </p:cTn>
                                        <p:tgtEl>
                                          <p:spTgt spid="106594"/>
                                        </p:tgtEl>
                                        <p:attrNameLst>
                                          <p:attrName>style.visibility</p:attrName>
                                        </p:attrNameLst>
                                      </p:cBhvr>
                                      <p:to>
                                        <p:strVal val="visible"/>
                                      </p:to>
                                    </p:set>
                                    <p:anim calcmode="lin" valueType="num">
                                      <p:cBhvr>
                                        <p:cTn id="122" dur="500" fill="hold"/>
                                        <p:tgtEl>
                                          <p:spTgt spid="106594"/>
                                        </p:tgtEl>
                                        <p:attrNameLst>
                                          <p:attrName>ppt_x</p:attrName>
                                        </p:attrNameLst>
                                      </p:cBhvr>
                                      <p:tavLst>
                                        <p:tav tm="0">
                                          <p:val>
                                            <p:strVal val="#ppt_x-#ppt_w/2"/>
                                          </p:val>
                                        </p:tav>
                                        <p:tav tm="100000">
                                          <p:val>
                                            <p:strVal val="#ppt_x"/>
                                          </p:val>
                                        </p:tav>
                                      </p:tavLst>
                                    </p:anim>
                                    <p:anim calcmode="lin" valueType="num">
                                      <p:cBhvr>
                                        <p:cTn id="123" dur="500" fill="hold"/>
                                        <p:tgtEl>
                                          <p:spTgt spid="106594"/>
                                        </p:tgtEl>
                                        <p:attrNameLst>
                                          <p:attrName>ppt_y</p:attrName>
                                        </p:attrNameLst>
                                      </p:cBhvr>
                                      <p:tavLst>
                                        <p:tav tm="0">
                                          <p:val>
                                            <p:strVal val="#ppt_y"/>
                                          </p:val>
                                        </p:tav>
                                        <p:tav tm="100000">
                                          <p:val>
                                            <p:strVal val="#ppt_y"/>
                                          </p:val>
                                        </p:tav>
                                      </p:tavLst>
                                    </p:anim>
                                    <p:anim calcmode="lin" valueType="num">
                                      <p:cBhvr>
                                        <p:cTn id="124" dur="500" fill="hold"/>
                                        <p:tgtEl>
                                          <p:spTgt spid="106594"/>
                                        </p:tgtEl>
                                        <p:attrNameLst>
                                          <p:attrName>ppt_w</p:attrName>
                                        </p:attrNameLst>
                                      </p:cBhvr>
                                      <p:tavLst>
                                        <p:tav tm="0">
                                          <p:val>
                                            <p:fltVal val="0"/>
                                          </p:val>
                                        </p:tav>
                                        <p:tav tm="100000">
                                          <p:val>
                                            <p:strVal val="#ppt_w"/>
                                          </p:val>
                                        </p:tav>
                                      </p:tavLst>
                                    </p:anim>
                                    <p:anim calcmode="lin" valueType="num">
                                      <p:cBhvr>
                                        <p:cTn id="125" dur="500" fill="hold"/>
                                        <p:tgtEl>
                                          <p:spTgt spid="106594"/>
                                        </p:tgtEl>
                                        <p:attrNameLst>
                                          <p:attrName>ppt_h</p:attrName>
                                        </p:attrNameLst>
                                      </p:cBhvr>
                                      <p:tavLst>
                                        <p:tav tm="0">
                                          <p:val>
                                            <p:strVal val="#ppt_h"/>
                                          </p:val>
                                        </p:tav>
                                        <p:tav tm="100000">
                                          <p:val>
                                            <p:strVal val="#ppt_h"/>
                                          </p:val>
                                        </p:tav>
                                      </p:tavLst>
                                    </p:anim>
                                  </p:childTnLst>
                                </p:cTn>
                              </p:par>
                            </p:childTnLst>
                          </p:cTn>
                        </p:par>
                        <p:par>
                          <p:cTn id="126" fill="hold" nodeType="afterGroup">
                            <p:stCondLst>
                              <p:cond delay="11000"/>
                            </p:stCondLst>
                            <p:childTnLst>
                              <p:par>
                                <p:cTn id="127" presetID="22" presetClass="entr" presetSubtype="8" fill="hold" grpId="0" nodeType="afterEffect">
                                  <p:stCondLst>
                                    <p:cond delay="0"/>
                                  </p:stCondLst>
                                  <p:childTnLst>
                                    <p:set>
                                      <p:cBhvr>
                                        <p:cTn id="128" dur="1" fill="hold">
                                          <p:stCondLst>
                                            <p:cond delay="0"/>
                                          </p:stCondLst>
                                        </p:cTn>
                                        <p:tgtEl>
                                          <p:spTgt spid="106555"/>
                                        </p:tgtEl>
                                        <p:attrNameLst>
                                          <p:attrName>style.visibility</p:attrName>
                                        </p:attrNameLst>
                                      </p:cBhvr>
                                      <p:to>
                                        <p:strVal val="visible"/>
                                      </p:to>
                                    </p:set>
                                    <p:animEffect transition="in" filter="wipe(left)">
                                      <p:cBhvr>
                                        <p:cTn id="129" dur="500"/>
                                        <p:tgtEl>
                                          <p:spTgt spid="106555"/>
                                        </p:tgtEl>
                                      </p:cBhvr>
                                    </p:animEffect>
                                  </p:childTnLst>
                                </p:cTn>
                              </p:par>
                            </p:childTnLst>
                          </p:cTn>
                        </p:par>
                        <p:par>
                          <p:cTn id="130" fill="hold" nodeType="afterGroup">
                            <p:stCondLst>
                              <p:cond delay="11500"/>
                            </p:stCondLst>
                            <p:childTnLst>
                              <p:par>
                                <p:cTn id="131" presetID="3" presetClass="emph" presetSubtype="2" fill="hold" grpId="0" nodeType="afterEffect">
                                  <p:stCondLst>
                                    <p:cond delay="0"/>
                                  </p:stCondLst>
                                  <p:childTnLst>
                                    <p:animClr clrSpc="rgb" dir="cw">
                                      <p:cBhvr override="childStyle">
                                        <p:cTn id="132" dur="500" fill="hold"/>
                                        <p:tgtEl>
                                          <p:spTgt spid="106516"/>
                                        </p:tgtEl>
                                        <p:attrNameLst>
                                          <p:attrName>style.color</p:attrName>
                                        </p:attrNameLst>
                                      </p:cBhvr>
                                      <p:to>
                                        <a:schemeClr val="bg2"/>
                                      </p:to>
                                    </p:animClr>
                                  </p:childTnLst>
                                </p:cTn>
                              </p:par>
                            </p:childTnLst>
                          </p:cTn>
                        </p:par>
                        <p:par>
                          <p:cTn id="133" fill="hold" nodeType="afterGroup">
                            <p:stCondLst>
                              <p:cond delay="12000"/>
                            </p:stCondLst>
                            <p:childTnLst>
                              <p:par>
                                <p:cTn id="134" presetID="17" presetClass="entr" presetSubtype="2" fill="hold" grpId="0" nodeType="afterEffect">
                                  <p:stCondLst>
                                    <p:cond delay="0"/>
                                  </p:stCondLst>
                                  <p:childTnLst>
                                    <p:set>
                                      <p:cBhvr>
                                        <p:cTn id="135" dur="1" fill="hold">
                                          <p:stCondLst>
                                            <p:cond delay="0"/>
                                          </p:stCondLst>
                                        </p:cTn>
                                        <p:tgtEl>
                                          <p:spTgt spid="106576"/>
                                        </p:tgtEl>
                                        <p:attrNameLst>
                                          <p:attrName>style.visibility</p:attrName>
                                        </p:attrNameLst>
                                      </p:cBhvr>
                                      <p:to>
                                        <p:strVal val="visible"/>
                                      </p:to>
                                    </p:set>
                                    <p:anim calcmode="lin" valueType="num">
                                      <p:cBhvr>
                                        <p:cTn id="136" dur="500" fill="hold"/>
                                        <p:tgtEl>
                                          <p:spTgt spid="106576"/>
                                        </p:tgtEl>
                                        <p:attrNameLst>
                                          <p:attrName>ppt_x</p:attrName>
                                        </p:attrNameLst>
                                      </p:cBhvr>
                                      <p:tavLst>
                                        <p:tav tm="0">
                                          <p:val>
                                            <p:strVal val="#ppt_x+#ppt_w/2"/>
                                          </p:val>
                                        </p:tav>
                                        <p:tav tm="100000">
                                          <p:val>
                                            <p:strVal val="#ppt_x"/>
                                          </p:val>
                                        </p:tav>
                                      </p:tavLst>
                                    </p:anim>
                                    <p:anim calcmode="lin" valueType="num">
                                      <p:cBhvr>
                                        <p:cTn id="137" dur="500" fill="hold"/>
                                        <p:tgtEl>
                                          <p:spTgt spid="106576"/>
                                        </p:tgtEl>
                                        <p:attrNameLst>
                                          <p:attrName>ppt_y</p:attrName>
                                        </p:attrNameLst>
                                      </p:cBhvr>
                                      <p:tavLst>
                                        <p:tav tm="0">
                                          <p:val>
                                            <p:strVal val="#ppt_y"/>
                                          </p:val>
                                        </p:tav>
                                        <p:tav tm="100000">
                                          <p:val>
                                            <p:strVal val="#ppt_y"/>
                                          </p:val>
                                        </p:tav>
                                      </p:tavLst>
                                    </p:anim>
                                    <p:anim calcmode="lin" valueType="num">
                                      <p:cBhvr>
                                        <p:cTn id="138" dur="500" fill="hold"/>
                                        <p:tgtEl>
                                          <p:spTgt spid="106576"/>
                                        </p:tgtEl>
                                        <p:attrNameLst>
                                          <p:attrName>ppt_w</p:attrName>
                                        </p:attrNameLst>
                                      </p:cBhvr>
                                      <p:tavLst>
                                        <p:tav tm="0">
                                          <p:val>
                                            <p:fltVal val="0"/>
                                          </p:val>
                                        </p:tav>
                                        <p:tav tm="100000">
                                          <p:val>
                                            <p:strVal val="#ppt_w"/>
                                          </p:val>
                                        </p:tav>
                                      </p:tavLst>
                                    </p:anim>
                                    <p:anim calcmode="lin" valueType="num">
                                      <p:cBhvr>
                                        <p:cTn id="139" dur="500" fill="hold"/>
                                        <p:tgtEl>
                                          <p:spTgt spid="106576"/>
                                        </p:tgtEl>
                                        <p:attrNameLst>
                                          <p:attrName>ppt_h</p:attrName>
                                        </p:attrNameLst>
                                      </p:cBhvr>
                                      <p:tavLst>
                                        <p:tav tm="0">
                                          <p:val>
                                            <p:strVal val="#ppt_h"/>
                                          </p:val>
                                        </p:tav>
                                        <p:tav tm="100000">
                                          <p:val>
                                            <p:strVal val="#ppt_h"/>
                                          </p:val>
                                        </p:tav>
                                      </p:tavLst>
                                    </p:anim>
                                  </p:childTnLst>
                                </p:cTn>
                              </p:par>
                            </p:childTnLst>
                          </p:cTn>
                        </p:par>
                        <p:par>
                          <p:cTn id="140" fill="hold" nodeType="afterGroup">
                            <p:stCondLst>
                              <p:cond delay="12500"/>
                            </p:stCondLst>
                            <p:childTnLst>
                              <p:par>
                                <p:cTn id="141" presetID="17" presetClass="entr" presetSubtype="8" fill="hold" grpId="0" nodeType="afterEffect">
                                  <p:stCondLst>
                                    <p:cond delay="0"/>
                                  </p:stCondLst>
                                  <p:childTnLst>
                                    <p:set>
                                      <p:cBhvr>
                                        <p:cTn id="142" dur="1" fill="hold">
                                          <p:stCondLst>
                                            <p:cond delay="0"/>
                                          </p:stCondLst>
                                        </p:cTn>
                                        <p:tgtEl>
                                          <p:spTgt spid="106588"/>
                                        </p:tgtEl>
                                        <p:attrNameLst>
                                          <p:attrName>style.visibility</p:attrName>
                                        </p:attrNameLst>
                                      </p:cBhvr>
                                      <p:to>
                                        <p:strVal val="visible"/>
                                      </p:to>
                                    </p:set>
                                    <p:anim calcmode="lin" valueType="num">
                                      <p:cBhvr>
                                        <p:cTn id="143" dur="500" fill="hold"/>
                                        <p:tgtEl>
                                          <p:spTgt spid="106588"/>
                                        </p:tgtEl>
                                        <p:attrNameLst>
                                          <p:attrName>ppt_x</p:attrName>
                                        </p:attrNameLst>
                                      </p:cBhvr>
                                      <p:tavLst>
                                        <p:tav tm="0">
                                          <p:val>
                                            <p:strVal val="#ppt_x-#ppt_w/2"/>
                                          </p:val>
                                        </p:tav>
                                        <p:tav tm="100000">
                                          <p:val>
                                            <p:strVal val="#ppt_x"/>
                                          </p:val>
                                        </p:tav>
                                      </p:tavLst>
                                    </p:anim>
                                    <p:anim calcmode="lin" valueType="num">
                                      <p:cBhvr>
                                        <p:cTn id="144" dur="500" fill="hold"/>
                                        <p:tgtEl>
                                          <p:spTgt spid="106588"/>
                                        </p:tgtEl>
                                        <p:attrNameLst>
                                          <p:attrName>ppt_y</p:attrName>
                                        </p:attrNameLst>
                                      </p:cBhvr>
                                      <p:tavLst>
                                        <p:tav tm="0">
                                          <p:val>
                                            <p:strVal val="#ppt_y"/>
                                          </p:val>
                                        </p:tav>
                                        <p:tav tm="100000">
                                          <p:val>
                                            <p:strVal val="#ppt_y"/>
                                          </p:val>
                                        </p:tav>
                                      </p:tavLst>
                                    </p:anim>
                                    <p:anim calcmode="lin" valueType="num">
                                      <p:cBhvr>
                                        <p:cTn id="145" dur="500" fill="hold"/>
                                        <p:tgtEl>
                                          <p:spTgt spid="106588"/>
                                        </p:tgtEl>
                                        <p:attrNameLst>
                                          <p:attrName>ppt_w</p:attrName>
                                        </p:attrNameLst>
                                      </p:cBhvr>
                                      <p:tavLst>
                                        <p:tav tm="0">
                                          <p:val>
                                            <p:fltVal val="0"/>
                                          </p:val>
                                        </p:tav>
                                        <p:tav tm="100000">
                                          <p:val>
                                            <p:strVal val="#ppt_w"/>
                                          </p:val>
                                        </p:tav>
                                      </p:tavLst>
                                    </p:anim>
                                    <p:anim calcmode="lin" valueType="num">
                                      <p:cBhvr>
                                        <p:cTn id="146" dur="500" fill="hold"/>
                                        <p:tgtEl>
                                          <p:spTgt spid="106588"/>
                                        </p:tgtEl>
                                        <p:attrNameLst>
                                          <p:attrName>ppt_h</p:attrName>
                                        </p:attrNameLst>
                                      </p:cBhvr>
                                      <p:tavLst>
                                        <p:tav tm="0">
                                          <p:val>
                                            <p:strVal val="#ppt_h"/>
                                          </p:val>
                                        </p:tav>
                                        <p:tav tm="100000">
                                          <p:val>
                                            <p:strVal val="#ppt_h"/>
                                          </p:val>
                                        </p:tav>
                                      </p:tavLst>
                                    </p:anim>
                                  </p:childTnLst>
                                </p:cTn>
                              </p:par>
                            </p:childTnLst>
                          </p:cTn>
                        </p:par>
                        <p:par>
                          <p:cTn id="147" fill="hold" nodeType="afterGroup">
                            <p:stCondLst>
                              <p:cond delay="13000"/>
                            </p:stCondLst>
                            <p:childTnLst>
                              <p:par>
                                <p:cTn id="148" presetID="22" presetClass="entr" presetSubtype="8" fill="hold" grpId="0" nodeType="afterEffect">
                                  <p:stCondLst>
                                    <p:cond delay="0"/>
                                  </p:stCondLst>
                                  <p:childTnLst>
                                    <p:set>
                                      <p:cBhvr>
                                        <p:cTn id="149" dur="1" fill="hold">
                                          <p:stCondLst>
                                            <p:cond delay="0"/>
                                          </p:stCondLst>
                                        </p:cTn>
                                        <p:tgtEl>
                                          <p:spTgt spid="106543"/>
                                        </p:tgtEl>
                                        <p:attrNameLst>
                                          <p:attrName>style.visibility</p:attrName>
                                        </p:attrNameLst>
                                      </p:cBhvr>
                                      <p:to>
                                        <p:strVal val="visible"/>
                                      </p:to>
                                    </p:set>
                                    <p:animEffect transition="in" filter="wipe(left)">
                                      <p:cBhvr>
                                        <p:cTn id="150" dur="500"/>
                                        <p:tgtEl>
                                          <p:spTgt spid="106543"/>
                                        </p:tgtEl>
                                      </p:cBhvr>
                                    </p:animEffect>
                                  </p:childTnLst>
                                </p:cTn>
                              </p:par>
                            </p:childTnLst>
                          </p:cTn>
                        </p:par>
                        <p:par>
                          <p:cTn id="151" fill="hold" nodeType="afterGroup">
                            <p:stCondLst>
                              <p:cond delay="13500"/>
                            </p:stCondLst>
                            <p:childTnLst>
                              <p:par>
                                <p:cTn id="152" presetID="3" presetClass="emph" presetSubtype="2" fill="hold" grpId="0" nodeType="afterEffect">
                                  <p:stCondLst>
                                    <p:cond delay="0"/>
                                  </p:stCondLst>
                                  <p:childTnLst>
                                    <p:animClr clrSpc="rgb" dir="cw">
                                      <p:cBhvr override="childStyle">
                                        <p:cTn id="153" dur="500" fill="hold"/>
                                        <p:tgtEl>
                                          <p:spTgt spid="106517"/>
                                        </p:tgtEl>
                                        <p:attrNameLst>
                                          <p:attrName>style.color</p:attrName>
                                        </p:attrNameLst>
                                      </p:cBhvr>
                                      <p:to>
                                        <a:schemeClr val="bg2"/>
                                      </p:to>
                                    </p:animClr>
                                  </p:childTnLst>
                                </p:cTn>
                              </p:par>
                            </p:childTnLst>
                          </p:cTn>
                        </p:par>
                        <p:par>
                          <p:cTn id="154" fill="hold" nodeType="afterGroup">
                            <p:stCondLst>
                              <p:cond delay="14000"/>
                            </p:stCondLst>
                            <p:childTnLst>
                              <p:par>
                                <p:cTn id="155" presetID="17" presetClass="entr" presetSubtype="2" fill="hold" grpId="0" nodeType="afterEffect">
                                  <p:stCondLst>
                                    <p:cond delay="0"/>
                                  </p:stCondLst>
                                  <p:childTnLst>
                                    <p:set>
                                      <p:cBhvr>
                                        <p:cTn id="156" dur="1" fill="hold">
                                          <p:stCondLst>
                                            <p:cond delay="0"/>
                                          </p:stCondLst>
                                        </p:cTn>
                                        <p:tgtEl>
                                          <p:spTgt spid="106599"/>
                                        </p:tgtEl>
                                        <p:attrNameLst>
                                          <p:attrName>style.visibility</p:attrName>
                                        </p:attrNameLst>
                                      </p:cBhvr>
                                      <p:to>
                                        <p:strVal val="visible"/>
                                      </p:to>
                                    </p:set>
                                    <p:anim calcmode="lin" valueType="num">
                                      <p:cBhvr>
                                        <p:cTn id="157" dur="500" fill="hold"/>
                                        <p:tgtEl>
                                          <p:spTgt spid="106599"/>
                                        </p:tgtEl>
                                        <p:attrNameLst>
                                          <p:attrName>ppt_x</p:attrName>
                                        </p:attrNameLst>
                                      </p:cBhvr>
                                      <p:tavLst>
                                        <p:tav tm="0">
                                          <p:val>
                                            <p:strVal val="#ppt_x+#ppt_w/2"/>
                                          </p:val>
                                        </p:tav>
                                        <p:tav tm="100000">
                                          <p:val>
                                            <p:strVal val="#ppt_x"/>
                                          </p:val>
                                        </p:tav>
                                      </p:tavLst>
                                    </p:anim>
                                    <p:anim calcmode="lin" valueType="num">
                                      <p:cBhvr>
                                        <p:cTn id="158" dur="500" fill="hold"/>
                                        <p:tgtEl>
                                          <p:spTgt spid="106599"/>
                                        </p:tgtEl>
                                        <p:attrNameLst>
                                          <p:attrName>ppt_y</p:attrName>
                                        </p:attrNameLst>
                                      </p:cBhvr>
                                      <p:tavLst>
                                        <p:tav tm="0">
                                          <p:val>
                                            <p:strVal val="#ppt_y"/>
                                          </p:val>
                                        </p:tav>
                                        <p:tav tm="100000">
                                          <p:val>
                                            <p:strVal val="#ppt_y"/>
                                          </p:val>
                                        </p:tav>
                                      </p:tavLst>
                                    </p:anim>
                                    <p:anim calcmode="lin" valueType="num">
                                      <p:cBhvr>
                                        <p:cTn id="159" dur="500" fill="hold"/>
                                        <p:tgtEl>
                                          <p:spTgt spid="106599"/>
                                        </p:tgtEl>
                                        <p:attrNameLst>
                                          <p:attrName>ppt_w</p:attrName>
                                        </p:attrNameLst>
                                      </p:cBhvr>
                                      <p:tavLst>
                                        <p:tav tm="0">
                                          <p:val>
                                            <p:fltVal val="0"/>
                                          </p:val>
                                        </p:tav>
                                        <p:tav tm="100000">
                                          <p:val>
                                            <p:strVal val="#ppt_w"/>
                                          </p:val>
                                        </p:tav>
                                      </p:tavLst>
                                    </p:anim>
                                    <p:anim calcmode="lin" valueType="num">
                                      <p:cBhvr>
                                        <p:cTn id="160" dur="500" fill="hold"/>
                                        <p:tgtEl>
                                          <p:spTgt spid="106599"/>
                                        </p:tgtEl>
                                        <p:attrNameLst>
                                          <p:attrName>ppt_h</p:attrName>
                                        </p:attrNameLst>
                                      </p:cBhvr>
                                      <p:tavLst>
                                        <p:tav tm="0">
                                          <p:val>
                                            <p:strVal val="#ppt_h"/>
                                          </p:val>
                                        </p:tav>
                                        <p:tav tm="100000">
                                          <p:val>
                                            <p:strVal val="#ppt_h"/>
                                          </p:val>
                                        </p:tav>
                                      </p:tavLst>
                                    </p:anim>
                                  </p:childTnLst>
                                </p:cTn>
                              </p:par>
                            </p:childTnLst>
                          </p:cTn>
                        </p:par>
                        <p:par>
                          <p:cTn id="161" fill="hold" nodeType="afterGroup">
                            <p:stCondLst>
                              <p:cond delay="14500"/>
                            </p:stCondLst>
                            <p:childTnLst>
                              <p:par>
                                <p:cTn id="162" presetID="17" presetClass="entr" presetSubtype="8" fill="hold" grpId="0" nodeType="afterEffect">
                                  <p:stCondLst>
                                    <p:cond delay="0"/>
                                  </p:stCondLst>
                                  <p:childTnLst>
                                    <p:set>
                                      <p:cBhvr>
                                        <p:cTn id="163" dur="1" fill="hold">
                                          <p:stCondLst>
                                            <p:cond delay="0"/>
                                          </p:stCondLst>
                                        </p:cTn>
                                        <p:tgtEl>
                                          <p:spTgt spid="106592"/>
                                        </p:tgtEl>
                                        <p:attrNameLst>
                                          <p:attrName>style.visibility</p:attrName>
                                        </p:attrNameLst>
                                      </p:cBhvr>
                                      <p:to>
                                        <p:strVal val="visible"/>
                                      </p:to>
                                    </p:set>
                                    <p:anim calcmode="lin" valueType="num">
                                      <p:cBhvr>
                                        <p:cTn id="164" dur="500" fill="hold"/>
                                        <p:tgtEl>
                                          <p:spTgt spid="106592"/>
                                        </p:tgtEl>
                                        <p:attrNameLst>
                                          <p:attrName>ppt_x</p:attrName>
                                        </p:attrNameLst>
                                      </p:cBhvr>
                                      <p:tavLst>
                                        <p:tav tm="0">
                                          <p:val>
                                            <p:strVal val="#ppt_x-#ppt_w/2"/>
                                          </p:val>
                                        </p:tav>
                                        <p:tav tm="100000">
                                          <p:val>
                                            <p:strVal val="#ppt_x"/>
                                          </p:val>
                                        </p:tav>
                                      </p:tavLst>
                                    </p:anim>
                                    <p:anim calcmode="lin" valueType="num">
                                      <p:cBhvr>
                                        <p:cTn id="165" dur="500" fill="hold"/>
                                        <p:tgtEl>
                                          <p:spTgt spid="106592"/>
                                        </p:tgtEl>
                                        <p:attrNameLst>
                                          <p:attrName>ppt_y</p:attrName>
                                        </p:attrNameLst>
                                      </p:cBhvr>
                                      <p:tavLst>
                                        <p:tav tm="0">
                                          <p:val>
                                            <p:strVal val="#ppt_y"/>
                                          </p:val>
                                        </p:tav>
                                        <p:tav tm="100000">
                                          <p:val>
                                            <p:strVal val="#ppt_y"/>
                                          </p:val>
                                        </p:tav>
                                      </p:tavLst>
                                    </p:anim>
                                    <p:anim calcmode="lin" valueType="num">
                                      <p:cBhvr>
                                        <p:cTn id="166" dur="500" fill="hold"/>
                                        <p:tgtEl>
                                          <p:spTgt spid="106592"/>
                                        </p:tgtEl>
                                        <p:attrNameLst>
                                          <p:attrName>ppt_w</p:attrName>
                                        </p:attrNameLst>
                                      </p:cBhvr>
                                      <p:tavLst>
                                        <p:tav tm="0">
                                          <p:val>
                                            <p:fltVal val="0"/>
                                          </p:val>
                                        </p:tav>
                                        <p:tav tm="100000">
                                          <p:val>
                                            <p:strVal val="#ppt_w"/>
                                          </p:val>
                                        </p:tav>
                                      </p:tavLst>
                                    </p:anim>
                                    <p:anim calcmode="lin" valueType="num">
                                      <p:cBhvr>
                                        <p:cTn id="167" dur="500" fill="hold"/>
                                        <p:tgtEl>
                                          <p:spTgt spid="106592"/>
                                        </p:tgtEl>
                                        <p:attrNameLst>
                                          <p:attrName>ppt_h</p:attrName>
                                        </p:attrNameLst>
                                      </p:cBhvr>
                                      <p:tavLst>
                                        <p:tav tm="0">
                                          <p:val>
                                            <p:strVal val="#ppt_h"/>
                                          </p:val>
                                        </p:tav>
                                        <p:tav tm="100000">
                                          <p:val>
                                            <p:strVal val="#ppt_h"/>
                                          </p:val>
                                        </p:tav>
                                      </p:tavLst>
                                    </p:anim>
                                  </p:childTnLst>
                                </p:cTn>
                              </p:par>
                            </p:childTnLst>
                          </p:cTn>
                        </p:par>
                        <p:par>
                          <p:cTn id="168" fill="hold" nodeType="afterGroup">
                            <p:stCondLst>
                              <p:cond delay="15000"/>
                            </p:stCondLst>
                            <p:childTnLst>
                              <p:par>
                                <p:cTn id="169" presetID="22" presetClass="entr" presetSubtype="8" fill="hold" grpId="0" nodeType="afterEffect">
                                  <p:stCondLst>
                                    <p:cond delay="0"/>
                                  </p:stCondLst>
                                  <p:childTnLst>
                                    <p:set>
                                      <p:cBhvr>
                                        <p:cTn id="170" dur="1" fill="hold">
                                          <p:stCondLst>
                                            <p:cond delay="0"/>
                                          </p:stCondLst>
                                        </p:cTn>
                                        <p:tgtEl>
                                          <p:spTgt spid="106547"/>
                                        </p:tgtEl>
                                        <p:attrNameLst>
                                          <p:attrName>style.visibility</p:attrName>
                                        </p:attrNameLst>
                                      </p:cBhvr>
                                      <p:to>
                                        <p:strVal val="visible"/>
                                      </p:to>
                                    </p:set>
                                    <p:animEffect transition="in" filter="wipe(left)">
                                      <p:cBhvr>
                                        <p:cTn id="171" dur="500"/>
                                        <p:tgtEl>
                                          <p:spTgt spid="106547"/>
                                        </p:tgtEl>
                                      </p:cBhvr>
                                    </p:animEffect>
                                  </p:childTnLst>
                                </p:cTn>
                              </p:par>
                            </p:childTnLst>
                          </p:cTn>
                        </p:par>
                        <p:par>
                          <p:cTn id="172" fill="hold" nodeType="afterGroup">
                            <p:stCondLst>
                              <p:cond delay="15500"/>
                            </p:stCondLst>
                            <p:childTnLst>
                              <p:par>
                                <p:cTn id="173" presetID="22" presetClass="entr" presetSubtype="8" fill="hold" nodeType="afterEffect">
                                  <p:stCondLst>
                                    <p:cond delay="0"/>
                                  </p:stCondLst>
                                  <p:childTnLst>
                                    <p:set>
                                      <p:cBhvr>
                                        <p:cTn id="174" dur="1" fill="hold">
                                          <p:stCondLst>
                                            <p:cond delay="0"/>
                                          </p:stCondLst>
                                        </p:cTn>
                                        <p:tgtEl>
                                          <p:spTgt spid="106548"/>
                                        </p:tgtEl>
                                        <p:attrNameLst>
                                          <p:attrName>style.visibility</p:attrName>
                                        </p:attrNameLst>
                                      </p:cBhvr>
                                      <p:to>
                                        <p:strVal val="visible"/>
                                      </p:to>
                                    </p:set>
                                    <p:animEffect transition="in" filter="wipe(left)">
                                      <p:cBhvr>
                                        <p:cTn id="175" dur="500"/>
                                        <p:tgtEl>
                                          <p:spTgt spid="106548"/>
                                        </p:tgtEl>
                                      </p:cBhvr>
                                    </p:animEffect>
                                  </p:childTnLst>
                                </p:cTn>
                              </p:par>
                            </p:childTnLst>
                          </p:cTn>
                        </p:par>
                        <p:par>
                          <p:cTn id="176" fill="hold" nodeType="afterGroup">
                            <p:stCondLst>
                              <p:cond delay="16000"/>
                            </p:stCondLst>
                            <p:childTnLst>
                              <p:par>
                                <p:cTn id="177" presetID="3" presetClass="emph" presetSubtype="2" fill="hold" grpId="0" nodeType="afterEffect">
                                  <p:stCondLst>
                                    <p:cond delay="0"/>
                                  </p:stCondLst>
                                  <p:childTnLst>
                                    <p:animClr clrSpc="rgb" dir="cw">
                                      <p:cBhvr override="childStyle">
                                        <p:cTn id="178" dur="500" fill="hold"/>
                                        <p:tgtEl>
                                          <p:spTgt spid="106518"/>
                                        </p:tgtEl>
                                        <p:attrNameLst>
                                          <p:attrName>style.color</p:attrName>
                                        </p:attrNameLst>
                                      </p:cBhvr>
                                      <p:to>
                                        <a:schemeClr val="bg2"/>
                                      </p:to>
                                    </p:animClr>
                                  </p:childTnLst>
                                </p:cTn>
                              </p:par>
                            </p:childTnLst>
                          </p:cTn>
                        </p:par>
                        <p:par>
                          <p:cTn id="179" fill="hold" nodeType="afterGroup">
                            <p:stCondLst>
                              <p:cond delay="16500"/>
                            </p:stCondLst>
                            <p:childTnLst>
                              <p:par>
                                <p:cTn id="180" presetID="17" presetClass="entr" presetSubtype="2" fill="hold" grpId="0" nodeType="afterEffect">
                                  <p:stCondLst>
                                    <p:cond delay="0"/>
                                  </p:stCondLst>
                                  <p:childTnLst>
                                    <p:set>
                                      <p:cBhvr>
                                        <p:cTn id="181" dur="1" fill="hold">
                                          <p:stCondLst>
                                            <p:cond delay="0"/>
                                          </p:stCondLst>
                                        </p:cTn>
                                        <p:tgtEl>
                                          <p:spTgt spid="106581"/>
                                        </p:tgtEl>
                                        <p:attrNameLst>
                                          <p:attrName>style.visibility</p:attrName>
                                        </p:attrNameLst>
                                      </p:cBhvr>
                                      <p:to>
                                        <p:strVal val="visible"/>
                                      </p:to>
                                    </p:set>
                                    <p:anim calcmode="lin" valueType="num">
                                      <p:cBhvr>
                                        <p:cTn id="182" dur="500" fill="hold"/>
                                        <p:tgtEl>
                                          <p:spTgt spid="106581"/>
                                        </p:tgtEl>
                                        <p:attrNameLst>
                                          <p:attrName>ppt_x</p:attrName>
                                        </p:attrNameLst>
                                      </p:cBhvr>
                                      <p:tavLst>
                                        <p:tav tm="0">
                                          <p:val>
                                            <p:strVal val="#ppt_x+#ppt_w/2"/>
                                          </p:val>
                                        </p:tav>
                                        <p:tav tm="100000">
                                          <p:val>
                                            <p:strVal val="#ppt_x"/>
                                          </p:val>
                                        </p:tav>
                                      </p:tavLst>
                                    </p:anim>
                                    <p:anim calcmode="lin" valueType="num">
                                      <p:cBhvr>
                                        <p:cTn id="183" dur="500" fill="hold"/>
                                        <p:tgtEl>
                                          <p:spTgt spid="106581"/>
                                        </p:tgtEl>
                                        <p:attrNameLst>
                                          <p:attrName>ppt_y</p:attrName>
                                        </p:attrNameLst>
                                      </p:cBhvr>
                                      <p:tavLst>
                                        <p:tav tm="0">
                                          <p:val>
                                            <p:strVal val="#ppt_y"/>
                                          </p:val>
                                        </p:tav>
                                        <p:tav tm="100000">
                                          <p:val>
                                            <p:strVal val="#ppt_y"/>
                                          </p:val>
                                        </p:tav>
                                      </p:tavLst>
                                    </p:anim>
                                    <p:anim calcmode="lin" valueType="num">
                                      <p:cBhvr>
                                        <p:cTn id="184" dur="500" fill="hold"/>
                                        <p:tgtEl>
                                          <p:spTgt spid="106581"/>
                                        </p:tgtEl>
                                        <p:attrNameLst>
                                          <p:attrName>ppt_w</p:attrName>
                                        </p:attrNameLst>
                                      </p:cBhvr>
                                      <p:tavLst>
                                        <p:tav tm="0">
                                          <p:val>
                                            <p:fltVal val="0"/>
                                          </p:val>
                                        </p:tav>
                                        <p:tav tm="100000">
                                          <p:val>
                                            <p:strVal val="#ppt_w"/>
                                          </p:val>
                                        </p:tav>
                                      </p:tavLst>
                                    </p:anim>
                                    <p:anim calcmode="lin" valueType="num">
                                      <p:cBhvr>
                                        <p:cTn id="185" dur="500" fill="hold"/>
                                        <p:tgtEl>
                                          <p:spTgt spid="106581"/>
                                        </p:tgtEl>
                                        <p:attrNameLst>
                                          <p:attrName>ppt_h</p:attrName>
                                        </p:attrNameLst>
                                      </p:cBhvr>
                                      <p:tavLst>
                                        <p:tav tm="0">
                                          <p:val>
                                            <p:strVal val="#ppt_h"/>
                                          </p:val>
                                        </p:tav>
                                        <p:tav tm="100000">
                                          <p:val>
                                            <p:strVal val="#ppt_h"/>
                                          </p:val>
                                        </p:tav>
                                      </p:tavLst>
                                    </p:anim>
                                  </p:childTnLst>
                                </p:cTn>
                              </p:par>
                            </p:childTnLst>
                          </p:cTn>
                        </p:par>
                        <p:par>
                          <p:cTn id="186" fill="hold" nodeType="afterGroup">
                            <p:stCondLst>
                              <p:cond delay="17000"/>
                            </p:stCondLst>
                            <p:childTnLst>
                              <p:par>
                                <p:cTn id="187" presetID="17" presetClass="entr" presetSubtype="8" fill="hold" grpId="0" nodeType="afterEffect">
                                  <p:stCondLst>
                                    <p:cond delay="0"/>
                                  </p:stCondLst>
                                  <p:childTnLst>
                                    <p:set>
                                      <p:cBhvr>
                                        <p:cTn id="188" dur="1" fill="hold">
                                          <p:stCondLst>
                                            <p:cond delay="0"/>
                                          </p:stCondLst>
                                        </p:cTn>
                                        <p:tgtEl>
                                          <p:spTgt spid="106585"/>
                                        </p:tgtEl>
                                        <p:attrNameLst>
                                          <p:attrName>style.visibility</p:attrName>
                                        </p:attrNameLst>
                                      </p:cBhvr>
                                      <p:to>
                                        <p:strVal val="visible"/>
                                      </p:to>
                                    </p:set>
                                    <p:anim calcmode="lin" valueType="num">
                                      <p:cBhvr>
                                        <p:cTn id="189" dur="500" fill="hold"/>
                                        <p:tgtEl>
                                          <p:spTgt spid="106585"/>
                                        </p:tgtEl>
                                        <p:attrNameLst>
                                          <p:attrName>ppt_x</p:attrName>
                                        </p:attrNameLst>
                                      </p:cBhvr>
                                      <p:tavLst>
                                        <p:tav tm="0">
                                          <p:val>
                                            <p:strVal val="#ppt_x-#ppt_w/2"/>
                                          </p:val>
                                        </p:tav>
                                        <p:tav tm="100000">
                                          <p:val>
                                            <p:strVal val="#ppt_x"/>
                                          </p:val>
                                        </p:tav>
                                      </p:tavLst>
                                    </p:anim>
                                    <p:anim calcmode="lin" valueType="num">
                                      <p:cBhvr>
                                        <p:cTn id="190" dur="500" fill="hold"/>
                                        <p:tgtEl>
                                          <p:spTgt spid="106585"/>
                                        </p:tgtEl>
                                        <p:attrNameLst>
                                          <p:attrName>ppt_y</p:attrName>
                                        </p:attrNameLst>
                                      </p:cBhvr>
                                      <p:tavLst>
                                        <p:tav tm="0">
                                          <p:val>
                                            <p:strVal val="#ppt_y"/>
                                          </p:val>
                                        </p:tav>
                                        <p:tav tm="100000">
                                          <p:val>
                                            <p:strVal val="#ppt_y"/>
                                          </p:val>
                                        </p:tav>
                                      </p:tavLst>
                                    </p:anim>
                                    <p:anim calcmode="lin" valueType="num">
                                      <p:cBhvr>
                                        <p:cTn id="191" dur="500" fill="hold"/>
                                        <p:tgtEl>
                                          <p:spTgt spid="106585"/>
                                        </p:tgtEl>
                                        <p:attrNameLst>
                                          <p:attrName>ppt_w</p:attrName>
                                        </p:attrNameLst>
                                      </p:cBhvr>
                                      <p:tavLst>
                                        <p:tav tm="0">
                                          <p:val>
                                            <p:fltVal val="0"/>
                                          </p:val>
                                        </p:tav>
                                        <p:tav tm="100000">
                                          <p:val>
                                            <p:strVal val="#ppt_w"/>
                                          </p:val>
                                        </p:tav>
                                      </p:tavLst>
                                    </p:anim>
                                    <p:anim calcmode="lin" valueType="num">
                                      <p:cBhvr>
                                        <p:cTn id="192" dur="500" fill="hold"/>
                                        <p:tgtEl>
                                          <p:spTgt spid="106585"/>
                                        </p:tgtEl>
                                        <p:attrNameLst>
                                          <p:attrName>ppt_h</p:attrName>
                                        </p:attrNameLst>
                                      </p:cBhvr>
                                      <p:tavLst>
                                        <p:tav tm="0">
                                          <p:val>
                                            <p:strVal val="#ppt_h"/>
                                          </p:val>
                                        </p:tav>
                                        <p:tav tm="100000">
                                          <p:val>
                                            <p:strVal val="#ppt_h"/>
                                          </p:val>
                                        </p:tav>
                                      </p:tavLst>
                                    </p:anim>
                                  </p:childTnLst>
                                </p:cTn>
                              </p:par>
                            </p:childTnLst>
                          </p:cTn>
                        </p:par>
                        <p:par>
                          <p:cTn id="193" fill="hold" nodeType="afterGroup">
                            <p:stCondLst>
                              <p:cond delay="17500"/>
                            </p:stCondLst>
                            <p:childTnLst>
                              <p:par>
                                <p:cTn id="194" presetID="22" presetClass="entr" presetSubtype="8" fill="hold" grpId="0" nodeType="afterEffect">
                                  <p:stCondLst>
                                    <p:cond delay="0"/>
                                  </p:stCondLst>
                                  <p:childTnLst>
                                    <p:set>
                                      <p:cBhvr>
                                        <p:cTn id="195" dur="1" fill="hold">
                                          <p:stCondLst>
                                            <p:cond delay="0"/>
                                          </p:stCondLst>
                                        </p:cTn>
                                        <p:tgtEl>
                                          <p:spTgt spid="106569"/>
                                        </p:tgtEl>
                                        <p:attrNameLst>
                                          <p:attrName>style.visibility</p:attrName>
                                        </p:attrNameLst>
                                      </p:cBhvr>
                                      <p:to>
                                        <p:strVal val="visible"/>
                                      </p:to>
                                    </p:set>
                                    <p:animEffect transition="in" filter="wipe(left)">
                                      <p:cBhvr>
                                        <p:cTn id="196" dur="500"/>
                                        <p:tgtEl>
                                          <p:spTgt spid="106569"/>
                                        </p:tgtEl>
                                      </p:cBhvr>
                                    </p:animEffect>
                                  </p:childTnLst>
                                </p:cTn>
                              </p:par>
                            </p:childTnLst>
                          </p:cTn>
                        </p:par>
                        <p:par>
                          <p:cTn id="197" fill="hold" nodeType="afterGroup">
                            <p:stCondLst>
                              <p:cond delay="18000"/>
                            </p:stCondLst>
                            <p:childTnLst>
                              <p:par>
                                <p:cTn id="198" presetID="3" presetClass="emph" presetSubtype="2" fill="hold" grpId="0" nodeType="afterEffect">
                                  <p:stCondLst>
                                    <p:cond delay="0"/>
                                  </p:stCondLst>
                                  <p:childTnLst>
                                    <p:animClr clrSpc="rgb" dir="cw">
                                      <p:cBhvr override="childStyle">
                                        <p:cTn id="199" dur="500" fill="hold"/>
                                        <p:tgtEl>
                                          <p:spTgt spid="106519"/>
                                        </p:tgtEl>
                                        <p:attrNameLst>
                                          <p:attrName>style.color</p:attrName>
                                        </p:attrNameLst>
                                      </p:cBhvr>
                                      <p:to>
                                        <a:schemeClr val="bg2"/>
                                      </p:to>
                                    </p:animClr>
                                  </p:childTnLst>
                                </p:cTn>
                              </p:par>
                            </p:childTnLst>
                          </p:cTn>
                        </p:par>
                        <p:par>
                          <p:cTn id="200" fill="hold" nodeType="afterGroup">
                            <p:stCondLst>
                              <p:cond delay="18500"/>
                            </p:stCondLst>
                            <p:childTnLst>
                              <p:par>
                                <p:cTn id="201" presetID="17" presetClass="entr" presetSubtype="2" fill="hold" grpId="0" nodeType="afterEffect">
                                  <p:stCondLst>
                                    <p:cond delay="0"/>
                                  </p:stCondLst>
                                  <p:childTnLst>
                                    <p:set>
                                      <p:cBhvr>
                                        <p:cTn id="202" dur="1" fill="hold">
                                          <p:stCondLst>
                                            <p:cond delay="0"/>
                                          </p:stCondLst>
                                        </p:cTn>
                                        <p:tgtEl>
                                          <p:spTgt spid="106575"/>
                                        </p:tgtEl>
                                        <p:attrNameLst>
                                          <p:attrName>style.visibility</p:attrName>
                                        </p:attrNameLst>
                                      </p:cBhvr>
                                      <p:to>
                                        <p:strVal val="visible"/>
                                      </p:to>
                                    </p:set>
                                    <p:anim calcmode="lin" valueType="num">
                                      <p:cBhvr>
                                        <p:cTn id="203" dur="500" fill="hold"/>
                                        <p:tgtEl>
                                          <p:spTgt spid="106575"/>
                                        </p:tgtEl>
                                        <p:attrNameLst>
                                          <p:attrName>ppt_x</p:attrName>
                                        </p:attrNameLst>
                                      </p:cBhvr>
                                      <p:tavLst>
                                        <p:tav tm="0">
                                          <p:val>
                                            <p:strVal val="#ppt_x+#ppt_w/2"/>
                                          </p:val>
                                        </p:tav>
                                        <p:tav tm="100000">
                                          <p:val>
                                            <p:strVal val="#ppt_x"/>
                                          </p:val>
                                        </p:tav>
                                      </p:tavLst>
                                    </p:anim>
                                    <p:anim calcmode="lin" valueType="num">
                                      <p:cBhvr>
                                        <p:cTn id="204" dur="500" fill="hold"/>
                                        <p:tgtEl>
                                          <p:spTgt spid="106575"/>
                                        </p:tgtEl>
                                        <p:attrNameLst>
                                          <p:attrName>ppt_y</p:attrName>
                                        </p:attrNameLst>
                                      </p:cBhvr>
                                      <p:tavLst>
                                        <p:tav tm="0">
                                          <p:val>
                                            <p:strVal val="#ppt_y"/>
                                          </p:val>
                                        </p:tav>
                                        <p:tav tm="100000">
                                          <p:val>
                                            <p:strVal val="#ppt_y"/>
                                          </p:val>
                                        </p:tav>
                                      </p:tavLst>
                                    </p:anim>
                                    <p:anim calcmode="lin" valueType="num">
                                      <p:cBhvr>
                                        <p:cTn id="205" dur="500" fill="hold"/>
                                        <p:tgtEl>
                                          <p:spTgt spid="106575"/>
                                        </p:tgtEl>
                                        <p:attrNameLst>
                                          <p:attrName>ppt_w</p:attrName>
                                        </p:attrNameLst>
                                      </p:cBhvr>
                                      <p:tavLst>
                                        <p:tav tm="0">
                                          <p:val>
                                            <p:fltVal val="0"/>
                                          </p:val>
                                        </p:tav>
                                        <p:tav tm="100000">
                                          <p:val>
                                            <p:strVal val="#ppt_w"/>
                                          </p:val>
                                        </p:tav>
                                      </p:tavLst>
                                    </p:anim>
                                    <p:anim calcmode="lin" valueType="num">
                                      <p:cBhvr>
                                        <p:cTn id="206" dur="500" fill="hold"/>
                                        <p:tgtEl>
                                          <p:spTgt spid="106575"/>
                                        </p:tgtEl>
                                        <p:attrNameLst>
                                          <p:attrName>ppt_h</p:attrName>
                                        </p:attrNameLst>
                                      </p:cBhvr>
                                      <p:tavLst>
                                        <p:tav tm="0">
                                          <p:val>
                                            <p:strVal val="#ppt_h"/>
                                          </p:val>
                                        </p:tav>
                                        <p:tav tm="100000">
                                          <p:val>
                                            <p:strVal val="#ppt_h"/>
                                          </p:val>
                                        </p:tav>
                                      </p:tavLst>
                                    </p:anim>
                                  </p:childTnLst>
                                </p:cTn>
                              </p:par>
                            </p:childTnLst>
                          </p:cTn>
                        </p:par>
                        <p:par>
                          <p:cTn id="207" fill="hold" nodeType="afterGroup">
                            <p:stCondLst>
                              <p:cond delay="19000"/>
                            </p:stCondLst>
                            <p:childTnLst>
                              <p:par>
                                <p:cTn id="208" presetID="17" presetClass="entr" presetSubtype="8" fill="hold" grpId="0" nodeType="afterEffect">
                                  <p:stCondLst>
                                    <p:cond delay="0"/>
                                  </p:stCondLst>
                                  <p:childTnLst>
                                    <p:set>
                                      <p:cBhvr>
                                        <p:cTn id="209" dur="1" fill="hold">
                                          <p:stCondLst>
                                            <p:cond delay="0"/>
                                          </p:stCondLst>
                                        </p:cTn>
                                        <p:tgtEl>
                                          <p:spTgt spid="106587"/>
                                        </p:tgtEl>
                                        <p:attrNameLst>
                                          <p:attrName>style.visibility</p:attrName>
                                        </p:attrNameLst>
                                      </p:cBhvr>
                                      <p:to>
                                        <p:strVal val="visible"/>
                                      </p:to>
                                    </p:set>
                                    <p:anim calcmode="lin" valueType="num">
                                      <p:cBhvr>
                                        <p:cTn id="210" dur="500" fill="hold"/>
                                        <p:tgtEl>
                                          <p:spTgt spid="106587"/>
                                        </p:tgtEl>
                                        <p:attrNameLst>
                                          <p:attrName>ppt_x</p:attrName>
                                        </p:attrNameLst>
                                      </p:cBhvr>
                                      <p:tavLst>
                                        <p:tav tm="0">
                                          <p:val>
                                            <p:strVal val="#ppt_x-#ppt_w/2"/>
                                          </p:val>
                                        </p:tav>
                                        <p:tav tm="100000">
                                          <p:val>
                                            <p:strVal val="#ppt_x"/>
                                          </p:val>
                                        </p:tav>
                                      </p:tavLst>
                                    </p:anim>
                                    <p:anim calcmode="lin" valueType="num">
                                      <p:cBhvr>
                                        <p:cTn id="211" dur="500" fill="hold"/>
                                        <p:tgtEl>
                                          <p:spTgt spid="106587"/>
                                        </p:tgtEl>
                                        <p:attrNameLst>
                                          <p:attrName>ppt_y</p:attrName>
                                        </p:attrNameLst>
                                      </p:cBhvr>
                                      <p:tavLst>
                                        <p:tav tm="0">
                                          <p:val>
                                            <p:strVal val="#ppt_y"/>
                                          </p:val>
                                        </p:tav>
                                        <p:tav tm="100000">
                                          <p:val>
                                            <p:strVal val="#ppt_y"/>
                                          </p:val>
                                        </p:tav>
                                      </p:tavLst>
                                    </p:anim>
                                    <p:anim calcmode="lin" valueType="num">
                                      <p:cBhvr>
                                        <p:cTn id="212" dur="500" fill="hold"/>
                                        <p:tgtEl>
                                          <p:spTgt spid="106587"/>
                                        </p:tgtEl>
                                        <p:attrNameLst>
                                          <p:attrName>ppt_w</p:attrName>
                                        </p:attrNameLst>
                                      </p:cBhvr>
                                      <p:tavLst>
                                        <p:tav tm="0">
                                          <p:val>
                                            <p:fltVal val="0"/>
                                          </p:val>
                                        </p:tav>
                                        <p:tav tm="100000">
                                          <p:val>
                                            <p:strVal val="#ppt_w"/>
                                          </p:val>
                                        </p:tav>
                                      </p:tavLst>
                                    </p:anim>
                                    <p:anim calcmode="lin" valueType="num">
                                      <p:cBhvr>
                                        <p:cTn id="213" dur="500" fill="hold"/>
                                        <p:tgtEl>
                                          <p:spTgt spid="106587"/>
                                        </p:tgtEl>
                                        <p:attrNameLst>
                                          <p:attrName>ppt_h</p:attrName>
                                        </p:attrNameLst>
                                      </p:cBhvr>
                                      <p:tavLst>
                                        <p:tav tm="0">
                                          <p:val>
                                            <p:strVal val="#ppt_h"/>
                                          </p:val>
                                        </p:tav>
                                        <p:tav tm="100000">
                                          <p:val>
                                            <p:strVal val="#ppt_h"/>
                                          </p:val>
                                        </p:tav>
                                      </p:tavLst>
                                    </p:anim>
                                  </p:childTnLst>
                                </p:cTn>
                              </p:par>
                            </p:childTnLst>
                          </p:cTn>
                        </p:par>
                        <p:par>
                          <p:cTn id="214" fill="hold" nodeType="afterGroup">
                            <p:stCondLst>
                              <p:cond delay="19500"/>
                            </p:stCondLst>
                            <p:childTnLst>
                              <p:par>
                                <p:cTn id="215" presetID="22" presetClass="entr" presetSubtype="8" fill="hold" grpId="0" nodeType="afterEffect">
                                  <p:stCondLst>
                                    <p:cond delay="0"/>
                                  </p:stCondLst>
                                  <p:childTnLst>
                                    <p:set>
                                      <p:cBhvr>
                                        <p:cTn id="216" dur="1" fill="hold">
                                          <p:stCondLst>
                                            <p:cond delay="0"/>
                                          </p:stCondLst>
                                        </p:cTn>
                                        <p:tgtEl>
                                          <p:spTgt spid="106542"/>
                                        </p:tgtEl>
                                        <p:attrNameLst>
                                          <p:attrName>style.visibility</p:attrName>
                                        </p:attrNameLst>
                                      </p:cBhvr>
                                      <p:to>
                                        <p:strVal val="visible"/>
                                      </p:to>
                                    </p:set>
                                    <p:animEffect transition="in" filter="wipe(left)">
                                      <p:cBhvr>
                                        <p:cTn id="217" dur="500"/>
                                        <p:tgtEl>
                                          <p:spTgt spid="106542"/>
                                        </p:tgtEl>
                                      </p:cBhvr>
                                    </p:animEffect>
                                  </p:childTnLst>
                                </p:cTn>
                              </p:par>
                            </p:childTnLst>
                          </p:cTn>
                        </p:par>
                        <p:par>
                          <p:cTn id="218" fill="hold" nodeType="afterGroup">
                            <p:stCondLst>
                              <p:cond delay="20000"/>
                            </p:stCondLst>
                            <p:childTnLst>
                              <p:par>
                                <p:cTn id="219" presetID="3" presetClass="emph" presetSubtype="2" fill="hold" grpId="0" nodeType="afterEffect">
                                  <p:stCondLst>
                                    <p:cond delay="0"/>
                                  </p:stCondLst>
                                  <p:childTnLst>
                                    <p:animClr clrSpc="rgb" dir="cw">
                                      <p:cBhvr override="childStyle">
                                        <p:cTn id="220" dur="500" fill="hold"/>
                                        <p:tgtEl>
                                          <p:spTgt spid="106520"/>
                                        </p:tgtEl>
                                        <p:attrNameLst>
                                          <p:attrName>style.color</p:attrName>
                                        </p:attrNameLst>
                                      </p:cBhvr>
                                      <p:to>
                                        <a:schemeClr val="bg2"/>
                                      </p:to>
                                    </p:animClr>
                                  </p:childTnLst>
                                </p:cTn>
                              </p:par>
                            </p:childTnLst>
                          </p:cTn>
                        </p:par>
                        <p:par>
                          <p:cTn id="221" fill="hold" nodeType="afterGroup">
                            <p:stCondLst>
                              <p:cond delay="20500"/>
                            </p:stCondLst>
                            <p:childTnLst>
                              <p:par>
                                <p:cTn id="222" presetID="17" presetClass="entr" presetSubtype="2" fill="hold" grpId="0" nodeType="afterEffect">
                                  <p:stCondLst>
                                    <p:cond delay="0"/>
                                  </p:stCondLst>
                                  <p:childTnLst>
                                    <p:set>
                                      <p:cBhvr>
                                        <p:cTn id="223" dur="1" fill="hold">
                                          <p:stCondLst>
                                            <p:cond delay="0"/>
                                          </p:stCondLst>
                                        </p:cTn>
                                        <p:tgtEl>
                                          <p:spTgt spid="106577"/>
                                        </p:tgtEl>
                                        <p:attrNameLst>
                                          <p:attrName>style.visibility</p:attrName>
                                        </p:attrNameLst>
                                      </p:cBhvr>
                                      <p:to>
                                        <p:strVal val="visible"/>
                                      </p:to>
                                    </p:set>
                                    <p:anim calcmode="lin" valueType="num">
                                      <p:cBhvr>
                                        <p:cTn id="224" dur="500" fill="hold"/>
                                        <p:tgtEl>
                                          <p:spTgt spid="106577"/>
                                        </p:tgtEl>
                                        <p:attrNameLst>
                                          <p:attrName>ppt_x</p:attrName>
                                        </p:attrNameLst>
                                      </p:cBhvr>
                                      <p:tavLst>
                                        <p:tav tm="0">
                                          <p:val>
                                            <p:strVal val="#ppt_x+#ppt_w/2"/>
                                          </p:val>
                                        </p:tav>
                                        <p:tav tm="100000">
                                          <p:val>
                                            <p:strVal val="#ppt_x"/>
                                          </p:val>
                                        </p:tav>
                                      </p:tavLst>
                                    </p:anim>
                                    <p:anim calcmode="lin" valueType="num">
                                      <p:cBhvr>
                                        <p:cTn id="225" dur="500" fill="hold"/>
                                        <p:tgtEl>
                                          <p:spTgt spid="106577"/>
                                        </p:tgtEl>
                                        <p:attrNameLst>
                                          <p:attrName>ppt_y</p:attrName>
                                        </p:attrNameLst>
                                      </p:cBhvr>
                                      <p:tavLst>
                                        <p:tav tm="0">
                                          <p:val>
                                            <p:strVal val="#ppt_y"/>
                                          </p:val>
                                        </p:tav>
                                        <p:tav tm="100000">
                                          <p:val>
                                            <p:strVal val="#ppt_y"/>
                                          </p:val>
                                        </p:tav>
                                      </p:tavLst>
                                    </p:anim>
                                    <p:anim calcmode="lin" valueType="num">
                                      <p:cBhvr>
                                        <p:cTn id="226" dur="500" fill="hold"/>
                                        <p:tgtEl>
                                          <p:spTgt spid="106577"/>
                                        </p:tgtEl>
                                        <p:attrNameLst>
                                          <p:attrName>ppt_w</p:attrName>
                                        </p:attrNameLst>
                                      </p:cBhvr>
                                      <p:tavLst>
                                        <p:tav tm="0">
                                          <p:val>
                                            <p:fltVal val="0"/>
                                          </p:val>
                                        </p:tav>
                                        <p:tav tm="100000">
                                          <p:val>
                                            <p:strVal val="#ppt_w"/>
                                          </p:val>
                                        </p:tav>
                                      </p:tavLst>
                                    </p:anim>
                                    <p:anim calcmode="lin" valueType="num">
                                      <p:cBhvr>
                                        <p:cTn id="227" dur="500" fill="hold"/>
                                        <p:tgtEl>
                                          <p:spTgt spid="106577"/>
                                        </p:tgtEl>
                                        <p:attrNameLst>
                                          <p:attrName>ppt_h</p:attrName>
                                        </p:attrNameLst>
                                      </p:cBhvr>
                                      <p:tavLst>
                                        <p:tav tm="0">
                                          <p:val>
                                            <p:strVal val="#ppt_h"/>
                                          </p:val>
                                        </p:tav>
                                        <p:tav tm="100000">
                                          <p:val>
                                            <p:strVal val="#ppt_h"/>
                                          </p:val>
                                        </p:tav>
                                      </p:tavLst>
                                    </p:anim>
                                  </p:childTnLst>
                                </p:cTn>
                              </p:par>
                            </p:childTnLst>
                          </p:cTn>
                        </p:par>
                        <p:par>
                          <p:cTn id="228" fill="hold" nodeType="afterGroup">
                            <p:stCondLst>
                              <p:cond delay="21000"/>
                            </p:stCondLst>
                            <p:childTnLst>
                              <p:par>
                                <p:cTn id="229" presetID="17" presetClass="entr" presetSubtype="8" fill="hold" grpId="0" nodeType="afterEffect">
                                  <p:stCondLst>
                                    <p:cond delay="0"/>
                                  </p:stCondLst>
                                  <p:childTnLst>
                                    <p:set>
                                      <p:cBhvr>
                                        <p:cTn id="230" dur="1" fill="hold">
                                          <p:stCondLst>
                                            <p:cond delay="0"/>
                                          </p:stCondLst>
                                        </p:cTn>
                                        <p:tgtEl>
                                          <p:spTgt spid="106589"/>
                                        </p:tgtEl>
                                        <p:attrNameLst>
                                          <p:attrName>style.visibility</p:attrName>
                                        </p:attrNameLst>
                                      </p:cBhvr>
                                      <p:to>
                                        <p:strVal val="visible"/>
                                      </p:to>
                                    </p:set>
                                    <p:anim calcmode="lin" valueType="num">
                                      <p:cBhvr>
                                        <p:cTn id="231" dur="500" fill="hold"/>
                                        <p:tgtEl>
                                          <p:spTgt spid="106589"/>
                                        </p:tgtEl>
                                        <p:attrNameLst>
                                          <p:attrName>ppt_x</p:attrName>
                                        </p:attrNameLst>
                                      </p:cBhvr>
                                      <p:tavLst>
                                        <p:tav tm="0">
                                          <p:val>
                                            <p:strVal val="#ppt_x-#ppt_w/2"/>
                                          </p:val>
                                        </p:tav>
                                        <p:tav tm="100000">
                                          <p:val>
                                            <p:strVal val="#ppt_x"/>
                                          </p:val>
                                        </p:tav>
                                      </p:tavLst>
                                    </p:anim>
                                    <p:anim calcmode="lin" valueType="num">
                                      <p:cBhvr>
                                        <p:cTn id="232" dur="500" fill="hold"/>
                                        <p:tgtEl>
                                          <p:spTgt spid="106589"/>
                                        </p:tgtEl>
                                        <p:attrNameLst>
                                          <p:attrName>ppt_y</p:attrName>
                                        </p:attrNameLst>
                                      </p:cBhvr>
                                      <p:tavLst>
                                        <p:tav tm="0">
                                          <p:val>
                                            <p:strVal val="#ppt_y"/>
                                          </p:val>
                                        </p:tav>
                                        <p:tav tm="100000">
                                          <p:val>
                                            <p:strVal val="#ppt_y"/>
                                          </p:val>
                                        </p:tav>
                                      </p:tavLst>
                                    </p:anim>
                                    <p:anim calcmode="lin" valueType="num">
                                      <p:cBhvr>
                                        <p:cTn id="233" dur="500" fill="hold"/>
                                        <p:tgtEl>
                                          <p:spTgt spid="106589"/>
                                        </p:tgtEl>
                                        <p:attrNameLst>
                                          <p:attrName>ppt_w</p:attrName>
                                        </p:attrNameLst>
                                      </p:cBhvr>
                                      <p:tavLst>
                                        <p:tav tm="0">
                                          <p:val>
                                            <p:fltVal val="0"/>
                                          </p:val>
                                        </p:tav>
                                        <p:tav tm="100000">
                                          <p:val>
                                            <p:strVal val="#ppt_w"/>
                                          </p:val>
                                        </p:tav>
                                      </p:tavLst>
                                    </p:anim>
                                    <p:anim calcmode="lin" valueType="num">
                                      <p:cBhvr>
                                        <p:cTn id="234" dur="500" fill="hold"/>
                                        <p:tgtEl>
                                          <p:spTgt spid="106589"/>
                                        </p:tgtEl>
                                        <p:attrNameLst>
                                          <p:attrName>ppt_h</p:attrName>
                                        </p:attrNameLst>
                                      </p:cBhvr>
                                      <p:tavLst>
                                        <p:tav tm="0">
                                          <p:val>
                                            <p:strVal val="#ppt_h"/>
                                          </p:val>
                                        </p:tav>
                                        <p:tav tm="100000">
                                          <p:val>
                                            <p:strVal val="#ppt_h"/>
                                          </p:val>
                                        </p:tav>
                                      </p:tavLst>
                                    </p:anim>
                                  </p:childTnLst>
                                </p:cTn>
                              </p:par>
                            </p:childTnLst>
                          </p:cTn>
                        </p:par>
                        <p:par>
                          <p:cTn id="235" fill="hold" nodeType="afterGroup">
                            <p:stCondLst>
                              <p:cond delay="21500"/>
                            </p:stCondLst>
                            <p:childTnLst>
                              <p:par>
                                <p:cTn id="236" presetID="22" presetClass="entr" presetSubtype="8" fill="hold" grpId="0" nodeType="afterEffect">
                                  <p:stCondLst>
                                    <p:cond delay="0"/>
                                  </p:stCondLst>
                                  <p:childTnLst>
                                    <p:set>
                                      <p:cBhvr>
                                        <p:cTn id="237" dur="1" fill="hold">
                                          <p:stCondLst>
                                            <p:cond delay="0"/>
                                          </p:stCondLst>
                                        </p:cTn>
                                        <p:tgtEl>
                                          <p:spTgt spid="106544"/>
                                        </p:tgtEl>
                                        <p:attrNameLst>
                                          <p:attrName>style.visibility</p:attrName>
                                        </p:attrNameLst>
                                      </p:cBhvr>
                                      <p:to>
                                        <p:strVal val="visible"/>
                                      </p:to>
                                    </p:set>
                                    <p:animEffect transition="in" filter="wipe(left)">
                                      <p:cBhvr>
                                        <p:cTn id="238" dur="500"/>
                                        <p:tgtEl>
                                          <p:spTgt spid="106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8" grpId="0"/>
      <p:bldP spid="106512" grpId="0"/>
      <p:bldP spid="106513" grpId="0"/>
      <p:bldP spid="106514" grpId="0"/>
      <p:bldP spid="106515" grpId="0"/>
      <p:bldP spid="106516" grpId="0"/>
      <p:bldP spid="106517" grpId="0"/>
      <p:bldP spid="106518" grpId="0"/>
      <p:bldP spid="106519" grpId="0"/>
      <p:bldP spid="106520" grpId="0"/>
      <p:bldP spid="106542" grpId="0"/>
      <p:bldP spid="106543" grpId="0"/>
      <p:bldP spid="106544" grpId="0"/>
      <p:bldP spid="106545" grpId="0"/>
      <p:bldP spid="106546" grpId="0"/>
      <p:bldP spid="106547" grpId="0"/>
      <p:bldP spid="106551" grpId="0"/>
      <p:bldP spid="106555" grpId="0"/>
      <p:bldP spid="106569" grpId="0"/>
      <p:bldP spid="106570" grpId="0" animBg="1"/>
      <p:bldP spid="106571" grpId="0" animBg="1"/>
      <p:bldP spid="106572" grpId="0" animBg="1"/>
      <p:bldP spid="106573" grpId="0" animBg="1"/>
      <p:bldP spid="106574" grpId="0" animBg="1"/>
      <p:bldP spid="106575" grpId="0" animBg="1"/>
      <p:bldP spid="106576" grpId="0" animBg="1"/>
      <p:bldP spid="106577" grpId="0" animBg="1"/>
      <p:bldP spid="106581" grpId="0" animBg="1"/>
      <p:bldP spid="106582" grpId="0" animBg="1"/>
      <p:bldP spid="106583" grpId="0" animBg="1"/>
      <p:bldP spid="106584" grpId="0" animBg="1"/>
      <p:bldP spid="106585" grpId="0" animBg="1"/>
      <p:bldP spid="106586" grpId="0" animBg="1"/>
      <p:bldP spid="106587" grpId="0" animBg="1"/>
      <p:bldP spid="106588" grpId="0" animBg="1"/>
      <p:bldP spid="106589" grpId="0" animBg="1"/>
      <p:bldP spid="106590" grpId="0" animBg="1"/>
      <p:bldP spid="106591" grpId="0" animBg="1"/>
      <p:bldP spid="106592" grpId="0" animBg="1"/>
      <p:bldP spid="106593" grpId="0" animBg="1"/>
      <p:bldP spid="106594" grpId="0" animBg="1"/>
      <p:bldP spid="10659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08547"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08548"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08549"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08550"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08551"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08552"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08553"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08554"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08555"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08556"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08557"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08558"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08559"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08560"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08561"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08562"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08563"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08564"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08565"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08566"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08567"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08568"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08569"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08570"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08571" name="Text Box 27"/>
          <p:cNvSpPr txBox="1">
            <a:spLocks noChangeArrowheads="1"/>
          </p:cNvSpPr>
          <p:nvPr/>
        </p:nvSpPr>
        <p:spPr bwMode="auto">
          <a:xfrm>
            <a:off x="69850" y="171450"/>
            <a:ext cx="6440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1972 1973 1976 1977 1978 1979 1981 1982 1984 1986 1987 1988 1990 1992 1995</a:t>
            </a:r>
            <a:r>
              <a:rPr lang="en-US" altLang="en-US" sz="1600"/>
              <a:t> </a:t>
            </a:r>
            <a:r>
              <a:rPr lang="en-US" altLang="en-US" sz="1800">
                <a:latin typeface="Comic Sans MS" panose="030F0702030302020204" pitchFamily="66" charset="0"/>
              </a:rPr>
              <a:t>1997</a:t>
            </a:r>
          </a:p>
        </p:txBody>
      </p:sp>
      <p:sp>
        <p:nvSpPr>
          <p:cNvPr id="108572"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08573"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08574"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08575"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08576"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08577"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08578"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08579"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08580"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08581"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08582"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08583"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08584"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08585"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08586"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08587"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08588"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08589"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08590" name="Text Box 46"/>
          <p:cNvSpPr txBox="1">
            <a:spLocks noChangeArrowheads="1"/>
          </p:cNvSpPr>
          <p:nvPr/>
        </p:nvSpPr>
        <p:spPr bwMode="auto">
          <a:xfrm>
            <a:off x="7491413" y="1801813"/>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08591" name="Text Box 47"/>
          <p:cNvSpPr txBox="1">
            <a:spLocks noChangeArrowheads="1"/>
          </p:cNvSpPr>
          <p:nvPr/>
        </p:nvSpPr>
        <p:spPr bwMode="auto">
          <a:xfrm>
            <a:off x="7491413" y="2030413"/>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08592" name="Text Box 48"/>
          <p:cNvSpPr txBox="1">
            <a:spLocks noChangeArrowheads="1"/>
          </p:cNvSpPr>
          <p:nvPr/>
        </p:nvSpPr>
        <p:spPr bwMode="auto">
          <a:xfrm>
            <a:off x="7491413" y="2259013"/>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08593" name="Text Box 49"/>
          <p:cNvSpPr txBox="1">
            <a:spLocks noChangeArrowheads="1"/>
          </p:cNvSpPr>
          <p:nvPr/>
        </p:nvSpPr>
        <p:spPr bwMode="auto">
          <a:xfrm>
            <a:off x="7491413" y="2487613"/>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08594" name="Text Box 50"/>
          <p:cNvSpPr txBox="1">
            <a:spLocks noChangeArrowheads="1"/>
          </p:cNvSpPr>
          <p:nvPr/>
        </p:nvSpPr>
        <p:spPr bwMode="auto">
          <a:xfrm>
            <a:off x="7491413" y="2716213"/>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08595" name="Text Box 51"/>
          <p:cNvSpPr txBox="1">
            <a:spLocks noChangeArrowheads="1"/>
          </p:cNvSpPr>
          <p:nvPr/>
        </p:nvSpPr>
        <p:spPr bwMode="auto">
          <a:xfrm>
            <a:off x="7491413" y="2944813"/>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08596" name="Text Box 52"/>
          <p:cNvSpPr txBox="1">
            <a:spLocks noChangeArrowheads="1"/>
          </p:cNvSpPr>
          <p:nvPr/>
        </p:nvSpPr>
        <p:spPr bwMode="auto">
          <a:xfrm>
            <a:off x="7489825" y="3173413"/>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08597" name="Text Box 53"/>
          <p:cNvSpPr txBox="1">
            <a:spLocks noChangeArrowheads="1"/>
          </p:cNvSpPr>
          <p:nvPr/>
        </p:nvSpPr>
        <p:spPr bwMode="auto">
          <a:xfrm>
            <a:off x="7491413" y="3402013"/>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08598" name="Text Box 54"/>
          <p:cNvSpPr txBox="1">
            <a:spLocks noChangeArrowheads="1"/>
          </p:cNvSpPr>
          <p:nvPr/>
        </p:nvSpPr>
        <p:spPr bwMode="auto">
          <a:xfrm>
            <a:off x="7491413" y="363061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08599" name="Text Box 55"/>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08600" name="Text Box 56"/>
          <p:cNvSpPr txBox="1">
            <a:spLocks noChangeArrowheads="1"/>
          </p:cNvSpPr>
          <p:nvPr/>
        </p:nvSpPr>
        <p:spPr bwMode="auto">
          <a:xfrm>
            <a:off x="7491413" y="3859213"/>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08601" name="Text Box 57"/>
          <p:cNvSpPr txBox="1">
            <a:spLocks noChangeArrowheads="1"/>
          </p:cNvSpPr>
          <p:nvPr/>
        </p:nvSpPr>
        <p:spPr bwMode="auto">
          <a:xfrm>
            <a:off x="7491413" y="4087813"/>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08602" name="Text Box 58"/>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elyakoviii</a:t>
            </a:r>
          </a:p>
        </p:txBody>
      </p:sp>
      <p:grpSp>
        <p:nvGrpSpPr>
          <p:cNvPr id="108603" name="Group 59"/>
          <p:cNvGrpSpPr>
            <a:grpSpLocks/>
          </p:cNvGrpSpPr>
          <p:nvPr/>
        </p:nvGrpSpPr>
        <p:grpSpPr bwMode="auto">
          <a:xfrm>
            <a:off x="4956175" y="1085850"/>
            <a:ext cx="844550" cy="2957513"/>
            <a:chOff x="3122" y="684"/>
            <a:chExt cx="532" cy="1863"/>
          </a:xfrm>
        </p:grpSpPr>
        <p:grpSp>
          <p:nvGrpSpPr>
            <p:cNvPr id="108604" name="Group 60"/>
            <p:cNvGrpSpPr>
              <a:grpSpLocks/>
            </p:cNvGrpSpPr>
            <p:nvPr/>
          </p:nvGrpSpPr>
          <p:grpSpPr bwMode="auto">
            <a:xfrm>
              <a:off x="3122" y="684"/>
              <a:ext cx="532" cy="1452"/>
              <a:chOff x="3122" y="684"/>
              <a:chExt cx="532" cy="1452"/>
            </a:xfrm>
          </p:grpSpPr>
          <p:sp>
            <p:nvSpPr>
              <p:cNvPr id="108605" name="Line 61"/>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06" name="Line 62"/>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07" name="Line 63"/>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08" name="Line 64"/>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09" name="Line 65"/>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10" name="Line 66"/>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8611" name="Group 67"/>
            <p:cNvGrpSpPr>
              <a:grpSpLocks/>
            </p:cNvGrpSpPr>
            <p:nvPr/>
          </p:nvGrpSpPr>
          <p:grpSpPr bwMode="auto">
            <a:xfrm>
              <a:off x="3122" y="1120"/>
              <a:ext cx="508" cy="1427"/>
              <a:chOff x="3122" y="1120"/>
              <a:chExt cx="508" cy="1427"/>
            </a:xfrm>
          </p:grpSpPr>
          <p:sp>
            <p:nvSpPr>
              <p:cNvPr id="108612" name="Line 68"/>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8613" name="Group 69"/>
              <p:cNvGrpSpPr>
                <a:grpSpLocks/>
              </p:cNvGrpSpPr>
              <p:nvPr/>
            </p:nvGrpSpPr>
            <p:grpSpPr bwMode="auto">
              <a:xfrm>
                <a:off x="3412" y="1120"/>
                <a:ext cx="218" cy="1427"/>
                <a:chOff x="3412" y="1120"/>
                <a:chExt cx="218" cy="1427"/>
              </a:xfrm>
            </p:grpSpPr>
            <p:sp>
              <p:nvSpPr>
                <p:cNvPr id="108614" name="Line 70"/>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15" name="Line 71"/>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grpSp>
        <p:nvGrpSpPr>
          <p:cNvPr id="108616" name="Group 72"/>
          <p:cNvGrpSpPr>
            <a:grpSpLocks/>
          </p:cNvGrpSpPr>
          <p:nvPr/>
        </p:nvGrpSpPr>
        <p:grpSpPr bwMode="auto">
          <a:xfrm>
            <a:off x="3649663" y="1047750"/>
            <a:ext cx="3843337" cy="5453063"/>
            <a:chOff x="2299" y="660"/>
            <a:chExt cx="2421" cy="3435"/>
          </a:xfrm>
        </p:grpSpPr>
        <p:grpSp>
          <p:nvGrpSpPr>
            <p:cNvPr id="108617" name="Group 73"/>
            <p:cNvGrpSpPr>
              <a:grpSpLocks/>
            </p:cNvGrpSpPr>
            <p:nvPr/>
          </p:nvGrpSpPr>
          <p:grpSpPr bwMode="auto">
            <a:xfrm>
              <a:off x="2299" y="660"/>
              <a:ext cx="2421" cy="3435"/>
              <a:chOff x="2299" y="660"/>
              <a:chExt cx="2421" cy="3435"/>
            </a:xfrm>
          </p:grpSpPr>
          <p:sp>
            <p:nvSpPr>
              <p:cNvPr id="108618" name="Line 74"/>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19" name="Line 75"/>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0" name="Line 76"/>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1" name="Line 77"/>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2" name="Line 78"/>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3" name="Line 79"/>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4" name="Line 80"/>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5" name="Line 81"/>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6" name="Line 82"/>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7" name="Line 83"/>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8" name="Line 84"/>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29" name="Line 85"/>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0" name="Line 86"/>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1" name="Line 87"/>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2" name="Line 88"/>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3" name="Line 89"/>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4" name="Line 90"/>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5" name="Line 91"/>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6" name="Line 92"/>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7" name="Line 93"/>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8" name="Line 94"/>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39" name="Line 95"/>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40" name="Line 96"/>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8641" name="Line 97"/>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42" name="Line 98"/>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8643" name="Text Box 99"/>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08644" name="Group 100"/>
          <p:cNvGrpSpPr>
            <a:grpSpLocks/>
          </p:cNvGrpSpPr>
          <p:nvPr/>
        </p:nvGrpSpPr>
        <p:grpSpPr bwMode="auto">
          <a:xfrm>
            <a:off x="5243513" y="1066800"/>
            <a:ext cx="500062" cy="941388"/>
            <a:chOff x="3303" y="672"/>
            <a:chExt cx="315" cy="593"/>
          </a:xfrm>
        </p:grpSpPr>
        <p:sp>
          <p:nvSpPr>
            <p:cNvPr id="108645" name="Line 101"/>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46" name="Line 102"/>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47" name="Line 103"/>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8648" name="Group 104"/>
          <p:cNvGrpSpPr>
            <a:grpSpLocks/>
          </p:cNvGrpSpPr>
          <p:nvPr/>
        </p:nvGrpSpPr>
        <p:grpSpPr bwMode="auto">
          <a:xfrm>
            <a:off x="1192213" y="1047750"/>
            <a:ext cx="2727325" cy="3417888"/>
            <a:chOff x="751" y="660"/>
            <a:chExt cx="1718" cy="2153"/>
          </a:xfrm>
        </p:grpSpPr>
        <p:sp>
          <p:nvSpPr>
            <p:cNvPr id="108649" name="Line 105"/>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0" name="Line 106"/>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1" name="Line 107"/>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2" name="Line 108"/>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3" name="Line 109"/>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4" name="Line 110"/>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5" name="Line 111"/>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8656" name="Line 112"/>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8657" name="Text Box 113"/>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08658" name="Text Box 114"/>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08659" name="Text Box 115"/>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08660" name="Text Box 116"/>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08661" name="Text Box 117"/>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10595"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10596"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10597"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10598"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10599"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10600"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10601"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10602"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10603"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10604"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10605"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10606"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10607"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10608"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10609"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10610"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10611"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10612"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10613"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10614"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10615"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10616"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10617"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10618"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10619" name="Text Box 27"/>
          <p:cNvSpPr txBox="1">
            <a:spLocks noChangeArrowheads="1"/>
          </p:cNvSpPr>
          <p:nvPr/>
        </p:nvSpPr>
        <p:spPr bwMode="auto">
          <a:xfrm>
            <a:off x="69850" y="171450"/>
            <a:ext cx="6858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1972 1973 1976 1977 1978 1979 1981 1982 1984 1986 1987 1988 1990 1992 1995 1997</a:t>
            </a:r>
            <a:r>
              <a:rPr lang="en-US" altLang="en-US" sz="1600"/>
              <a:t> </a:t>
            </a:r>
            <a:r>
              <a:rPr lang="en-US" altLang="en-US" sz="1800">
                <a:latin typeface="Comic Sans MS" panose="030F0702030302020204" pitchFamily="66" charset="0"/>
              </a:rPr>
              <a:t>2000</a:t>
            </a:r>
          </a:p>
        </p:txBody>
      </p:sp>
      <p:sp>
        <p:nvSpPr>
          <p:cNvPr id="110620"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10621"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10622"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10623"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10624"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10625"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10626"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10627"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10628"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10629"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10630"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10631"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10632"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10633"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10634"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10635"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10636"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10637"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10638" name="Text Box 46"/>
          <p:cNvSpPr txBox="1">
            <a:spLocks noChangeArrowheads="1"/>
          </p:cNvSpPr>
          <p:nvPr/>
        </p:nvSpPr>
        <p:spPr bwMode="auto">
          <a:xfrm>
            <a:off x="7491413" y="181292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10639" name="Text Box 47"/>
          <p:cNvSpPr txBox="1">
            <a:spLocks noChangeArrowheads="1"/>
          </p:cNvSpPr>
          <p:nvPr/>
        </p:nvSpPr>
        <p:spPr bwMode="auto">
          <a:xfrm>
            <a:off x="7491413" y="204152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10640" name="Text Box 48"/>
          <p:cNvSpPr txBox="1">
            <a:spLocks noChangeArrowheads="1"/>
          </p:cNvSpPr>
          <p:nvPr/>
        </p:nvSpPr>
        <p:spPr bwMode="auto">
          <a:xfrm>
            <a:off x="7491413" y="2270125"/>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10641" name="Text Box 49"/>
          <p:cNvSpPr txBox="1">
            <a:spLocks noChangeArrowheads="1"/>
          </p:cNvSpPr>
          <p:nvPr/>
        </p:nvSpPr>
        <p:spPr bwMode="auto">
          <a:xfrm>
            <a:off x="7491413" y="249872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10642" name="Text Box 50"/>
          <p:cNvSpPr txBox="1">
            <a:spLocks noChangeArrowheads="1"/>
          </p:cNvSpPr>
          <p:nvPr/>
        </p:nvSpPr>
        <p:spPr bwMode="auto">
          <a:xfrm>
            <a:off x="7491413" y="272732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10643" name="Text Box 51"/>
          <p:cNvSpPr txBox="1">
            <a:spLocks noChangeArrowheads="1"/>
          </p:cNvSpPr>
          <p:nvPr/>
        </p:nvSpPr>
        <p:spPr bwMode="auto">
          <a:xfrm>
            <a:off x="7491413" y="295592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10644" name="Text Box 52"/>
          <p:cNvSpPr txBox="1">
            <a:spLocks noChangeArrowheads="1"/>
          </p:cNvSpPr>
          <p:nvPr/>
        </p:nvSpPr>
        <p:spPr bwMode="auto">
          <a:xfrm>
            <a:off x="7489825" y="3184525"/>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10645" name="Text Box 53"/>
          <p:cNvSpPr txBox="1">
            <a:spLocks noChangeArrowheads="1"/>
          </p:cNvSpPr>
          <p:nvPr/>
        </p:nvSpPr>
        <p:spPr bwMode="auto">
          <a:xfrm>
            <a:off x="7491413" y="3413125"/>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10646" name="Text Box 54"/>
          <p:cNvSpPr txBox="1">
            <a:spLocks noChangeArrowheads="1"/>
          </p:cNvSpPr>
          <p:nvPr/>
        </p:nvSpPr>
        <p:spPr bwMode="auto">
          <a:xfrm>
            <a:off x="7491413" y="3641725"/>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10647" name="Text Box 55"/>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0648" name="Text Box 56"/>
          <p:cNvSpPr txBox="1">
            <a:spLocks noChangeArrowheads="1"/>
          </p:cNvSpPr>
          <p:nvPr/>
        </p:nvSpPr>
        <p:spPr bwMode="auto">
          <a:xfrm>
            <a:off x="7491413" y="387032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10649" name="Text Box 57"/>
          <p:cNvSpPr txBox="1">
            <a:spLocks noChangeArrowheads="1"/>
          </p:cNvSpPr>
          <p:nvPr/>
        </p:nvSpPr>
        <p:spPr bwMode="auto">
          <a:xfrm>
            <a:off x="7491413" y="4098925"/>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10650" name="Text Box 58"/>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elyakoviii</a:t>
            </a:r>
          </a:p>
        </p:txBody>
      </p:sp>
      <p:sp>
        <p:nvSpPr>
          <p:cNvPr id="110651" name="Text Box 59"/>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110652" name="Text Box 60"/>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grpSp>
        <p:nvGrpSpPr>
          <p:cNvPr id="110653" name="Group 61"/>
          <p:cNvGrpSpPr>
            <a:grpSpLocks/>
          </p:cNvGrpSpPr>
          <p:nvPr/>
        </p:nvGrpSpPr>
        <p:grpSpPr bwMode="auto">
          <a:xfrm>
            <a:off x="5737225" y="2517775"/>
            <a:ext cx="1200150" cy="533400"/>
            <a:chOff x="3614" y="1586"/>
            <a:chExt cx="756" cy="336"/>
          </a:xfrm>
        </p:grpSpPr>
        <p:sp>
          <p:nvSpPr>
            <p:cNvPr id="110654" name="Text Box 62"/>
            <p:cNvSpPr txBox="1">
              <a:spLocks noChangeArrowheads="1"/>
            </p:cNvSpPr>
            <p:nvPr/>
          </p:nvSpPr>
          <p:spPr bwMode="auto">
            <a:xfrm>
              <a:off x="3614" y="1586"/>
              <a:ext cx="4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110655" name="Text Box 63"/>
            <p:cNvSpPr txBox="1">
              <a:spLocks noChangeArrowheads="1"/>
            </p:cNvSpPr>
            <p:nvPr/>
          </p:nvSpPr>
          <p:spPr bwMode="auto">
            <a:xfrm>
              <a:off x="3614" y="1730"/>
              <a:ext cx="7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grpSp>
      <p:sp>
        <p:nvSpPr>
          <p:cNvPr id="110656" name="Text Box 64"/>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grpSp>
        <p:nvGrpSpPr>
          <p:cNvPr id="110657" name="Group 65"/>
          <p:cNvGrpSpPr>
            <a:grpSpLocks/>
          </p:cNvGrpSpPr>
          <p:nvPr/>
        </p:nvGrpSpPr>
        <p:grpSpPr bwMode="auto">
          <a:xfrm>
            <a:off x="5737225" y="3203575"/>
            <a:ext cx="1035050" cy="762000"/>
            <a:chOff x="3614" y="2018"/>
            <a:chExt cx="652" cy="480"/>
          </a:xfrm>
        </p:grpSpPr>
        <p:sp>
          <p:nvSpPr>
            <p:cNvPr id="110658" name="Text Box 66"/>
            <p:cNvSpPr txBox="1">
              <a:spLocks noChangeArrowheads="1"/>
            </p:cNvSpPr>
            <p:nvPr/>
          </p:nvSpPr>
          <p:spPr bwMode="auto">
            <a:xfrm>
              <a:off x="3614" y="2018"/>
              <a:ext cx="6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110659" name="Text Box 67"/>
            <p:cNvSpPr txBox="1">
              <a:spLocks noChangeArrowheads="1"/>
            </p:cNvSpPr>
            <p:nvPr/>
          </p:nvSpPr>
          <p:spPr bwMode="auto">
            <a:xfrm>
              <a:off x="3614" y="2162"/>
              <a:ext cx="5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110660" name="Text Box 68"/>
            <p:cNvSpPr txBox="1">
              <a:spLocks noChangeArrowheads="1"/>
            </p:cNvSpPr>
            <p:nvPr/>
          </p:nvSpPr>
          <p:spPr bwMode="auto">
            <a:xfrm>
              <a:off x="3614" y="2306"/>
              <a:ext cx="52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grpSp>
      <p:sp>
        <p:nvSpPr>
          <p:cNvPr id="110661" name="Text Box 69"/>
          <p:cNvSpPr txBox="1">
            <a:spLocks noChangeArrowheads="1"/>
          </p:cNvSpPr>
          <p:nvPr/>
        </p:nvSpPr>
        <p:spPr bwMode="auto">
          <a:xfrm>
            <a:off x="7491413" y="4327525"/>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110662" name="Text Box 70"/>
          <p:cNvSpPr txBox="1">
            <a:spLocks noChangeArrowheads="1"/>
          </p:cNvSpPr>
          <p:nvPr/>
        </p:nvSpPr>
        <p:spPr bwMode="auto">
          <a:xfrm>
            <a:off x="7491413" y="4556125"/>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110663" name="Text Box 71"/>
          <p:cNvSpPr txBox="1">
            <a:spLocks noChangeArrowheads="1"/>
          </p:cNvSpPr>
          <p:nvPr/>
        </p:nvSpPr>
        <p:spPr bwMode="auto">
          <a:xfrm>
            <a:off x="7491413" y="478472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110664" name="Text Box 72"/>
          <p:cNvSpPr txBox="1">
            <a:spLocks noChangeArrowheads="1"/>
          </p:cNvSpPr>
          <p:nvPr/>
        </p:nvSpPr>
        <p:spPr bwMode="auto">
          <a:xfrm>
            <a:off x="7491413" y="501332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10665" name="Text Box 73"/>
          <p:cNvSpPr txBox="1">
            <a:spLocks noChangeArrowheads="1"/>
          </p:cNvSpPr>
          <p:nvPr/>
        </p:nvSpPr>
        <p:spPr bwMode="auto">
          <a:xfrm>
            <a:off x="7489825" y="524192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110666" name="Text Box 74"/>
          <p:cNvSpPr txBox="1">
            <a:spLocks noChangeArrowheads="1"/>
          </p:cNvSpPr>
          <p:nvPr/>
        </p:nvSpPr>
        <p:spPr bwMode="auto">
          <a:xfrm>
            <a:off x="7491413" y="5470525"/>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110667" name="Line 75"/>
          <p:cNvSpPr>
            <a:spLocks noChangeShapeType="1"/>
          </p:cNvSpPr>
          <p:nvPr/>
        </p:nvSpPr>
        <p:spPr bwMode="auto">
          <a:xfrm>
            <a:off x="3803650" y="2238375"/>
            <a:ext cx="153988"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0668" name="Group 76"/>
          <p:cNvGrpSpPr>
            <a:grpSpLocks/>
          </p:cNvGrpSpPr>
          <p:nvPr/>
        </p:nvGrpSpPr>
        <p:grpSpPr bwMode="auto">
          <a:xfrm>
            <a:off x="4956175" y="1085850"/>
            <a:ext cx="844550" cy="2957513"/>
            <a:chOff x="3122" y="684"/>
            <a:chExt cx="532" cy="1863"/>
          </a:xfrm>
        </p:grpSpPr>
        <p:grpSp>
          <p:nvGrpSpPr>
            <p:cNvPr id="110669" name="Group 77"/>
            <p:cNvGrpSpPr>
              <a:grpSpLocks/>
            </p:cNvGrpSpPr>
            <p:nvPr/>
          </p:nvGrpSpPr>
          <p:grpSpPr bwMode="auto">
            <a:xfrm>
              <a:off x="3122" y="684"/>
              <a:ext cx="532" cy="1452"/>
              <a:chOff x="3122" y="684"/>
              <a:chExt cx="532" cy="1452"/>
            </a:xfrm>
          </p:grpSpPr>
          <p:sp>
            <p:nvSpPr>
              <p:cNvPr id="110670" name="Line 78"/>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71" name="Line 79"/>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72" name="Line 80"/>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73" name="Line 81"/>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74" name="Line 82"/>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75" name="Line 83"/>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0676" name="Group 84"/>
            <p:cNvGrpSpPr>
              <a:grpSpLocks/>
            </p:cNvGrpSpPr>
            <p:nvPr/>
          </p:nvGrpSpPr>
          <p:grpSpPr bwMode="auto">
            <a:xfrm>
              <a:off x="3122" y="1120"/>
              <a:ext cx="508" cy="1427"/>
              <a:chOff x="3122" y="1120"/>
              <a:chExt cx="508" cy="1427"/>
            </a:xfrm>
          </p:grpSpPr>
          <p:sp>
            <p:nvSpPr>
              <p:cNvPr id="110677" name="Line 85"/>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0678" name="Group 86"/>
              <p:cNvGrpSpPr>
                <a:grpSpLocks/>
              </p:cNvGrpSpPr>
              <p:nvPr/>
            </p:nvGrpSpPr>
            <p:grpSpPr bwMode="auto">
              <a:xfrm>
                <a:off x="3412" y="1120"/>
                <a:ext cx="218" cy="1427"/>
                <a:chOff x="3412" y="1120"/>
                <a:chExt cx="218" cy="1427"/>
              </a:xfrm>
            </p:grpSpPr>
            <p:sp>
              <p:nvSpPr>
                <p:cNvPr id="110679" name="Line 87"/>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0" name="Line 88"/>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10681" name="Text Box 89"/>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10682" name="Group 90"/>
          <p:cNvGrpSpPr>
            <a:grpSpLocks/>
          </p:cNvGrpSpPr>
          <p:nvPr/>
        </p:nvGrpSpPr>
        <p:grpSpPr bwMode="auto">
          <a:xfrm>
            <a:off x="3649663" y="1047750"/>
            <a:ext cx="3843337" cy="5453063"/>
            <a:chOff x="2299" y="660"/>
            <a:chExt cx="2421" cy="3435"/>
          </a:xfrm>
        </p:grpSpPr>
        <p:grpSp>
          <p:nvGrpSpPr>
            <p:cNvPr id="110683" name="Group 91"/>
            <p:cNvGrpSpPr>
              <a:grpSpLocks/>
            </p:cNvGrpSpPr>
            <p:nvPr/>
          </p:nvGrpSpPr>
          <p:grpSpPr bwMode="auto">
            <a:xfrm>
              <a:off x="2299" y="660"/>
              <a:ext cx="2421" cy="3435"/>
              <a:chOff x="2299" y="660"/>
              <a:chExt cx="2421" cy="3435"/>
            </a:xfrm>
          </p:grpSpPr>
          <p:sp>
            <p:nvSpPr>
              <p:cNvPr id="110684" name="Line 92"/>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5" name="Line 93"/>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6" name="Line 94"/>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7" name="Line 95"/>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8" name="Line 96"/>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89" name="Line 97"/>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0" name="Line 98"/>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1" name="Line 99"/>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2" name="Line 100"/>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3" name="Line 101"/>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4" name="Line 102"/>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5" name="Line 103"/>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6" name="Line 104"/>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7" name="Line 105"/>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8" name="Line 106"/>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699" name="Line 107"/>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0" name="Line 108"/>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1" name="Line 109"/>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2" name="Line 110"/>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3" name="Line 111"/>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4" name="Line 112"/>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5" name="Line 113"/>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6" name="Line 114"/>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0707" name="Line 115"/>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08" name="Line 116"/>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0709" name="Line 117"/>
          <p:cNvSpPr>
            <a:spLocks noChangeShapeType="1"/>
          </p:cNvSpPr>
          <p:nvPr/>
        </p:nvSpPr>
        <p:spPr bwMode="auto">
          <a:xfrm>
            <a:off x="3803650" y="4965700"/>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0" name="Line 118"/>
          <p:cNvSpPr>
            <a:spLocks noChangeShapeType="1"/>
          </p:cNvSpPr>
          <p:nvPr/>
        </p:nvSpPr>
        <p:spPr bwMode="auto">
          <a:xfrm>
            <a:off x="3803650" y="5426075"/>
            <a:ext cx="1539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1" name="Line 119"/>
          <p:cNvSpPr>
            <a:spLocks noChangeShapeType="1"/>
          </p:cNvSpPr>
          <p:nvPr/>
        </p:nvSpPr>
        <p:spPr bwMode="auto">
          <a:xfrm>
            <a:off x="3803650" y="4965700"/>
            <a:ext cx="0" cy="1535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2" name="Line 120"/>
          <p:cNvSpPr>
            <a:spLocks noChangeShapeType="1"/>
          </p:cNvSpPr>
          <p:nvPr/>
        </p:nvSpPr>
        <p:spPr bwMode="auto">
          <a:xfrm>
            <a:off x="3803650" y="6500813"/>
            <a:ext cx="34178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3" name="Line 121"/>
          <p:cNvSpPr>
            <a:spLocks noChangeShapeType="1"/>
          </p:cNvSpPr>
          <p:nvPr/>
        </p:nvSpPr>
        <p:spPr bwMode="auto">
          <a:xfrm>
            <a:off x="7221538" y="5157788"/>
            <a:ext cx="3079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4" name="Line 122"/>
          <p:cNvSpPr>
            <a:spLocks noChangeShapeType="1"/>
          </p:cNvSpPr>
          <p:nvPr/>
        </p:nvSpPr>
        <p:spPr bwMode="auto">
          <a:xfrm>
            <a:off x="7221538" y="5427663"/>
            <a:ext cx="3079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5" name="Line 123"/>
          <p:cNvSpPr>
            <a:spLocks noChangeShapeType="1"/>
          </p:cNvSpPr>
          <p:nvPr/>
        </p:nvSpPr>
        <p:spPr bwMode="auto">
          <a:xfrm>
            <a:off x="7221538" y="5168900"/>
            <a:ext cx="0" cy="13430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6" name="Text Box 124"/>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grpSp>
        <p:nvGrpSpPr>
          <p:cNvPr id="110717" name="Group 125"/>
          <p:cNvGrpSpPr>
            <a:grpSpLocks/>
          </p:cNvGrpSpPr>
          <p:nvPr/>
        </p:nvGrpSpPr>
        <p:grpSpPr bwMode="auto">
          <a:xfrm>
            <a:off x="5243513" y="1066800"/>
            <a:ext cx="500062" cy="941388"/>
            <a:chOff x="3303" y="672"/>
            <a:chExt cx="315" cy="593"/>
          </a:xfrm>
        </p:grpSpPr>
        <p:sp>
          <p:nvSpPr>
            <p:cNvPr id="110718" name="Line 126"/>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19" name="Line 127"/>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0" name="Line 128"/>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0721" name="Line 129"/>
          <p:cNvSpPr>
            <a:spLocks noChangeShapeType="1"/>
          </p:cNvSpPr>
          <p:nvPr/>
        </p:nvSpPr>
        <p:spPr bwMode="auto">
          <a:xfrm>
            <a:off x="5262563" y="1085850"/>
            <a:ext cx="0" cy="20748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2" name="Line 130"/>
          <p:cNvSpPr>
            <a:spLocks noChangeShapeType="1"/>
          </p:cNvSpPr>
          <p:nvPr/>
        </p:nvSpPr>
        <p:spPr bwMode="auto">
          <a:xfrm>
            <a:off x="5253038" y="3141663"/>
            <a:ext cx="5381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3" name="Line 131"/>
          <p:cNvSpPr>
            <a:spLocks noChangeShapeType="1"/>
          </p:cNvSpPr>
          <p:nvPr/>
        </p:nvSpPr>
        <p:spPr bwMode="auto">
          <a:xfrm>
            <a:off x="5262563" y="2238375"/>
            <a:ext cx="5381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4" name="Line 132"/>
          <p:cNvSpPr>
            <a:spLocks noChangeShapeType="1"/>
          </p:cNvSpPr>
          <p:nvPr/>
        </p:nvSpPr>
        <p:spPr bwMode="auto">
          <a:xfrm>
            <a:off x="5262563" y="2468563"/>
            <a:ext cx="5381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5" name="Line 133"/>
          <p:cNvSpPr>
            <a:spLocks noChangeShapeType="1"/>
          </p:cNvSpPr>
          <p:nvPr/>
        </p:nvSpPr>
        <p:spPr bwMode="auto">
          <a:xfrm flipH="1">
            <a:off x="5262563" y="1085850"/>
            <a:ext cx="46196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0726" name="Group 134"/>
          <p:cNvGrpSpPr>
            <a:grpSpLocks/>
          </p:cNvGrpSpPr>
          <p:nvPr/>
        </p:nvGrpSpPr>
        <p:grpSpPr bwMode="auto">
          <a:xfrm>
            <a:off x="1192213" y="1047750"/>
            <a:ext cx="2727325" cy="3417888"/>
            <a:chOff x="751" y="660"/>
            <a:chExt cx="1718" cy="2153"/>
          </a:xfrm>
        </p:grpSpPr>
        <p:sp>
          <p:nvSpPr>
            <p:cNvPr id="110727" name="Line 135"/>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8" name="Line 136"/>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29" name="Line 137"/>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30" name="Line 138"/>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31" name="Line 139"/>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32" name="Line 140"/>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33" name="Line 141"/>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734" name="Line 142"/>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0735" name="Text Box 143"/>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10736" name="Text Box 144"/>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10737" name="Text Box 145"/>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10738" name="Text Box 146"/>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10739" name="Text Box 147"/>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110725"/>
                                        </p:tgtEl>
                                        <p:attrNameLst>
                                          <p:attrName>style.visibility</p:attrName>
                                        </p:attrNameLst>
                                      </p:cBhvr>
                                      <p:to>
                                        <p:strVal val="visible"/>
                                      </p:to>
                                    </p:set>
                                    <p:anim calcmode="lin" valueType="num">
                                      <p:cBhvr>
                                        <p:cTn id="7" dur="500" fill="hold"/>
                                        <p:tgtEl>
                                          <p:spTgt spid="110725"/>
                                        </p:tgtEl>
                                        <p:attrNameLst>
                                          <p:attrName>ppt_x</p:attrName>
                                        </p:attrNameLst>
                                      </p:cBhvr>
                                      <p:tavLst>
                                        <p:tav tm="0">
                                          <p:val>
                                            <p:strVal val="#ppt_x+#ppt_w/2"/>
                                          </p:val>
                                        </p:tav>
                                        <p:tav tm="100000">
                                          <p:val>
                                            <p:strVal val="#ppt_x"/>
                                          </p:val>
                                        </p:tav>
                                      </p:tavLst>
                                    </p:anim>
                                    <p:anim calcmode="lin" valueType="num">
                                      <p:cBhvr>
                                        <p:cTn id="8" dur="500" fill="hold"/>
                                        <p:tgtEl>
                                          <p:spTgt spid="110725"/>
                                        </p:tgtEl>
                                        <p:attrNameLst>
                                          <p:attrName>ppt_y</p:attrName>
                                        </p:attrNameLst>
                                      </p:cBhvr>
                                      <p:tavLst>
                                        <p:tav tm="0">
                                          <p:val>
                                            <p:strVal val="#ppt_y"/>
                                          </p:val>
                                        </p:tav>
                                        <p:tav tm="100000">
                                          <p:val>
                                            <p:strVal val="#ppt_y"/>
                                          </p:val>
                                        </p:tav>
                                      </p:tavLst>
                                    </p:anim>
                                    <p:anim calcmode="lin" valueType="num">
                                      <p:cBhvr>
                                        <p:cTn id="9" dur="500" fill="hold"/>
                                        <p:tgtEl>
                                          <p:spTgt spid="110725"/>
                                        </p:tgtEl>
                                        <p:attrNameLst>
                                          <p:attrName>ppt_w</p:attrName>
                                        </p:attrNameLst>
                                      </p:cBhvr>
                                      <p:tavLst>
                                        <p:tav tm="0">
                                          <p:val>
                                            <p:fltVal val="0"/>
                                          </p:val>
                                        </p:tav>
                                        <p:tav tm="100000">
                                          <p:val>
                                            <p:strVal val="#ppt_w"/>
                                          </p:val>
                                        </p:tav>
                                      </p:tavLst>
                                    </p:anim>
                                    <p:anim calcmode="lin" valueType="num">
                                      <p:cBhvr>
                                        <p:cTn id="10" dur="500" fill="hold"/>
                                        <p:tgtEl>
                                          <p:spTgt spid="11072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500"/>
                            </p:stCondLst>
                            <p:childTnLst>
                              <p:par>
                                <p:cTn id="12" presetID="17" presetClass="entr" presetSubtype="1" fill="hold" grpId="0" nodeType="afterEffect">
                                  <p:stCondLst>
                                    <p:cond delay="0"/>
                                  </p:stCondLst>
                                  <p:childTnLst>
                                    <p:set>
                                      <p:cBhvr>
                                        <p:cTn id="13" dur="1" fill="hold">
                                          <p:stCondLst>
                                            <p:cond delay="0"/>
                                          </p:stCondLst>
                                        </p:cTn>
                                        <p:tgtEl>
                                          <p:spTgt spid="110721"/>
                                        </p:tgtEl>
                                        <p:attrNameLst>
                                          <p:attrName>style.visibility</p:attrName>
                                        </p:attrNameLst>
                                      </p:cBhvr>
                                      <p:to>
                                        <p:strVal val="visible"/>
                                      </p:to>
                                    </p:set>
                                    <p:anim calcmode="lin" valueType="num">
                                      <p:cBhvr>
                                        <p:cTn id="14" dur="500" fill="hold"/>
                                        <p:tgtEl>
                                          <p:spTgt spid="110721"/>
                                        </p:tgtEl>
                                        <p:attrNameLst>
                                          <p:attrName>ppt_x</p:attrName>
                                        </p:attrNameLst>
                                      </p:cBhvr>
                                      <p:tavLst>
                                        <p:tav tm="0">
                                          <p:val>
                                            <p:strVal val="#ppt_x"/>
                                          </p:val>
                                        </p:tav>
                                        <p:tav tm="100000">
                                          <p:val>
                                            <p:strVal val="#ppt_x"/>
                                          </p:val>
                                        </p:tav>
                                      </p:tavLst>
                                    </p:anim>
                                    <p:anim calcmode="lin" valueType="num">
                                      <p:cBhvr>
                                        <p:cTn id="15" dur="500" fill="hold"/>
                                        <p:tgtEl>
                                          <p:spTgt spid="110721"/>
                                        </p:tgtEl>
                                        <p:attrNameLst>
                                          <p:attrName>ppt_y</p:attrName>
                                        </p:attrNameLst>
                                      </p:cBhvr>
                                      <p:tavLst>
                                        <p:tav tm="0">
                                          <p:val>
                                            <p:strVal val="#ppt_y-#ppt_h/2"/>
                                          </p:val>
                                        </p:tav>
                                        <p:tav tm="100000">
                                          <p:val>
                                            <p:strVal val="#ppt_y"/>
                                          </p:val>
                                        </p:tav>
                                      </p:tavLst>
                                    </p:anim>
                                    <p:anim calcmode="lin" valueType="num">
                                      <p:cBhvr>
                                        <p:cTn id="16" dur="500" fill="hold"/>
                                        <p:tgtEl>
                                          <p:spTgt spid="110721"/>
                                        </p:tgtEl>
                                        <p:attrNameLst>
                                          <p:attrName>ppt_w</p:attrName>
                                        </p:attrNameLst>
                                      </p:cBhvr>
                                      <p:tavLst>
                                        <p:tav tm="0">
                                          <p:val>
                                            <p:strVal val="#ppt_w"/>
                                          </p:val>
                                        </p:tav>
                                        <p:tav tm="100000">
                                          <p:val>
                                            <p:strVal val="#ppt_w"/>
                                          </p:val>
                                        </p:tav>
                                      </p:tavLst>
                                    </p:anim>
                                    <p:anim calcmode="lin" valueType="num">
                                      <p:cBhvr>
                                        <p:cTn id="17" dur="500" fill="hold"/>
                                        <p:tgtEl>
                                          <p:spTgt spid="110721"/>
                                        </p:tgtEl>
                                        <p:attrNameLst>
                                          <p:attrName>ppt_h</p:attrName>
                                        </p:attrNameLst>
                                      </p:cBhvr>
                                      <p:tavLst>
                                        <p:tav tm="0">
                                          <p:val>
                                            <p:fltVal val="0"/>
                                          </p:val>
                                        </p:tav>
                                        <p:tav tm="100000">
                                          <p:val>
                                            <p:strVal val="#ppt_h"/>
                                          </p:val>
                                        </p:tav>
                                      </p:tavLst>
                                    </p:anim>
                                  </p:childTnLst>
                                </p:cTn>
                              </p:par>
                            </p:childTnLst>
                          </p:cTn>
                        </p:par>
                        <p:par>
                          <p:cTn id="18" fill="hold" nodeType="afterGroup">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110722"/>
                                        </p:tgtEl>
                                        <p:attrNameLst>
                                          <p:attrName>style.visibility</p:attrName>
                                        </p:attrNameLst>
                                      </p:cBhvr>
                                      <p:to>
                                        <p:strVal val="visible"/>
                                      </p:to>
                                    </p:set>
                                    <p:anim calcmode="lin" valueType="num">
                                      <p:cBhvr>
                                        <p:cTn id="21" dur="500" fill="hold"/>
                                        <p:tgtEl>
                                          <p:spTgt spid="110722"/>
                                        </p:tgtEl>
                                        <p:attrNameLst>
                                          <p:attrName>ppt_x</p:attrName>
                                        </p:attrNameLst>
                                      </p:cBhvr>
                                      <p:tavLst>
                                        <p:tav tm="0">
                                          <p:val>
                                            <p:strVal val="#ppt_x-#ppt_w/2"/>
                                          </p:val>
                                        </p:tav>
                                        <p:tav tm="100000">
                                          <p:val>
                                            <p:strVal val="#ppt_x"/>
                                          </p:val>
                                        </p:tav>
                                      </p:tavLst>
                                    </p:anim>
                                    <p:anim calcmode="lin" valueType="num">
                                      <p:cBhvr>
                                        <p:cTn id="22" dur="500" fill="hold"/>
                                        <p:tgtEl>
                                          <p:spTgt spid="110722"/>
                                        </p:tgtEl>
                                        <p:attrNameLst>
                                          <p:attrName>ppt_y</p:attrName>
                                        </p:attrNameLst>
                                      </p:cBhvr>
                                      <p:tavLst>
                                        <p:tav tm="0">
                                          <p:val>
                                            <p:strVal val="#ppt_y"/>
                                          </p:val>
                                        </p:tav>
                                        <p:tav tm="100000">
                                          <p:val>
                                            <p:strVal val="#ppt_y"/>
                                          </p:val>
                                        </p:tav>
                                      </p:tavLst>
                                    </p:anim>
                                    <p:anim calcmode="lin" valueType="num">
                                      <p:cBhvr>
                                        <p:cTn id="23" dur="500" fill="hold"/>
                                        <p:tgtEl>
                                          <p:spTgt spid="110722"/>
                                        </p:tgtEl>
                                        <p:attrNameLst>
                                          <p:attrName>ppt_w</p:attrName>
                                        </p:attrNameLst>
                                      </p:cBhvr>
                                      <p:tavLst>
                                        <p:tav tm="0">
                                          <p:val>
                                            <p:fltVal val="0"/>
                                          </p:val>
                                        </p:tav>
                                        <p:tav tm="100000">
                                          <p:val>
                                            <p:strVal val="#ppt_w"/>
                                          </p:val>
                                        </p:tav>
                                      </p:tavLst>
                                    </p:anim>
                                    <p:anim calcmode="lin" valueType="num">
                                      <p:cBhvr>
                                        <p:cTn id="24" dur="500" fill="hold"/>
                                        <p:tgtEl>
                                          <p:spTgt spid="110722"/>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10656"/>
                                        </p:tgtEl>
                                        <p:attrNameLst>
                                          <p:attrName>style.visibility</p:attrName>
                                        </p:attrNameLst>
                                      </p:cBhvr>
                                      <p:to>
                                        <p:strVal val="visible"/>
                                      </p:to>
                                    </p:set>
                                    <p:animEffect transition="in" filter="wipe(left)">
                                      <p:cBhvr>
                                        <p:cTn id="28" dur="500"/>
                                        <p:tgtEl>
                                          <p:spTgt spid="110656"/>
                                        </p:tgtEl>
                                      </p:cBhvr>
                                    </p:animEffect>
                                  </p:childTnLst>
                                </p:cTn>
                              </p:par>
                            </p:childTnLst>
                          </p:cTn>
                        </p:par>
                        <p:par>
                          <p:cTn id="29" fill="hold" nodeType="afterGroup">
                            <p:stCondLst>
                              <p:cond delay="2500"/>
                            </p:stCondLst>
                            <p:childTnLst>
                              <p:par>
                                <p:cTn id="30" presetID="17" presetClass="entr" presetSubtype="8" fill="hold" grpId="0" nodeType="afterEffect">
                                  <p:stCondLst>
                                    <p:cond delay="0"/>
                                  </p:stCondLst>
                                  <p:childTnLst>
                                    <p:set>
                                      <p:cBhvr>
                                        <p:cTn id="31" dur="1" fill="hold">
                                          <p:stCondLst>
                                            <p:cond delay="0"/>
                                          </p:stCondLst>
                                        </p:cTn>
                                        <p:tgtEl>
                                          <p:spTgt spid="110724"/>
                                        </p:tgtEl>
                                        <p:attrNameLst>
                                          <p:attrName>style.visibility</p:attrName>
                                        </p:attrNameLst>
                                      </p:cBhvr>
                                      <p:to>
                                        <p:strVal val="visible"/>
                                      </p:to>
                                    </p:set>
                                    <p:anim calcmode="lin" valueType="num">
                                      <p:cBhvr>
                                        <p:cTn id="32" dur="500" fill="hold"/>
                                        <p:tgtEl>
                                          <p:spTgt spid="110724"/>
                                        </p:tgtEl>
                                        <p:attrNameLst>
                                          <p:attrName>ppt_x</p:attrName>
                                        </p:attrNameLst>
                                      </p:cBhvr>
                                      <p:tavLst>
                                        <p:tav tm="0">
                                          <p:val>
                                            <p:strVal val="#ppt_x-#ppt_w/2"/>
                                          </p:val>
                                        </p:tav>
                                        <p:tav tm="100000">
                                          <p:val>
                                            <p:strVal val="#ppt_x"/>
                                          </p:val>
                                        </p:tav>
                                      </p:tavLst>
                                    </p:anim>
                                    <p:anim calcmode="lin" valueType="num">
                                      <p:cBhvr>
                                        <p:cTn id="33" dur="500" fill="hold"/>
                                        <p:tgtEl>
                                          <p:spTgt spid="110724"/>
                                        </p:tgtEl>
                                        <p:attrNameLst>
                                          <p:attrName>ppt_y</p:attrName>
                                        </p:attrNameLst>
                                      </p:cBhvr>
                                      <p:tavLst>
                                        <p:tav tm="0">
                                          <p:val>
                                            <p:strVal val="#ppt_y"/>
                                          </p:val>
                                        </p:tav>
                                        <p:tav tm="100000">
                                          <p:val>
                                            <p:strVal val="#ppt_y"/>
                                          </p:val>
                                        </p:tav>
                                      </p:tavLst>
                                    </p:anim>
                                    <p:anim calcmode="lin" valueType="num">
                                      <p:cBhvr>
                                        <p:cTn id="34" dur="500" fill="hold"/>
                                        <p:tgtEl>
                                          <p:spTgt spid="110724"/>
                                        </p:tgtEl>
                                        <p:attrNameLst>
                                          <p:attrName>ppt_w</p:attrName>
                                        </p:attrNameLst>
                                      </p:cBhvr>
                                      <p:tavLst>
                                        <p:tav tm="0">
                                          <p:val>
                                            <p:fltVal val="0"/>
                                          </p:val>
                                        </p:tav>
                                        <p:tav tm="100000">
                                          <p:val>
                                            <p:strVal val="#ppt_w"/>
                                          </p:val>
                                        </p:tav>
                                      </p:tavLst>
                                    </p:anim>
                                    <p:anim calcmode="lin" valueType="num">
                                      <p:cBhvr>
                                        <p:cTn id="35" dur="500" fill="hold"/>
                                        <p:tgtEl>
                                          <p:spTgt spid="110724"/>
                                        </p:tgtEl>
                                        <p:attrNameLst>
                                          <p:attrName>ppt_h</p:attrName>
                                        </p:attrNameLst>
                                      </p:cBhvr>
                                      <p:tavLst>
                                        <p:tav tm="0">
                                          <p:val>
                                            <p:strVal val="#ppt_h"/>
                                          </p:val>
                                        </p:tav>
                                        <p:tav tm="100000">
                                          <p:val>
                                            <p:strVal val="#ppt_h"/>
                                          </p:val>
                                        </p:tav>
                                      </p:tavLst>
                                    </p:anim>
                                  </p:childTnLst>
                                </p:cTn>
                              </p:par>
                            </p:childTnLst>
                          </p:cTn>
                        </p:par>
                        <p:par>
                          <p:cTn id="36" fill="hold" nodeType="afterGroup">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110652"/>
                                        </p:tgtEl>
                                        <p:attrNameLst>
                                          <p:attrName>style.visibility</p:attrName>
                                        </p:attrNameLst>
                                      </p:cBhvr>
                                      <p:to>
                                        <p:strVal val="visible"/>
                                      </p:to>
                                    </p:set>
                                    <p:animEffect transition="in" filter="wipe(left)">
                                      <p:cBhvr>
                                        <p:cTn id="39" dur="500"/>
                                        <p:tgtEl>
                                          <p:spTgt spid="110652"/>
                                        </p:tgtEl>
                                      </p:cBhvr>
                                    </p:animEffect>
                                  </p:childTnLst>
                                </p:cTn>
                              </p:par>
                            </p:childTnLst>
                          </p:cTn>
                        </p:par>
                        <p:par>
                          <p:cTn id="40" fill="hold" nodeType="afterGroup">
                            <p:stCondLst>
                              <p:cond delay="3500"/>
                            </p:stCondLst>
                            <p:childTnLst>
                              <p:par>
                                <p:cTn id="41" presetID="17" presetClass="entr" presetSubtype="8" fill="hold" grpId="0" nodeType="afterEffect">
                                  <p:stCondLst>
                                    <p:cond delay="0"/>
                                  </p:stCondLst>
                                  <p:childTnLst>
                                    <p:set>
                                      <p:cBhvr>
                                        <p:cTn id="42" dur="1" fill="hold">
                                          <p:stCondLst>
                                            <p:cond delay="0"/>
                                          </p:stCondLst>
                                        </p:cTn>
                                        <p:tgtEl>
                                          <p:spTgt spid="110723"/>
                                        </p:tgtEl>
                                        <p:attrNameLst>
                                          <p:attrName>style.visibility</p:attrName>
                                        </p:attrNameLst>
                                      </p:cBhvr>
                                      <p:to>
                                        <p:strVal val="visible"/>
                                      </p:to>
                                    </p:set>
                                    <p:anim calcmode="lin" valueType="num">
                                      <p:cBhvr>
                                        <p:cTn id="43" dur="500" fill="hold"/>
                                        <p:tgtEl>
                                          <p:spTgt spid="110723"/>
                                        </p:tgtEl>
                                        <p:attrNameLst>
                                          <p:attrName>ppt_x</p:attrName>
                                        </p:attrNameLst>
                                      </p:cBhvr>
                                      <p:tavLst>
                                        <p:tav tm="0">
                                          <p:val>
                                            <p:strVal val="#ppt_x-#ppt_w/2"/>
                                          </p:val>
                                        </p:tav>
                                        <p:tav tm="100000">
                                          <p:val>
                                            <p:strVal val="#ppt_x"/>
                                          </p:val>
                                        </p:tav>
                                      </p:tavLst>
                                    </p:anim>
                                    <p:anim calcmode="lin" valueType="num">
                                      <p:cBhvr>
                                        <p:cTn id="44" dur="500" fill="hold"/>
                                        <p:tgtEl>
                                          <p:spTgt spid="110723"/>
                                        </p:tgtEl>
                                        <p:attrNameLst>
                                          <p:attrName>ppt_y</p:attrName>
                                        </p:attrNameLst>
                                      </p:cBhvr>
                                      <p:tavLst>
                                        <p:tav tm="0">
                                          <p:val>
                                            <p:strVal val="#ppt_y"/>
                                          </p:val>
                                        </p:tav>
                                        <p:tav tm="100000">
                                          <p:val>
                                            <p:strVal val="#ppt_y"/>
                                          </p:val>
                                        </p:tav>
                                      </p:tavLst>
                                    </p:anim>
                                    <p:anim calcmode="lin" valueType="num">
                                      <p:cBhvr>
                                        <p:cTn id="45" dur="500" fill="hold"/>
                                        <p:tgtEl>
                                          <p:spTgt spid="110723"/>
                                        </p:tgtEl>
                                        <p:attrNameLst>
                                          <p:attrName>ppt_w</p:attrName>
                                        </p:attrNameLst>
                                      </p:cBhvr>
                                      <p:tavLst>
                                        <p:tav tm="0">
                                          <p:val>
                                            <p:fltVal val="0"/>
                                          </p:val>
                                        </p:tav>
                                        <p:tav tm="100000">
                                          <p:val>
                                            <p:strVal val="#ppt_w"/>
                                          </p:val>
                                        </p:tav>
                                      </p:tavLst>
                                    </p:anim>
                                    <p:anim calcmode="lin" valueType="num">
                                      <p:cBhvr>
                                        <p:cTn id="46" dur="500" fill="hold"/>
                                        <p:tgtEl>
                                          <p:spTgt spid="110723"/>
                                        </p:tgtEl>
                                        <p:attrNameLst>
                                          <p:attrName>ppt_h</p:attrName>
                                        </p:attrNameLst>
                                      </p:cBhvr>
                                      <p:tavLst>
                                        <p:tav tm="0">
                                          <p:val>
                                            <p:strVal val="#ppt_h"/>
                                          </p:val>
                                        </p:tav>
                                        <p:tav tm="100000">
                                          <p:val>
                                            <p:strVal val="#ppt_h"/>
                                          </p:val>
                                        </p:tav>
                                      </p:tavLst>
                                    </p:anim>
                                  </p:childTnLst>
                                </p:cTn>
                              </p:par>
                            </p:childTnLst>
                          </p:cTn>
                        </p:par>
                        <p:par>
                          <p:cTn id="47" fill="hold" nodeType="afterGroup">
                            <p:stCondLst>
                              <p:cond delay="4000"/>
                            </p:stCondLst>
                            <p:childTnLst>
                              <p:par>
                                <p:cTn id="48" presetID="22" presetClass="entr" presetSubtype="8" fill="hold" nodeType="afterEffect">
                                  <p:stCondLst>
                                    <p:cond delay="0"/>
                                  </p:stCondLst>
                                  <p:childTnLst>
                                    <p:set>
                                      <p:cBhvr>
                                        <p:cTn id="49" dur="1" fill="hold">
                                          <p:stCondLst>
                                            <p:cond delay="0"/>
                                          </p:stCondLst>
                                        </p:cTn>
                                        <p:tgtEl>
                                          <p:spTgt spid="110651">
                                            <p:txEl>
                                              <p:pRg st="0" end="0"/>
                                            </p:txEl>
                                          </p:spTgt>
                                        </p:tgtEl>
                                        <p:attrNameLst>
                                          <p:attrName>style.visibility</p:attrName>
                                        </p:attrNameLst>
                                      </p:cBhvr>
                                      <p:to>
                                        <p:strVal val="visible"/>
                                      </p:to>
                                    </p:set>
                                    <p:animEffect transition="in" filter="wipe(left)">
                                      <p:cBhvr>
                                        <p:cTn id="50" dur="500"/>
                                        <p:tgtEl>
                                          <p:spTgt spid="110651">
                                            <p:txEl>
                                              <p:pRg st="0" end="0"/>
                                            </p:txEl>
                                          </p:spTgt>
                                        </p:tgtEl>
                                      </p:cBhvr>
                                    </p:animEffect>
                                  </p:childTnLst>
                                </p:cTn>
                              </p:par>
                            </p:childTnLst>
                          </p:cTn>
                        </p:par>
                        <p:par>
                          <p:cTn id="51" fill="hold" nodeType="afterGroup">
                            <p:stCondLst>
                              <p:cond delay="4500"/>
                            </p:stCondLst>
                            <p:childTnLst>
                              <p:par>
                                <p:cTn id="52" presetID="22" presetClass="entr" presetSubtype="8" fill="hold" nodeType="afterEffect">
                                  <p:stCondLst>
                                    <p:cond delay="0"/>
                                  </p:stCondLst>
                                  <p:childTnLst>
                                    <p:set>
                                      <p:cBhvr>
                                        <p:cTn id="53" dur="1" fill="hold">
                                          <p:stCondLst>
                                            <p:cond delay="0"/>
                                          </p:stCondLst>
                                        </p:cTn>
                                        <p:tgtEl>
                                          <p:spTgt spid="110653"/>
                                        </p:tgtEl>
                                        <p:attrNameLst>
                                          <p:attrName>style.visibility</p:attrName>
                                        </p:attrNameLst>
                                      </p:cBhvr>
                                      <p:to>
                                        <p:strVal val="visible"/>
                                      </p:to>
                                    </p:set>
                                    <p:animEffect transition="in" filter="wipe(left)">
                                      <p:cBhvr>
                                        <p:cTn id="54" dur="500"/>
                                        <p:tgtEl>
                                          <p:spTgt spid="110653"/>
                                        </p:tgtEl>
                                      </p:cBhvr>
                                    </p:animEffect>
                                  </p:childTnLst>
                                </p:cTn>
                              </p:par>
                              <p:par>
                                <p:cTn id="55" presetID="22" presetClass="entr" presetSubtype="8" fill="hold" nodeType="withEffect">
                                  <p:stCondLst>
                                    <p:cond delay="0"/>
                                  </p:stCondLst>
                                  <p:childTnLst>
                                    <p:set>
                                      <p:cBhvr>
                                        <p:cTn id="56" dur="1" fill="hold">
                                          <p:stCondLst>
                                            <p:cond delay="0"/>
                                          </p:stCondLst>
                                        </p:cTn>
                                        <p:tgtEl>
                                          <p:spTgt spid="110657"/>
                                        </p:tgtEl>
                                        <p:attrNameLst>
                                          <p:attrName>style.visibility</p:attrName>
                                        </p:attrNameLst>
                                      </p:cBhvr>
                                      <p:to>
                                        <p:strVal val="visible"/>
                                      </p:to>
                                    </p:set>
                                    <p:animEffect transition="in" filter="wipe(left)">
                                      <p:cBhvr>
                                        <p:cTn id="57" dur="500"/>
                                        <p:tgtEl>
                                          <p:spTgt spid="11065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mph" presetSubtype="2" fill="hold" grpId="0" nodeType="clickEffect">
                                  <p:stCondLst>
                                    <p:cond delay="0"/>
                                  </p:stCondLst>
                                  <p:childTnLst>
                                    <p:animClr clrSpc="rgb" dir="cw">
                                      <p:cBhvr override="childStyle">
                                        <p:cTn id="61" dur="500" fill="hold"/>
                                        <p:tgtEl>
                                          <p:spTgt spid="110636"/>
                                        </p:tgtEl>
                                        <p:attrNameLst>
                                          <p:attrName>style.color</p:attrName>
                                        </p:attrNameLst>
                                      </p:cBhvr>
                                      <p:to>
                                        <a:schemeClr val="bg2"/>
                                      </p:to>
                                    </p:animClr>
                                  </p:childTnLst>
                                </p:cTn>
                              </p:par>
                              <p:par>
                                <p:cTn id="62" presetID="17" presetClass="entr" presetSubtype="2" fill="hold" grpId="0" nodeType="withEffect">
                                  <p:stCondLst>
                                    <p:cond delay="0"/>
                                  </p:stCondLst>
                                  <p:childTnLst>
                                    <p:set>
                                      <p:cBhvr>
                                        <p:cTn id="63" dur="1" fill="hold">
                                          <p:stCondLst>
                                            <p:cond delay="0"/>
                                          </p:stCondLst>
                                        </p:cTn>
                                        <p:tgtEl>
                                          <p:spTgt spid="110709"/>
                                        </p:tgtEl>
                                        <p:attrNameLst>
                                          <p:attrName>style.visibility</p:attrName>
                                        </p:attrNameLst>
                                      </p:cBhvr>
                                      <p:to>
                                        <p:strVal val="visible"/>
                                      </p:to>
                                    </p:set>
                                    <p:anim calcmode="lin" valueType="num">
                                      <p:cBhvr>
                                        <p:cTn id="64" dur="500" fill="hold"/>
                                        <p:tgtEl>
                                          <p:spTgt spid="110709"/>
                                        </p:tgtEl>
                                        <p:attrNameLst>
                                          <p:attrName>ppt_x</p:attrName>
                                        </p:attrNameLst>
                                      </p:cBhvr>
                                      <p:tavLst>
                                        <p:tav tm="0">
                                          <p:val>
                                            <p:strVal val="#ppt_x+#ppt_w/2"/>
                                          </p:val>
                                        </p:tav>
                                        <p:tav tm="100000">
                                          <p:val>
                                            <p:strVal val="#ppt_x"/>
                                          </p:val>
                                        </p:tav>
                                      </p:tavLst>
                                    </p:anim>
                                    <p:anim calcmode="lin" valueType="num">
                                      <p:cBhvr>
                                        <p:cTn id="65" dur="500" fill="hold"/>
                                        <p:tgtEl>
                                          <p:spTgt spid="110709"/>
                                        </p:tgtEl>
                                        <p:attrNameLst>
                                          <p:attrName>ppt_y</p:attrName>
                                        </p:attrNameLst>
                                      </p:cBhvr>
                                      <p:tavLst>
                                        <p:tav tm="0">
                                          <p:val>
                                            <p:strVal val="#ppt_y"/>
                                          </p:val>
                                        </p:tav>
                                        <p:tav tm="100000">
                                          <p:val>
                                            <p:strVal val="#ppt_y"/>
                                          </p:val>
                                        </p:tav>
                                      </p:tavLst>
                                    </p:anim>
                                    <p:anim calcmode="lin" valueType="num">
                                      <p:cBhvr>
                                        <p:cTn id="66" dur="500" fill="hold"/>
                                        <p:tgtEl>
                                          <p:spTgt spid="110709"/>
                                        </p:tgtEl>
                                        <p:attrNameLst>
                                          <p:attrName>ppt_w</p:attrName>
                                        </p:attrNameLst>
                                      </p:cBhvr>
                                      <p:tavLst>
                                        <p:tav tm="0">
                                          <p:val>
                                            <p:fltVal val="0"/>
                                          </p:val>
                                        </p:tav>
                                        <p:tav tm="100000">
                                          <p:val>
                                            <p:strVal val="#ppt_w"/>
                                          </p:val>
                                        </p:tav>
                                      </p:tavLst>
                                    </p:anim>
                                    <p:anim calcmode="lin" valueType="num">
                                      <p:cBhvr>
                                        <p:cTn id="67" dur="500" fill="hold"/>
                                        <p:tgtEl>
                                          <p:spTgt spid="110709"/>
                                        </p:tgtEl>
                                        <p:attrNameLst>
                                          <p:attrName>ppt_h</p:attrName>
                                        </p:attrNameLst>
                                      </p:cBhvr>
                                      <p:tavLst>
                                        <p:tav tm="0">
                                          <p:val>
                                            <p:strVal val="#ppt_h"/>
                                          </p:val>
                                        </p:tav>
                                        <p:tav tm="100000">
                                          <p:val>
                                            <p:strVal val="#ppt_h"/>
                                          </p:val>
                                        </p:tav>
                                      </p:tavLst>
                                    </p:anim>
                                  </p:childTnLst>
                                </p:cTn>
                              </p:par>
                            </p:childTnLst>
                          </p:cTn>
                        </p:par>
                        <p:par>
                          <p:cTn id="68" fill="hold" nodeType="afterGroup">
                            <p:stCondLst>
                              <p:cond delay="500"/>
                            </p:stCondLst>
                            <p:childTnLst>
                              <p:par>
                                <p:cTn id="69" presetID="17" presetClass="entr" presetSubtype="1" fill="hold" grpId="0" nodeType="afterEffect">
                                  <p:stCondLst>
                                    <p:cond delay="0"/>
                                  </p:stCondLst>
                                  <p:childTnLst>
                                    <p:set>
                                      <p:cBhvr>
                                        <p:cTn id="70" dur="1" fill="hold">
                                          <p:stCondLst>
                                            <p:cond delay="0"/>
                                          </p:stCondLst>
                                        </p:cTn>
                                        <p:tgtEl>
                                          <p:spTgt spid="110711"/>
                                        </p:tgtEl>
                                        <p:attrNameLst>
                                          <p:attrName>style.visibility</p:attrName>
                                        </p:attrNameLst>
                                      </p:cBhvr>
                                      <p:to>
                                        <p:strVal val="visible"/>
                                      </p:to>
                                    </p:set>
                                    <p:anim calcmode="lin" valueType="num">
                                      <p:cBhvr>
                                        <p:cTn id="71" dur="500" fill="hold"/>
                                        <p:tgtEl>
                                          <p:spTgt spid="110711"/>
                                        </p:tgtEl>
                                        <p:attrNameLst>
                                          <p:attrName>ppt_x</p:attrName>
                                        </p:attrNameLst>
                                      </p:cBhvr>
                                      <p:tavLst>
                                        <p:tav tm="0">
                                          <p:val>
                                            <p:strVal val="#ppt_x"/>
                                          </p:val>
                                        </p:tav>
                                        <p:tav tm="100000">
                                          <p:val>
                                            <p:strVal val="#ppt_x"/>
                                          </p:val>
                                        </p:tav>
                                      </p:tavLst>
                                    </p:anim>
                                    <p:anim calcmode="lin" valueType="num">
                                      <p:cBhvr>
                                        <p:cTn id="72" dur="500" fill="hold"/>
                                        <p:tgtEl>
                                          <p:spTgt spid="110711"/>
                                        </p:tgtEl>
                                        <p:attrNameLst>
                                          <p:attrName>ppt_y</p:attrName>
                                        </p:attrNameLst>
                                      </p:cBhvr>
                                      <p:tavLst>
                                        <p:tav tm="0">
                                          <p:val>
                                            <p:strVal val="#ppt_y-#ppt_h/2"/>
                                          </p:val>
                                        </p:tav>
                                        <p:tav tm="100000">
                                          <p:val>
                                            <p:strVal val="#ppt_y"/>
                                          </p:val>
                                        </p:tav>
                                      </p:tavLst>
                                    </p:anim>
                                    <p:anim calcmode="lin" valueType="num">
                                      <p:cBhvr>
                                        <p:cTn id="73" dur="500" fill="hold"/>
                                        <p:tgtEl>
                                          <p:spTgt spid="110711"/>
                                        </p:tgtEl>
                                        <p:attrNameLst>
                                          <p:attrName>ppt_w</p:attrName>
                                        </p:attrNameLst>
                                      </p:cBhvr>
                                      <p:tavLst>
                                        <p:tav tm="0">
                                          <p:val>
                                            <p:strVal val="#ppt_w"/>
                                          </p:val>
                                        </p:tav>
                                        <p:tav tm="100000">
                                          <p:val>
                                            <p:strVal val="#ppt_w"/>
                                          </p:val>
                                        </p:tav>
                                      </p:tavLst>
                                    </p:anim>
                                    <p:anim calcmode="lin" valueType="num">
                                      <p:cBhvr>
                                        <p:cTn id="74" dur="500" fill="hold"/>
                                        <p:tgtEl>
                                          <p:spTgt spid="110711"/>
                                        </p:tgtEl>
                                        <p:attrNameLst>
                                          <p:attrName>ppt_h</p:attrName>
                                        </p:attrNameLst>
                                      </p:cBhvr>
                                      <p:tavLst>
                                        <p:tav tm="0">
                                          <p:val>
                                            <p:fltVal val="0"/>
                                          </p:val>
                                        </p:tav>
                                        <p:tav tm="100000">
                                          <p:val>
                                            <p:strVal val="#ppt_h"/>
                                          </p:val>
                                        </p:tav>
                                      </p:tavLst>
                                    </p:anim>
                                  </p:childTnLst>
                                </p:cTn>
                              </p:par>
                            </p:childTnLst>
                          </p:cTn>
                        </p:par>
                        <p:par>
                          <p:cTn id="75" fill="hold" nodeType="afterGroup">
                            <p:stCondLst>
                              <p:cond delay="1000"/>
                            </p:stCondLst>
                            <p:childTnLst>
                              <p:par>
                                <p:cTn id="76" presetID="17" presetClass="entr" presetSubtype="8" fill="hold" grpId="0" nodeType="afterEffect">
                                  <p:stCondLst>
                                    <p:cond delay="0"/>
                                  </p:stCondLst>
                                  <p:childTnLst>
                                    <p:set>
                                      <p:cBhvr>
                                        <p:cTn id="77" dur="1" fill="hold">
                                          <p:stCondLst>
                                            <p:cond delay="0"/>
                                          </p:stCondLst>
                                        </p:cTn>
                                        <p:tgtEl>
                                          <p:spTgt spid="110712"/>
                                        </p:tgtEl>
                                        <p:attrNameLst>
                                          <p:attrName>style.visibility</p:attrName>
                                        </p:attrNameLst>
                                      </p:cBhvr>
                                      <p:to>
                                        <p:strVal val="visible"/>
                                      </p:to>
                                    </p:set>
                                    <p:anim calcmode="lin" valueType="num">
                                      <p:cBhvr>
                                        <p:cTn id="78" dur="500" fill="hold"/>
                                        <p:tgtEl>
                                          <p:spTgt spid="110712"/>
                                        </p:tgtEl>
                                        <p:attrNameLst>
                                          <p:attrName>ppt_x</p:attrName>
                                        </p:attrNameLst>
                                      </p:cBhvr>
                                      <p:tavLst>
                                        <p:tav tm="0">
                                          <p:val>
                                            <p:strVal val="#ppt_x-#ppt_w/2"/>
                                          </p:val>
                                        </p:tav>
                                        <p:tav tm="100000">
                                          <p:val>
                                            <p:strVal val="#ppt_x"/>
                                          </p:val>
                                        </p:tav>
                                      </p:tavLst>
                                    </p:anim>
                                    <p:anim calcmode="lin" valueType="num">
                                      <p:cBhvr>
                                        <p:cTn id="79" dur="500" fill="hold"/>
                                        <p:tgtEl>
                                          <p:spTgt spid="110712"/>
                                        </p:tgtEl>
                                        <p:attrNameLst>
                                          <p:attrName>ppt_y</p:attrName>
                                        </p:attrNameLst>
                                      </p:cBhvr>
                                      <p:tavLst>
                                        <p:tav tm="0">
                                          <p:val>
                                            <p:strVal val="#ppt_y"/>
                                          </p:val>
                                        </p:tav>
                                        <p:tav tm="100000">
                                          <p:val>
                                            <p:strVal val="#ppt_y"/>
                                          </p:val>
                                        </p:tav>
                                      </p:tavLst>
                                    </p:anim>
                                    <p:anim calcmode="lin" valueType="num">
                                      <p:cBhvr>
                                        <p:cTn id="80" dur="500" fill="hold"/>
                                        <p:tgtEl>
                                          <p:spTgt spid="110712"/>
                                        </p:tgtEl>
                                        <p:attrNameLst>
                                          <p:attrName>ppt_w</p:attrName>
                                        </p:attrNameLst>
                                      </p:cBhvr>
                                      <p:tavLst>
                                        <p:tav tm="0">
                                          <p:val>
                                            <p:fltVal val="0"/>
                                          </p:val>
                                        </p:tav>
                                        <p:tav tm="100000">
                                          <p:val>
                                            <p:strVal val="#ppt_w"/>
                                          </p:val>
                                        </p:tav>
                                      </p:tavLst>
                                    </p:anim>
                                    <p:anim calcmode="lin" valueType="num">
                                      <p:cBhvr>
                                        <p:cTn id="81" dur="500" fill="hold"/>
                                        <p:tgtEl>
                                          <p:spTgt spid="110712"/>
                                        </p:tgtEl>
                                        <p:attrNameLst>
                                          <p:attrName>ppt_h</p:attrName>
                                        </p:attrNameLst>
                                      </p:cBhvr>
                                      <p:tavLst>
                                        <p:tav tm="0">
                                          <p:val>
                                            <p:strVal val="#ppt_h"/>
                                          </p:val>
                                        </p:tav>
                                        <p:tav tm="100000">
                                          <p:val>
                                            <p:strVal val="#ppt_h"/>
                                          </p:val>
                                        </p:tav>
                                      </p:tavLst>
                                    </p:anim>
                                  </p:childTnLst>
                                </p:cTn>
                              </p:par>
                            </p:childTnLst>
                          </p:cTn>
                        </p:par>
                        <p:par>
                          <p:cTn id="82" fill="hold" nodeType="afterGroup">
                            <p:stCondLst>
                              <p:cond delay="1500"/>
                            </p:stCondLst>
                            <p:childTnLst>
                              <p:par>
                                <p:cTn id="83" presetID="17" presetClass="entr" presetSubtype="4" fill="hold" grpId="0" nodeType="afterEffect">
                                  <p:stCondLst>
                                    <p:cond delay="0"/>
                                  </p:stCondLst>
                                  <p:childTnLst>
                                    <p:set>
                                      <p:cBhvr>
                                        <p:cTn id="84" dur="1" fill="hold">
                                          <p:stCondLst>
                                            <p:cond delay="0"/>
                                          </p:stCondLst>
                                        </p:cTn>
                                        <p:tgtEl>
                                          <p:spTgt spid="110715"/>
                                        </p:tgtEl>
                                        <p:attrNameLst>
                                          <p:attrName>style.visibility</p:attrName>
                                        </p:attrNameLst>
                                      </p:cBhvr>
                                      <p:to>
                                        <p:strVal val="visible"/>
                                      </p:to>
                                    </p:set>
                                    <p:anim calcmode="lin" valueType="num">
                                      <p:cBhvr>
                                        <p:cTn id="85" dur="500" fill="hold"/>
                                        <p:tgtEl>
                                          <p:spTgt spid="110715"/>
                                        </p:tgtEl>
                                        <p:attrNameLst>
                                          <p:attrName>ppt_x</p:attrName>
                                        </p:attrNameLst>
                                      </p:cBhvr>
                                      <p:tavLst>
                                        <p:tav tm="0">
                                          <p:val>
                                            <p:strVal val="#ppt_x"/>
                                          </p:val>
                                        </p:tav>
                                        <p:tav tm="100000">
                                          <p:val>
                                            <p:strVal val="#ppt_x"/>
                                          </p:val>
                                        </p:tav>
                                      </p:tavLst>
                                    </p:anim>
                                    <p:anim calcmode="lin" valueType="num">
                                      <p:cBhvr>
                                        <p:cTn id="86" dur="500" fill="hold"/>
                                        <p:tgtEl>
                                          <p:spTgt spid="110715"/>
                                        </p:tgtEl>
                                        <p:attrNameLst>
                                          <p:attrName>ppt_y</p:attrName>
                                        </p:attrNameLst>
                                      </p:cBhvr>
                                      <p:tavLst>
                                        <p:tav tm="0">
                                          <p:val>
                                            <p:strVal val="#ppt_y+#ppt_h/2"/>
                                          </p:val>
                                        </p:tav>
                                        <p:tav tm="100000">
                                          <p:val>
                                            <p:strVal val="#ppt_y"/>
                                          </p:val>
                                        </p:tav>
                                      </p:tavLst>
                                    </p:anim>
                                    <p:anim calcmode="lin" valueType="num">
                                      <p:cBhvr>
                                        <p:cTn id="87" dur="500" fill="hold"/>
                                        <p:tgtEl>
                                          <p:spTgt spid="110715"/>
                                        </p:tgtEl>
                                        <p:attrNameLst>
                                          <p:attrName>ppt_w</p:attrName>
                                        </p:attrNameLst>
                                      </p:cBhvr>
                                      <p:tavLst>
                                        <p:tav tm="0">
                                          <p:val>
                                            <p:strVal val="#ppt_w"/>
                                          </p:val>
                                        </p:tav>
                                        <p:tav tm="100000">
                                          <p:val>
                                            <p:strVal val="#ppt_w"/>
                                          </p:val>
                                        </p:tav>
                                      </p:tavLst>
                                    </p:anim>
                                    <p:anim calcmode="lin" valueType="num">
                                      <p:cBhvr>
                                        <p:cTn id="88" dur="500" fill="hold"/>
                                        <p:tgtEl>
                                          <p:spTgt spid="110715"/>
                                        </p:tgtEl>
                                        <p:attrNameLst>
                                          <p:attrName>ppt_h</p:attrName>
                                        </p:attrNameLst>
                                      </p:cBhvr>
                                      <p:tavLst>
                                        <p:tav tm="0">
                                          <p:val>
                                            <p:fltVal val="0"/>
                                          </p:val>
                                        </p:tav>
                                        <p:tav tm="100000">
                                          <p:val>
                                            <p:strVal val="#ppt_h"/>
                                          </p:val>
                                        </p:tav>
                                      </p:tavLst>
                                    </p:anim>
                                  </p:childTnLst>
                                </p:cTn>
                              </p:par>
                            </p:childTnLst>
                          </p:cTn>
                        </p:par>
                        <p:par>
                          <p:cTn id="89" fill="hold" nodeType="afterGroup">
                            <p:stCondLst>
                              <p:cond delay="2000"/>
                            </p:stCondLst>
                            <p:childTnLst>
                              <p:par>
                                <p:cTn id="90" presetID="17" presetClass="entr" presetSubtype="8" fill="hold" grpId="0" nodeType="afterEffect">
                                  <p:stCondLst>
                                    <p:cond delay="0"/>
                                  </p:stCondLst>
                                  <p:childTnLst>
                                    <p:set>
                                      <p:cBhvr>
                                        <p:cTn id="91" dur="1" fill="hold">
                                          <p:stCondLst>
                                            <p:cond delay="0"/>
                                          </p:stCondLst>
                                        </p:cTn>
                                        <p:tgtEl>
                                          <p:spTgt spid="110713"/>
                                        </p:tgtEl>
                                        <p:attrNameLst>
                                          <p:attrName>style.visibility</p:attrName>
                                        </p:attrNameLst>
                                      </p:cBhvr>
                                      <p:to>
                                        <p:strVal val="visible"/>
                                      </p:to>
                                    </p:set>
                                    <p:anim calcmode="lin" valueType="num">
                                      <p:cBhvr>
                                        <p:cTn id="92" dur="500" fill="hold"/>
                                        <p:tgtEl>
                                          <p:spTgt spid="110713"/>
                                        </p:tgtEl>
                                        <p:attrNameLst>
                                          <p:attrName>ppt_x</p:attrName>
                                        </p:attrNameLst>
                                      </p:cBhvr>
                                      <p:tavLst>
                                        <p:tav tm="0">
                                          <p:val>
                                            <p:strVal val="#ppt_x-#ppt_w/2"/>
                                          </p:val>
                                        </p:tav>
                                        <p:tav tm="100000">
                                          <p:val>
                                            <p:strVal val="#ppt_x"/>
                                          </p:val>
                                        </p:tav>
                                      </p:tavLst>
                                    </p:anim>
                                    <p:anim calcmode="lin" valueType="num">
                                      <p:cBhvr>
                                        <p:cTn id="93" dur="500" fill="hold"/>
                                        <p:tgtEl>
                                          <p:spTgt spid="110713"/>
                                        </p:tgtEl>
                                        <p:attrNameLst>
                                          <p:attrName>ppt_y</p:attrName>
                                        </p:attrNameLst>
                                      </p:cBhvr>
                                      <p:tavLst>
                                        <p:tav tm="0">
                                          <p:val>
                                            <p:strVal val="#ppt_y"/>
                                          </p:val>
                                        </p:tav>
                                        <p:tav tm="100000">
                                          <p:val>
                                            <p:strVal val="#ppt_y"/>
                                          </p:val>
                                        </p:tav>
                                      </p:tavLst>
                                    </p:anim>
                                    <p:anim calcmode="lin" valueType="num">
                                      <p:cBhvr>
                                        <p:cTn id="94" dur="500" fill="hold"/>
                                        <p:tgtEl>
                                          <p:spTgt spid="110713"/>
                                        </p:tgtEl>
                                        <p:attrNameLst>
                                          <p:attrName>ppt_w</p:attrName>
                                        </p:attrNameLst>
                                      </p:cBhvr>
                                      <p:tavLst>
                                        <p:tav tm="0">
                                          <p:val>
                                            <p:fltVal val="0"/>
                                          </p:val>
                                        </p:tav>
                                        <p:tav tm="100000">
                                          <p:val>
                                            <p:strVal val="#ppt_w"/>
                                          </p:val>
                                        </p:tav>
                                      </p:tavLst>
                                    </p:anim>
                                    <p:anim calcmode="lin" valueType="num">
                                      <p:cBhvr>
                                        <p:cTn id="95" dur="500" fill="hold"/>
                                        <p:tgtEl>
                                          <p:spTgt spid="110713"/>
                                        </p:tgtEl>
                                        <p:attrNameLst>
                                          <p:attrName>ppt_h</p:attrName>
                                        </p:attrNameLst>
                                      </p:cBhvr>
                                      <p:tavLst>
                                        <p:tav tm="0">
                                          <p:val>
                                            <p:strVal val="#ppt_h"/>
                                          </p:val>
                                        </p:tav>
                                        <p:tav tm="100000">
                                          <p:val>
                                            <p:strVal val="#ppt_h"/>
                                          </p:val>
                                        </p:tav>
                                      </p:tavLst>
                                    </p:anim>
                                  </p:childTnLst>
                                </p:cTn>
                              </p:par>
                            </p:childTnLst>
                          </p:cTn>
                        </p:par>
                        <p:par>
                          <p:cTn id="96" fill="hold" nodeType="afterGroup">
                            <p:stCondLst>
                              <p:cond delay="2500"/>
                            </p:stCondLst>
                            <p:childTnLst>
                              <p:par>
                                <p:cTn id="97" presetID="22" presetClass="entr" presetSubtype="8" fill="hold" grpId="0" nodeType="afterEffect">
                                  <p:stCondLst>
                                    <p:cond delay="0"/>
                                  </p:stCondLst>
                                  <p:childTnLst>
                                    <p:set>
                                      <p:cBhvr>
                                        <p:cTn id="98" dur="1" fill="hold">
                                          <p:stCondLst>
                                            <p:cond delay="0"/>
                                          </p:stCondLst>
                                        </p:cTn>
                                        <p:tgtEl>
                                          <p:spTgt spid="110664"/>
                                        </p:tgtEl>
                                        <p:attrNameLst>
                                          <p:attrName>style.visibility</p:attrName>
                                        </p:attrNameLst>
                                      </p:cBhvr>
                                      <p:to>
                                        <p:strVal val="visible"/>
                                      </p:to>
                                    </p:set>
                                    <p:animEffect transition="in" filter="wipe(left)">
                                      <p:cBhvr>
                                        <p:cTn id="99" dur="500"/>
                                        <p:tgtEl>
                                          <p:spTgt spid="110664"/>
                                        </p:tgtEl>
                                      </p:cBhvr>
                                    </p:animEffect>
                                  </p:childTnLst>
                                </p:cTn>
                              </p:par>
                            </p:childTnLst>
                          </p:cTn>
                        </p:par>
                        <p:par>
                          <p:cTn id="100" fill="hold" nodeType="afterGroup">
                            <p:stCondLst>
                              <p:cond delay="3000"/>
                            </p:stCondLst>
                            <p:childTnLst>
                              <p:par>
                                <p:cTn id="101" presetID="3" presetClass="emph" presetSubtype="2" fill="hold" grpId="0" nodeType="afterEffect">
                                  <p:stCondLst>
                                    <p:cond delay="0"/>
                                  </p:stCondLst>
                                  <p:childTnLst>
                                    <p:animClr clrSpc="rgb" dir="cw">
                                      <p:cBhvr override="childStyle">
                                        <p:cTn id="102" dur="500" fill="hold"/>
                                        <p:tgtEl>
                                          <p:spTgt spid="110650"/>
                                        </p:tgtEl>
                                        <p:attrNameLst>
                                          <p:attrName>style.color</p:attrName>
                                        </p:attrNameLst>
                                      </p:cBhvr>
                                      <p:to>
                                        <a:schemeClr val="bg2"/>
                                      </p:to>
                                    </p:animClr>
                                  </p:childTnLst>
                                </p:cTn>
                              </p:par>
                            </p:childTnLst>
                          </p:cTn>
                        </p:par>
                        <p:par>
                          <p:cTn id="103" fill="hold" nodeType="afterGroup">
                            <p:stCondLst>
                              <p:cond delay="3500"/>
                            </p:stCondLst>
                            <p:childTnLst>
                              <p:par>
                                <p:cTn id="104" presetID="17" presetClass="entr" presetSubtype="2" fill="hold" grpId="0" nodeType="afterEffect">
                                  <p:stCondLst>
                                    <p:cond delay="0"/>
                                  </p:stCondLst>
                                  <p:childTnLst>
                                    <p:set>
                                      <p:cBhvr>
                                        <p:cTn id="105" dur="1" fill="hold">
                                          <p:stCondLst>
                                            <p:cond delay="0"/>
                                          </p:stCondLst>
                                        </p:cTn>
                                        <p:tgtEl>
                                          <p:spTgt spid="110710"/>
                                        </p:tgtEl>
                                        <p:attrNameLst>
                                          <p:attrName>style.visibility</p:attrName>
                                        </p:attrNameLst>
                                      </p:cBhvr>
                                      <p:to>
                                        <p:strVal val="visible"/>
                                      </p:to>
                                    </p:set>
                                    <p:anim calcmode="lin" valueType="num">
                                      <p:cBhvr>
                                        <p:cTn id="106" dur="500" fill="hold"/>
                                        <p:tgtEl>
                                          <p:spTgt spid="110710"/>
                                        </p:tgtEl>
                                        <p:attrNameLst>
                                          <p:attrName>ppt_x</p:attrName>
                                        </p:attrNameLst>
                                      </p:cBhvr>
                                      <p:tavLst>
                                        <p:tav tm="0">
                                          <p:val>
                                            <p:strVal val="#ppt_x+#ppt_w/2"/>
                                          </p:val>
                                        </p:tav>
                                        <p:tav tm="100000">
                                          <p:val>
                                            <p:strVal val="#ppt_x"/>
                                          </p:val>
                                        </p:tav>
                                      </p:tavLst>
                                    </p:anim>
                                    <p:anim calcmode="lin" valueType="num">
                                      <p:cBhvr>
                                        <p:cTn id="107" dur="500" fill="hold"/>
                                        <p:tgtEl>
                                          <p:spTgt spid="110710"/>
                                        </p:tgtEl>
                                        <p:attrNameLst>
                                          <p:attrName>ppt_y</p:attrName>
                                        </p:attrNameLst>
                                      </p:cBhvr>
                                      <p:tavLst>
                                        <p:tav tm="0">
                                          <p:val>
                                            <p:strVal val="#ppt_y"/>
                                          </p:val>
                                        </p:tav>
                                        <p:tav tm="100000">
                                          <p:val>
                                            <p:strVal val="#ppt_y"/>
                                          </p:val>
                                        </p:tav>
                                      </p:tavLst>
                                    </p:anim>
                                    <p:anim calcmode="lin" valueType="num">
                                      <p:cBhvr>
                                        <p:cTn id="108" dur="500" fill="hold"/>
                                        <p:tgtEl>
                                          <p:spTgt spid="110710"/>
                                        </p:tgtEl>
                                        <p:attrNameLst>
                                          <p:attrName>ppt_w</p:attrName>
                                        </p:attrNameLst>
                                      </p:cBhvr>
                                      <p:tavLst>
                                        <p:tav tm="0">
                                          <p:val>
                                            <p:fltVal val="0"/>
                                          </p:val>
                                        </p:tav>
                                        <p:tav tm="100000">
                                          <p:val>
                                            <p:strVal val="#ppt_w"/>
                                          </p:val>
                                        </p:tav>
                                      </p:tavLst>
                                    </p:anim>
                                    <p:anim calcmode="lin" valueType="num">
                                      <p:cBhvr>
                                        <p:cTn id="109" dur="500" fill="hold"/>
                                        <p:tgtEl>
                                          <p:spTgt spid="110710"/>
                                        </p:tgtEl>
                                        <p:attrNameLst>
                                          <p:attrName>ppt_h</p:attrName>
                                        </p:attrNameLst>
                                      </p:cBhvr>
                                      <p:tavLst>
                                        <p:tav tm="0">
                                          <p:val>
                                            <p:strVal val="#ppt_h"/>
                                          </p:val>
                                        </p:tav>
                                        <p:tav tm="100000">
                                          <p:val>
                                            <p:strVal val="#ppt_h"/>
                                          </p:val>
                                        </p:tav>
                                      </p:tavLst>
                                    </p:anim>
                                  </p:childTnLst>
                                </p:cTn>
                              </p:par>
                            </p:childTnLst>
                          </p:cTn>
                        </p:par>
                        <p:par>
                          <p:cTn id="110" fill="hold" nodeType="afterGroup">
                            <p:stCondLst>
                              <p:cond delay="4000"/>
                            </p:stCondLst>
                            <p:childTnLst>
                              <p:par>
                                <p:cTn id="111" presetID="17" presetClass="entr" presetSubtype="8" fill="hold" grpId="0" nodeType="afterEffect">
                                  <p:stCondLst>
                                    <p:cond delay="0"/>
                                  </p:stCondLst>
                                  <p:childTnLst>
                                    <p:set>
                                      <p:cBhvr>
                                        <p:cTn id="112" dur="1" fill="hold">
                                          <p:stCondLst>
                                            <p:cond delay="0"/>
                                          </p:stCondLst>
                                        </p:cTn>
                                        <p:tgtEl>
                                          <p:spTgt spid="110714"/>
                                        </p:tgtEl>
                                        <p:attrNameLst>
                                          <p:attrName>style.visibility</p:attrName>
                                        </p:attrNameLst>
                                      </p:cBhvr>
                                      <p:to>
                                        <p:strVal val="visible"/>
                                      </p:to>
                                    </p:set>
                                    <p:anim calcmode="lin" valueType="num">
                                      <p:cBhvr>
                                        <p:cTn id="113" dur="500" fill="hold"/>
                                        <p:tgtEl>
                                          <p:spTgt spid="110714"/>
                                        </p:tgtEl>
                                        <p:attrNameLst>
                                          <p:attrName>ppt_x</p:attrName>
                                        </p:attrNameLst>
                                      </p:cBhvr>
                                      <p:tavLst>
                                        <p:tav tm="0">
                                          <p:val>
                                            <p:strVal val="#ppt_x-#ppt_w/2"/>
                                          </p:val>
                                        </p:tav>
                                        <p:tav tm="100000">
                                          <p:val>
                                            <p:strVal val="#ppt_x"/>
                                          </p:val>
                                        </p:tav>
                                      </p:tavLst>
                                    </p:anim>
                                    <p:anim calcmode="lin" valueType="num">
                                      <p:cBhvr>
                                        <p:cTn id="114" dur="500" fill="hold"/>
                                        <p:tgtEl>
                                          <p:spTgt spid="110714"/>
                                        </p:tgtEl>
                                        <p:attrNameLst>
                                          <p:attrName>ppt_y</p:attrName>
                                        </p:attrNameLst>
                                      </p:cBhvr>
                                      <p:tavLst>
                                        <p:tav tm="0">
                                          <p:val>
                                            <p:strVal val="#ppt_y"/>
                                          </p:val>
                                        </p:tav>
                                        <p:tav tm="100000">
                                          <p:val>
                                            <p:strVal val="#ppt_y"/>
                                          </p:val>
                                        </p:tav>
                                      </p:tavLst>
                                    </p:anim>
                                    <p:anim calcmode="lin" valueType="num">
                                      <p:cBhvr>
                                        <p:cTn id="115" dur="500" fill="hold"/>
                                        <p:tgtEl>
                                          <p:spTgt spid="110714"/>
                                        </p:tgtEl>
                                        <p:attrNameLst>
                                          <p:attrName>ppt_w</p:attrName>
                                        </p:attrNameLst>
                                      </p:cBhvr>
                                      <p:tavLst>
                                        <p:tav tm="0">
                                          <p:val>
                                            <p:fltVal val="0"/>
                                          </p:val>
                                        </p:tav>
                                        <p:tav tm="100000">
                                          <p:val>
                                            <p:strVal val="#ppt_w"/>
                                          </p:val>
                                        </p:tav>
                                      </p:tavLst>
                                    </p:anim>
                                    <p:anim calcmode="lin" valueType="num">
                                      <p:cBhvr>
                                        <p:cTn id="116" dur="500" fill="hold"/>
                                        <p:tgtEl>
                                          <p:spTgt spid="110714"/>
                                        </p:tgtEl>
                                        <p:attrNameLst>
                                          <p:attrName>ppt_h</p:attrName>
                                        </p:attrNameLst>
                                      </p:cBhvr>
                                      <p:tavLst>
                                        <p:tav tm="0">
                                          <p:val>
                                            <p:strVal val="#ppt_h"/>
                                          </p:val>
                                        </p:tav>
                                        <p:tav tm="100000">
                                          <p:val>
                                            <p:strVal val="#ppt_h"/>
                                          </p:val>
                                        </p:tav>
                                      </p:tavLst>
                                    </p:anim>
                                  </p:childTnLst>
                                </p:cTn>
                              </p:par>
                            </p:childTnLst>
                          </p:cTn>
                        </p:par>
                        <p:par>
                          <p:cTn id="117" fill="hold" nodeType="afterGroup">
                            <p:stCondLst>
                              <p:cond delay="4500"/>
                            </p:stCondLst>
                            <p:childTnLst>
                              <p:par>
                                <p:cTn id="118" presetID="22" presetClass="entr" presetSubtype="8" fill="hold" grpId="0" nodeType="afterEffect">
                                  <p:stCondLst>
                                    <p:cond delay="0"/>
                                  </p:stCondLst>
                                  <p:childTnLst>
                                    <p:set>
                                      <p:cBhvr>
                                        <p:cTn id="119" dur="1" fill="hold">
                                          <p:stCondLst>
                                            <p:cond delay="0"/>
                                          </p:stCondLst>
                                        </p:cTn>
                                        <p:tgtEl>
                                          <p:spTgt spid="110665"/>
                                        </p:tgtEl>
                                        <p:attrNameLst>
                                          <p:attrName>style.visibility</p:attrName>
                                        </p:attrNameLst>
                                      </p:cBhvr>
                                      <p:to>
                                        <p:strVal val="visible"/>
                                      </p:to>
                                    </p:set>
                                    <p:animEffect transition="in" filter="wipe(left)">
                                      <p:cBhvr>
                                        <p:cTn id="120" dur="500"/>
                                        <p:tgtEl>
                                          <p:spTgt spid="110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36" grpId="0"/>
      <p:bldP spid="110650" grpId="0"/>
      <p:bldP spid="110652" grpId="0"/>
      <p:bldP spid="110656" grpId="0"/>
      <p:bldP spid="110664" grpId="0"/>
      <p:bldP spid="110665" grpId="0"/>
      <p:bldP spid="110709" grpId="0" animBg="1"/>
      <p:bldP spid="110710" grpId="0" animBg="1"/>
      <p:bldP spid="110711" grpId="0" animBg="1"/>
      <p:bldP spid="110712" grpId="0" animBg="1"/>
      <p:bldP spid="110713" grpId="0" animBg="1"/>
      <p:bldP spid="110714" grpId="0" animBg="1"/>
      <p:bldP spid="110715" grpId="0" animBg="1"/>
      <p:bldP spid="110721" grpId="0" animBg="1"/>
      <p:bldP spid="110722" grpId="0" animBg="1"/>
      <p:bldP spid="110723" grpId="0" animBg="1"/>
      <p:bldP spid="110724" grpId="0" animBg="1"/>
      <p:bldP spid="11072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12643"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12644"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12645"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12646"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12647"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12648"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12649"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12650"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12651"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12652"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12653"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12654"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12655"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12656"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12657"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12658"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12659"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12660"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12661"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12662"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12663"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12664"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12665"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12666"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12667" name="Text Box 27"/>
          <p:cNvSpPr txBox="1">
            <a:spLocks noChangeArrowheads="1"/>
          </p:cNvSpPr>
          <p:nvPr/>
        </p:nvSpPr>
        <p:spPr bwMode="auto">
          <a:xfrm>
            <a:off x="69850" y="171450"/>
            <a:ext cx="7202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1972 1973 1976 1977 1978 1979 1981 1982 1984 1986 1987 1988 1990 1992 1995 1997 2000</a:t>
            </a:r>
            <a:r>
              <a:rPr lang="en-US" altLang="en-US" sz="1600"/>
              <a:t> </a:t>
            </a:r>
            <a:r>
              <a:rPr lang="en-US" altLang="en-US" sz="1800">
                <a:latin typeface="Comic Sans MS" panose="030F0702030302020204" pitchFamily="66" charset="0"/>
              </a:rPr>
              <a:t>2001</a:t>
            </a:r>
          </a:p>
        </p:txBody>
      </p:sp>
      <p:sp>
        <p:nvSpPr>
          <p:cNvPr id="112668"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12669"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12670"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12671"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12672"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12673"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12674"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12675"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12676"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12677"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12678"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12679"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12680"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12681"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12682"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12683"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12684"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distincta</a:t>
            </a:r>
          </a:p>
        </p:txBody>
      </p:sp>
      <p:sp>
        <p:nvSpPr>
          <p:cNvPr id="112685"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12686" name="Text Box 46"/>
          <p:cNvSpPr txBox="1">
            <a:spLocks noChangeArrowheads="1"/>
          </p:cNvSpPr>
          <p:nvPr/>
        </p:nvSpPr>
        <p:spPr bwMode="auto">
          <a:xfrm>
            <a:off x="7491413" y="1828800"/>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12687" name="Text Box 47"/>
          <p:cNvSpPr txBox="1">
            <a:spLocks noChangeArrowheads="1"/>
          </p:cNvSpPr>
          <p:nvPr/>
        </p:nvSpPr>
        <p:spPr bwMode="auto">
          <a:xfrm>
            <a:off x="7491413" y="2057400"/>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12688" name="Text Box 48"/>
          <p:cNvSpPr txBox="1">
            <a:spLocks noChangeArrowheads="1"/>
          </p:cNvSpPr>
          <p:nvPr/>
        </p:nvSpPr>
        <p:spPr bwMode="auto">
          <a:xfrm>
            <a:off x="7491413" y="2286000"/>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12689" name="Text Box 49"/>
          <p:cNvSpPr txBox="1">
            <a:spLocks noChangeArrowheads="1"/>
          </p:cNvSpPr>
          <p:nvPr/>
        </p:nvSpPr>
        <p:spPr bwMode="auto">
          <a:xfrm>
            <a:off x="7491413" y="2514600"/>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12690" name="Text Box 50"/>
          <p:cNvSpPr txBox="1">
            <a:spLocks noChangeArrowheads="1"/>
          </p:cNvSpPr>
          <p:nvPr/>
        </p:nvSpPr>
        <p:spPr bwMode="auto">
          <a:xfrm>
            <a:off x="7491413" y="2743200"/>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12691" name="Text Box 51"/>
          <p:cNvSpPr txBox="1">
            <a:spLocks noChangeArrowheads="1"/>
          </p:cNvSpPr>
          <p:nvPr/>
        </p:nvSpPr>
        <p:spPr bwMode="auto">
          <a:xfrm>
            <a:off x="7491413" y="2971800"/>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12692" name="Text Box 52"/>
          <p:cNvSpPr txBox="1">
            <a:spLocks noChangeArrowheads="1"/>
          </p:cNvSpPr>
          <p:nvPr/>
        </p:nvSpPr>
        <p:spPr bwMode="auto">
          <a:xfrm>
            <a:off x="7489825" y="3200400"/>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12693" name="Text Box 53"/>
          <p:cNvSpPr txBox="1">
            <a:spLocks noChangeArrowheads="1"/>
          </p:cNvSpPr>
          <p:nvPr/>
        </p:nvSpPr>
        <p:spPr bwMode="auto">
          <a:xfrm>
            <a:off x="7491413" y="3429000"/>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12694" name="Text Box 54"/>
          <p:cNvSpPr txBox="1">
            <a:spLocks noChangeArrowheads="1"/>
          </p:cNvSpPr>
          <p:nvPr/>
        </p:nvSpPr>
        <p:spPr bwMode="auto">
          <a:xfrm>
            <a:off x="7491413" y="3657600"/>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12695" name="Text Box 55"/>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2696" name="Text Box 56"/>
          <p:cNvSpPr txBox="1">
            <a:spLocks noChangeArrowheads="1"/>
          </p:cNvSpPr>
          <p:nvPr/>
        </p:nvSpPr>
        <p:spPr bwMode="auto">
          <a:xfrm>
            <a:off x="7491413" y="3886200"/>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12697" name="Text Box 57"/>
          <p:cNvSpPr txBox="1">
            <a:spLocks noChangeArrowheads="1"/>
          </p:cNvSpPr>
          <p:nvPr/>
        </p:nvSpPr>
        <p:spPr bwMode="auto">
          <a:xfrm>
            <a:off x="7491413" y="4114800"/>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12698" name="Text Box 58"/>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elyakoviii</a:t>
            </a:r>
          </a:p>
        </p:txBody>
      </p:sp>
      <p:sp>
        <p:nvSpPr>
          <p:cNvPr id="112699" name="Text Box 59"/>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112700" name="Text Box 60"/>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sp>
        <p:nvSpPr>
          <p:cNvPr id="112701" name="Text Box 61"/>
          <p:cNvSpPr txBox="1">
            <a:spLocks noChangeArrowheads="1"/>
          </p:cNvSpPr>
          <p:nvPr/>
        </p:nvSpPr>
        <p:spPr bwMode="auto">
          <a:xfrm>
            <a:off x="5737225" y="2517775"/>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112702" name="Text Box 62"/>
          <p:cNvSpPr txBox="1">
            <a:spLocks noChangeArrowheads="1"/>
          </p:cNvSpPr>
          <p:nvPr/>
        </p:nvSpPr>
        <p:spPr bwMode="auto">
          <a:xfrm>
            <a:off x="5737225" y="2746375"/>
            <a:ext cx="120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sp>
        <p:nvSpPr>
          <p:cNvPr id="112703" name="Text Box 63"/>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sp>
        <p:nvSpPr>
          <p:cNvPr id="112704" name="Text Box 64"/>
          <p:cNvSpPr txBox="1">
            <a:spLocks noChangeArrowheads="1"/>
          </p:cNvSpPr>
          <p:nvPr/>
        </p:nvSpPr>
        <p:spPr bwMode="auto">
          <a:xfrm>
            <a:off x="5737225" y="3203575"/>
            <a:ext cx="1035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112705" name="Text Box 65"/>
          <p:cNvSpPr txBox="1">
            <a:spLocks noChangeArrowheads="1"/>
          </p:cNvSpPr>
          <p:nvPr/>
        </p:nvSpPr>
        <p:spPr bwMode="auto">
          <a:xfrm>
            <a:off x="5737225" y="343217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112706" name="Text Box 66"/>
          <p:cNvSpPr txBox="1">
            <a:spLocks noChangeArrowheads="1"/>
          </p:cNvSpPr>
          <p:nvPr/>
        </p:nvSpPr>
        <p:spPr bwMode="auto">
          <a:xfrm>
            <a:off x="5737225" y="3660775"/>
            <a:ext cx="833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sp>
        <p:nvSpPr>
          <p:cNvPr id="112707" name="Text Box 67"/>
          <p:cNvSpPr txBox="1">
            <a:spLocks noChangeArrowheads="1"/>
          </p:cNvSpPr>
          <p:nvPr/>
        </p:nvSpPr>
        <p:spPr bwMode="auto">
          <a:xfrm>
            <a:off x="7491413" y="4343400"/>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112708" name="Text Box 68"/>
          <p:cNvSpPr txBox="1">
            <a:spLocks noChangeArrowheads="1"/>
          </p:cNvSpPr>
          <p:nvPr/>
        </p:nvSpPr>
        <p:spPr bwMode="auto">
          <a:xfrm>
            <a:off x="7491413" y="4572000"/>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112709" name="Text Box 69"/>
          <p:cNvSpPr txBox="1">
            <a:spLocks noChangeArrowheads="1"/>
          </p:cNvSpPr>
          <p:nvPr/>
        </p:nvSpPr>
        <p:spPr bwMode="auto">
          <a:xfrm>
            <a:off x="7491413" y="4800600"/>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112710" name="Text Box 70"/>
          <p:cNvSpPr txBox="1">
            <a:spLocks noChangeArrowheads="1"/>
          </p:cNvSpPr>
          <p:nvPr/>
        </p:nvSpPr>
        <p:spPr bwMode="auto">
          <a:xfrm>
            <a:off x="7491413" y="5029200"/>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12711" name="Text Box 71"/>
          <p:cNvSpPr txBox="1">
            <a:spLocks noChangeArrowheads="1"/>
          </p:cNvSpPr>
          <p:nvPr/>
        </p:nvSpPr>
        <p:spPr bwMode="auto">
          <a:xfrm>
            <a:off x="7489825" y="5257800"/>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112712" name="Text Box 72"/>
          <p:cNvSpPr txBox="1">
            <a:spLocks noChangeArrowheads="1"/>
          </p:cNvSpPr>
          <p:nvPr/>
        </p:nvSpPr>
        <p:spPr bwMode="auto">
          <a:xfrm>
            <a:off x="7491413" y="5486400"/>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112713" name="Text Box 73"/>
          <p:cNvSpPr txBox="1">
            <a:spLocks noChangeArrowheads="1"/>
          </p:cNvSpPr>
          <p:nvPr/>
        </p:nvSpPr>
        <p:spPr bwMode="auto">
          <a:xfrm>
            <a:off x="7491413" y="5715000"/>
            <a:ext cx="1055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tetrodonis</a:t>
            </a:r>
          </a:p>
        </p:txBody>
      </p:sp>
      <p:sp>
        <p:nvSpPr>
          <p:cNvPr id="112714" name="Text Box 74"/>
          <p:cNvSpPr txBox="1">
            <a:spLocks noChangeArrowheads="1"/>
          </p:cNvSpPr>
          <p:nvPr/>
        </p:nvSpPr>
        <p:spPr bwMode="auto">
          <a:xfrm>
            <a:off x="5737225" y="38893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japonica</a:t>
            </a:r>
          </a:p>
        </p:txBody>
      </p:sp>
      <p:grpSp>
        <p:nvGrpSpPr>
          <p:cNvPr id="112715" name="Group 75"/>
          <p:cNvGrpSpPr>
            <a:grpSpLocks/>
          </p:cNvGrpSpPr>
          <p:nvPr/>
        </p:nvGrpSpPr>
        <p:grpSpPr bwMode="auto">
          <a:xfrm>
            <a:off x="4956175" y="1085850"/>
            <a:ext cx="844550" cy="2957513"/>
            <a:chOff x="3122" y="684"/>
            <a:chExt cx="532" cy="1863"/>
          </a:xfrm>
        </p:grpSpPr>
        <p:grpSp>
          <p:nvGrpSpPr>
            <p:cNvPr id="112716" name="Group 76"/>
            <p:cNvGrpSpPr>
              <a:grpSpLocks/>
            </p:cNvGrpSpPr>
            <p:nvPr/>
          </p:nvGrpSpPr>
          <p:grpSpPr bwMode="auto">
            <a:xfrm>
              <a:off x="3122" y="684"/>
              <a:ext cx="532" cy="1452"/>
              <a:chOff x="3122" y="684"/>
              <a:chExt cx="532" cy="1452"/>
            </a:xfrm>
          </p:grpSpPr>
          <p:sp>
            <p:nvSpPr>
              <p:cNvPr id="112717" name="Line 77"/>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18" name="Line 78"/>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19" name="Line 79"/>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0" name="Line 80"/>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1" name="Line 81"/>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2" name="Line 82"/>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2723" name="Group 83"/>
            <p:cNvGrpSpPr>
              <a:grpSpLocks/>
            </p:cNvGrpSpPr>
            <p:nvPr/>
          </p:nvGrpSpPr>
          <p:grpSpPr bwMode="auto">
            <a:xfrm>
              <a:off x="3122" y="1120"/>
              <a:ext cx="508" cy="1427"/>
              <a:chOff x="3122" y="1120"/>
              <a:chExt cx="508" cy="1427"/>
            </a:xfrm>
          </p:grpSpPr>
          <p:sp>
            <p:nvSpPr>
              <p:cNvPr id="112724" name="Line 84"/>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2725" name="Group 85"/>
              <p:cNvGrpSpPr>
                <a:grpSpLocks/>
              </p:cNvGrpSpPr>
              <p:nvPr/>
            </p:nvGrpSpPr>
            <p:grpSpPr bwMode="auto">
              <a:xfrm>
                <a:off x="3412" y="1120"/>
                <a:ext cx="218" cy="1427"/>
                <a:chOff x="3412" y="1120"/>
                <a:chExt cx="218" cy="1427"/>
              </a:xfrm>
            </p:grpSpPr>
            <p:sp>
              <p:nvSpPr>
                <p:cNvPr id="112726" name="Line 86"/>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7" name="Line 87"/>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12728" name="Text Box 88"/>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12729" name="Group 89"/>
          <p:cNvGrpSpPr>
            <a:grpSpLocks/>
          </p:cNvGrpSpPr>
          <p:nvPr/>
        </p:nvGrpSpPr>
        <p:grpSpPr bwMode="auto">
          <a:xfrm>
            <a:off x="3649663" y="1047750"/>
            <a:ext cx="3879850" cy="5464175"/>
            <a:chOff x="2299" y="660"/>
            <a:chExt cx="2444" cy="3442"/>
          </a:xfrm>
        </p:grpSpPr>
        <p:grpSp>
          <p:nvGrpSpPr>
            <p:cNvPr id="112730" name="Group 90"/>
            <p:cNvGrpSpPr>
              <a:grpSpLocks/>
            </p:cNvGrpSpPr>
            <p:nvPr/>
          </p:nvGrpSpPr>
          <p:grpSpPr bwMode="auto">
            <a:xfrm>
              <a:off x="2299" y="660"/>
              <a:ext cx="2421" cy="3435"/>
              <a:chOff x="2299" y="660"/>
              <a:chExt cx="2421" cy="3435"/>
            </a:xfrm>
          </p:grpSpPr>
          <p:grpSp>
            <p:nvGrpSpPr>
              <p:cNvPr id="112731" name="Group 91"/>
              <p:cNvGrpSpPr>
                <a:grpSpLocks/>
              </p:cNvGrpSpPr>
              <p:nvPr/>
            </p:nvGrpSpPr>
            <p:grpSpPr bwMode="auto">
              <a:xfrm>
                <a:off x="2299" y="660"/>
                <a:ext cx="2421" cy="3435"/>
                <a:chOff x="2299" y="660"/>
                <a:chExt cx="2421" cy="3435"/>
              </a:xfrm>
            </p:grpSpPr>
            <p:sp>
              <p:nvSpPr>
                <p:cNvPr id="112732" name="Line 92"/>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3" name="Line 93"/>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4" name="Line 94"/>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5" name="Line 95"/>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6" name="Line 96"/>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7" name="Line 97"/>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8" name="Line 98"/>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9" name="Line 99"/>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0" name="Line 100"/>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1" name="Line 101"/>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2" name="Line 102"/>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3" name="Line 103"/>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4" name="Line 104"/>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5" name="Line 105"/>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6" name="Line 106"/>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7" name="Line 107"/>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8" name="Line 108"/>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9" name="Line 109"/>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0" name="Line 110"/>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1" name="Line 111"/>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2" name="Line 112"/>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3" name="Line 113"/>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4" name="Line 114"/>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755" name="Line 115"/>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6" name="Line 116"/>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2757" name="Group 117"/>
            <p:cNvGrpSpPr>
              <a:grpSpLocks/>
            </p:cNvGrpSpPr>
            <p:nvPr/>
          </p:nvGrpSpPr>
          <p:grpSpPr bwMode="auto">
            <a:xfrm>
              <a:off x="2396" y="3128"/>
              <a:ext cx="2347" cy="974"/>
              <a:chOff x="2396" y="3128"/>
              <a:chExt cx="2347" cy="974"/>
            </a:xfrm>
          </p:grpSpPr>
          <p:sp>
            <p:nvSpPr>
              <p:cNvPr id="112758" name="Line 118"/>
              <p:cNvSpPr>
                <a:spLocks noChangeShapeType="1"/>
              </p:cNvSpPr>
              <p:nvPr/>
            </p:nvSpPr>
            <p:spPr bwMode="auto">
              <a:xfrm>
                <a:off x="2396" y="312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9" name="Line 119"/>
              <p:cNvSpPr>
                <a:spLocks noChangeShapeType="1"/>
              </p:cNvSpPr>
              <p:nvPr/>
            </p:nvSpPr>
            <p:spPr bwMode="auto">
              <a:xfrm>
                <a:off x="2396" y="341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0" name="Line 120"/>
              <p:cNvSpPr>
                <a:spLocks noChangeShapeType="1"/>
              </p:cNvSpPr>
              <p:nvPr/>
            </p:nvSpPr>
            <p:spPr bwMode="auto">
              <a:xfrm>
                <a:off x="2396" y="3128"/>
                <a:ext cx="0" cy="96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1" name="Line 121"/>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2" name="Line 122"/>
              <p:cNvSpPr>
                <a:spLocks noChangeShapeType="1"/>
              </p:cNvSpPr>
              <p:nvPr/>
            </p:nvSpPr>
            <p:spPr bwMode="auto">
              <a:xfrm>
                <a:off x="4543" y="3261"/>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3" name="Line 123"/>
              <p:cNvSpPr>
                <a:spLocks noChangeShapeType="1"/>
              </p:cNvSpPr>
              <p:nvPr/>
            </p:nvSpPr>
            <p:spPr bwMode="auto">
              <a:xfrm>
                <a:off x="4549" y="3419"/>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4" name="Line 124"/>
              <p:cNvSpPr>
                <a:spLocks noChangeShapeType="1"/>
              </p:cNvSpPr>
              <p:nvPr/>
            </p:nvSpPr>
            <p:spPr bwMode="auto">
              <a:xfrm>
                <a:off x="4549" y="3256"/>
                <a:ext cx="0" cy="84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2765" name="Line 125"/>
          <p:cNvSpPr>
            <a:spLocks noChangeShapeType="1"/>
          </p:cNvSpPr>
          <p:nvPr/>
        </p:nvSpPr>
        <p:spPr bwMode="auto">
          <a:xfrm flipH="1">
            <a:off x="7069138" y="1524000"/>
            <a:ext cx="152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6" name="Line 126"/>
          <p:cNvSpPr>
            <a:spLocks noChangeShapeType="1"/>
          </p:cNvSpPr>
          <p:nvPr/>
        </p:nvSpPr>
        <p:spPr bwMode="auto">
          <a:xfrm>
            <a:off x="7069138" y="1508125"/>
            <a:ext cx="0" cy="43783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7" name="Line 127"/>
          <p:cNvSpPr>
            <a:spLocks noChangeShapeType="1"/>
          </p:cNvSpPr>
          <p:nvPr/>
        </p:nvSpPr>
        <p:spPr bwMode="auto">
          <a:xfrm>
            <a:off x="7056438" y="5888038"/>
            <a:ext cx="4603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8" name="Text Box 128"/>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grpSp>
        <p:nvGrpSpPr>
          <p:cNvPr id="112769" name="Group 129"/>
          <p:cNvGrpSpPr>
            <a:grpSpLocks/>
          </p:cNvGrpSpPr>
          <p:nvPr/>
        </p:nvGrpSpPr>
        <p:grpSpPr bwMode="auto">
          <a:xfrm>
            <a:off x="5243513" y="1066800"/>
            <a:ext cx="500062" cy="941388"/>
            <a:chOff x="3303" y="672"/>
            <a:chExt cx="315" cy="593"/>
          </a:xfrm>
        </p:grpSpPr>
        <p:sp>
          <p:nvSpPr>
            <p:cNvPr id="112770" name="Line 130"/>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1" name="Line 131"/>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2" name="Line 132"/>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2773" name="Group 133"/>
          <p:cNvGrpSpPr>
            <a:grpSpLocks/>
          </p:cNvGrpSpPr>
          <p:nvPr/>
        </p:nvGrpSpPr>
        <p:grpSpPr bwMode="auto">
          <a:xfrm>
            <a:off x="5253038" y="2008188"/>
            <a:ext cx="547687" cy="1152525"/>
            <a:chOff x="3309" y="1265"/>
            <a:chExt cx="345" cy="726"/>
          </a:xfrm>
        </p:grpSpPr>
        <p:sp>
          <p:nvSpPr>
            <p:cNvPr id="112774" name="Line 134"/>
            <p:cNvSpPr>
              <a:spLocks noChangeShapeType="1"/>
            </p:cNvSpPr>
            <p:nvPr/>
          </p:nvSpPr>
          <p:spPr bwMode="auto">
            <a:xfrm>
              <a:off x="3315" y="1265"/>
              <a:ext cx="0" cy="72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5" name="Line 135"/>
            <p:cNvSpPr>
              <a:spLocks noChangeShapeType="1"/>
            </p:cNvSpPr>
            <p:nvPr/>
          </p:nvSpPr>
          <p:spPr bwMode="auto">
            <a:xfrm>
              <a:off x="3309" y="1979"/>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6" name="Line 136"/>
            <p:cNvSpPr>
              <a:spLocks noChangeShapeType="1"/>
            </p:cNvSpPr>
            <p:nvPr/>
          </p:nvSpPr>
          <p:spPr bwMode="auto">
            <a:xfrm>
              <a:off x="3315" y="1410"/>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7" name="Line 137"/>
            <p:cNvSpPr>
              <a:spLocks noChangeShapeType="1"/>
            </p:cNvSpPr>
            <p:nvPr/>
          </p:nvSpPr>
          <p:spPr bwMode="auto">
            <a:xfrm>
              <a:off x="3315" y="1555"/>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2778" name="Group 138"/>
          <p:cNvGrpSpPr>
            <a:grpSpLocks/>
          </p:cNvGrpSpPr>
          <p:nvPr/>
        </p:nvGrpSpPr>
        <p:grpSpPr bwMode="auto">
          <a:xfrm>
            <a:off x="1192213" y="1047750"/>
            <a:ext cx="2727325" cy="3417888"/>
            <a:chOff x="751" y="660"/>
            <a:chExt cx="1718" cy="2153"/>
          </a:xfrm>
        </p:grpSpPr>
        <p:sp>
          <p:nvSpPr>
            <p:cNvPr id="112779" name="Line 139"/>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0" name="Line 140"/>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1" name="Line 141"/>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2" name="Line 142"/>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3" name="Line 143"/>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4" name="Line 144"/>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5" name="Line 145"/>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6" name="Line 146"/>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2787" name="Text Box 147"/>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12788" name="Text Box 148"/>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12789" name="Text Box 149"/>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12790" name="Text Box 150"/>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12791" name="Text Box 151"/>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grpId="0" nodeType="afterEffect">
                                  <p:stCondLst>
                                    <p:cond delay="0"/>
                                  </p:stCondLst>
                                  <p:childTnLst>
                                    <p:animClr clrSpc="rgb" dir="cw">
                                      <p:cBhvr override="childStyle">
                                        <p:cTn id="6" dur="1000" fill="hold"/>
                                        <p:tgtEl>
                                          <p:spTgt spid="112728"/>
                                        </p:tgtEl>
                                        <p:attrNameLst>
                                          <p:attrName>style.color</p:attrName>
                                        </p:attrNameLst>
                                      </p:cBhvr>
                                      <p:to>
                                        <a:schemeClr val="bg2"/>
                                      </p:to>
                                    </p:animClr>
                                  </p:childTnLst>
                                </p:cTn>
                              </p:par>
                            </p:childTnLst>
                          </p:cTn>
                        </p:par>
                        <p:par>
                          <p:cTn id="7" fill="hold" nodeType="afterGroup">
                            <p:stCondLst>
                              <p:cond delay="1000"/>
                            </p:stCondLst>
                            <p:childTnLst>
                              <p:par>
                                <p:cTn id="8" presetID="17" presetClass="entr" presetSubtype="2" fill="hold" grpId="0" nodeType="afterEffect">
                                  <p:stCondLst>
                                    <p:cond delay="0"/>
                                  </p:stCondLst>
                                  <p:childTnLst>
                                    <p:set>
                                      <p:cBhvr>
                                        <p:cTn id="9" dur="1" fill="hold">
                                          <p:stCondLst>
                                            <p:cond delay="0"/>
                                          </p:stCondLst>
                                        </p:cTn>
                                        <p:tgtEl>
                                          <p:spTgt spid="112765"/>
                                        </p:tgtEl>
                                        <p:attrNameLst>
                                          <p:attrName>style.visibility</p:attrName>
                                        </p:attrNameLst>
                                      </p:cBhvr>
                                      <p:to>
                                        <p:strVal val="visible"/>
                                      </p:to>
                                    </p:set>
                                    <p:anim calcmode="lin" valueType="num">
                                      <p:cBhvr>
                                        <p:cTn id="10" dur="500" fill="hold"/>
                                        <p:tgtEl>
                                          <p:spTgt spid="112765"/>
                                        </p:tgtEl>
                                        <p:attrNameLst>
                                          <p:attrName>ppt_x</p:attrName>
                                        </p:attrNameLst>
                                      </p:cBhvr>
                                      <p:tavLst>
                                        <p:tav tm="0">
                                          <p:val>
                                            <p:strVal val="#ppt_x+#ppt_w/2"/>
                                          </p:val>
                                        </p:tav>
                                        <p:tav tm="100000">
                                          <p:val>
                                            <p:strVal val="#ppt_x"/>
                                          </p:val>
                                        </p:tav>
                                      </p:tavLst>
                                    </p:anim>
                                    <p:anim calcmode="lin" valueType="num">
                                      <p:cBhvr>
                                        <p:cTn id="11" dur="500" fill="hold"/>
                                        <p:tgtEl>
                                          <p:spTgt spid="112765"/>
                                        </p:tgtEl>
                                        <p:attrNameLst>
                                          <p:attrName>ppt_y</p:attrName>
                                        </p:attrNameLst>
                                      </p:cBhvr>
                                      <p:tavLst>
                                        <p:tav tm="0">
                                          <p:val>
                                            <p:strVal val="#ppt_y"/>
                                          </p:val>
                                        </p:tav>
                                        <p:tav tm="100000">
                                          <p:val>
                                            <p:strVal val="#ppt_y"/>
                                          </p:val>
                                        </p:tav>
                                      </p:tavLst>
                                    </p:anim>
                                    <p:anim calcmode="lin" valueType="num">
                                      <p:cBhvr>
                                        <p:cTn id="12" dur="500" fill="hold"/>
                                        <p:tgtEl>
                                          <p:spTgt spid="112765"/>
                                        </p:tgtEl>
                                        <p:attrNameLst>
                                          <p:attrName>ppt_w</p:attrName>
                                        </p:attrNameLst>
                                      </p:cBhvr>
                                      <p:tavLst>
                                        <p:tav tm="0">
                                          <p:val>
                                            <p:fltVal val="0"/>
                                          </p:val>
                                        </p:tav>
                                        <p:tav tm="100000">
                                          <p:val>
                                            <p:strVal val="#ppt_w"/>
                                          </p:val>
                                        </p:tav>
                                      </p:tavLst>
                                    </p:anim>
                                    <p:anim calcmode="lin" valueType="num">
                                      <p:cBhvr>
                                        <p:cTn id="13" dur="500" fill="hold"/>
                                        <p:tgtEl>
                                          <p:spTgt spid="112765"/>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500"/>
                            </p:stCondLst>
                            <p:childTnLst>
                              <p:par>
                                <p:cTn id="15" presetID="17" presetClass="entr" presetSubtype="1" fill="hold" grpId="0" nodeType="afterEffect">
                                  <p:stCondLst>
                                    <p:cond delay="0"/>
                                  </p:stCondLst>
                                  <p:childTnLst>
                                    <p:set>
                                      <p:cBhvr>
                                        <p:cTn id="16" dur="1" fill="hold">
                                          <p:stCondLst>
                                            <p:cond delay="0"/>
                                          </p:stCondLst>
                                        </p:cTn>
                                        <p:tgtEl>
                                          <p:spTgt spid="112766"/>
                                        </p:tgtEl>
                                        <p:attrNameLst>
                                          <p:attrName>style.visibility</p:attrName>
                                        </p:attrNameLst>
                                      </p:cBhvr>
                                      <p:to>
                                        <p:strVal val="visible"/>
                                      </p:to>
                                    </p:set>
                                    <p:anim calcmode="lin" valueType="num">
                                      <p:cBhvr>
                                        <p:cTn id="17" dur="500" fill="hold"/>
                                        <p:tgtEl>
                                          <p:spTgt spid="112766"/>
                                        </p:tgtEl>
                                        <p:attrNameLst>
                                          <p:attrName>ppt_x</p:attrName>
                                        </p:attrNameLst>
                                      </p:cBhvr>
                                      <p:tavLst>
                                        <p:tav tm="0">
                                          <p:val>
                                            <p:strVal val="#ppt_x"/>
                                          </p:val>
                                        </p:tav>
                                        <p:tav tm="100000">
                                          <p:val>
                                            <p:strVal val="#ppt_x"/>
                                          </p:val>
                                        </p:tav>
                                      </p:tavLst>
                                    </p:anim>
                                    <p:anim calcmode="lin" valueType="num">
                                      <p:cBhvr>
                                        <p:cTn id="18" dur="500" fill="hold"/>
                                        <p:tgtEl>
                                          <p:spTgt spid="112766"/>
                                        </p:tgtEl>
                                        <p:attrNameLst>
                                          <p:attrName>ppt_y</p:attrName>
                                        </p:attrNameLst>
                                      </p:cBhvr>
                                      <p:tavLst>
                                        <p:tav tm="0">
                                          <p:val>
                                            <p:strVal val="#ppt_y-#ppt_h/2"/>
                                          </p:val>
                                        </p:tav>
                                        <p:tav tm="100000">
                                          <p:val>
                                            <p:strVal val="#ppt_y"/>
                                          </p:val>
                                        </p:tav>
                                      </p:tavLst>
                                    </p:anim>
                                    <p:anim calcmode="lin" valueType="num">
                                      <p:cBhvr>
                                        <p:cTn id="19" dur="500" fill="hold"/>
                                        <p:tgtEl>
                                          <p:spTgt spid="112766"/>
                                        </p:tgtEl>
                                        <p:attrNameLst>
                                          <p:attrName>ppt_w</p:attrName>
                                        </p:attrNameLst>
                                      </p:cBhvr>
                                      <p:tavLst>
                                        <p:tav tm="0">
                                          <p:val>
                                            <p:strVal val="#ppt_w"/>
                                          </p:val>
                                        </p:tav>
                                        <p:tav tm="100000">
                                          <p:val>
                                            <p:strVal val="#ppt_w"/>
                                          </p:val>
                                        </p:tav>
                                      </p:tavLst>
                                    </p:anim>
                                    <p:anim calcmode="lin" valueType="num">
                                      <p:cBhvr>
                                        <p:cTn id="20" dur="500" fill="hold"/>
                                        <p:tgtEl>
                                          <p:spTgt spid="112766"/>
                                        </p:tgtEl>
                                        <p:attrNameLst>
                                          <p:attrName>ppt_h</p:attrName>
                                        </p:attrNameLst>
                                      </p:cBhvr>
                                      <p:tavLst>
                                        <p:tav tm="0">
                                          <p:val>
                                            <p:fltVal val="0"/>
                                          </p:val>
                                        </p:tav>
                                        <p:tav tm="100000">
                                          <p:val>
                                            <p:strVal val="#ppt_h"/>
                                          </p:val>
                                        </p:tav>
                                      </p:tavLst>
                                    </p:anim>
                                  </p:childTnLst>
                                </p:cTn>
                              </p:par>
                            </p:childTnLst>
                          </p:cTn>
                        </p:par>
                        <p:par>
                          <p:cTn id="21" fill="hold" nodeType="afterGroup">
                            <p:stCondLst>
                              <p:cond delay="2000"/>
                            </p:stCondLst>
                            <p:childTnLst>
                              <p:par>
                                <p:cTn id="22" presetID="17" presetClass="entr" presetSubtype="8" fill="hold" grpId="0" nodeType="afterEffect">
                                  <p:stCondLst>
                                    <p:cond delay="0"/>
                                  </p:stCondLst>
                                  <p:childTnLst>
                                    <p:set>
                                      <p:cBhvr>
                                        <p:cTn id="23" dur="1" fill="hold">
                                          <p:stCondLst>
                                            <p:cond delay="0"/>
                                          </p:stCondLst>
                                        </p:cTn>
                                        <p:tgtEl>
                                          <p:spTgt spid="112767"/>
                                        </p:tgtEl>
                                        <p:attrNameLst>
                                          <p:attrName>style.visibility</p:attrName>
                                        </p:attrNameLst>
                                      </p:cBhvr>
                                      <p:to>
                                        <p:strVal val="visible"/>
                                      </p:to>
                                    </p:set>
                                    <p:anim calcmode="lin" valueType="num">
                                      <p:cBhvr>
                                        <p:cTn id="24" dur="500" fill="hold"/>
                                        <p:tgtEl>
                                          <p:spTgt spid="112767"/>
                                        </p:tgtEl>
                                        <p:attrNameLst>
                                          <p:attrName>ppt_x</p:attrName>
                                        </p:attrNameLst>
                                      </p:cBhvr>
                                      <p:tavLst>
                                        <p:tav tm="0">
                                          <p:val>
                                            <p:strVal val="#ppt_x-#ppt_w/2"/>
                                          </p:val>
                                        </p:tav>
                                        <p:tav tm="100000">
                                          <p:val>
                                            <p:strVal val="#ppt_x"/>
                                          </p:val>
                                        </p:tav>
                                      </p:tavLst>
                                    </p:anim>
                                    <p:anim calcmode="lin" valueType="num">
                                      <p:cBhvr>
                                        <p:cTn id="25" dur="500" fill="hold"/>
                                        <p:tgtEl>
                                          <p:spTgt spid="112767"/>
                                        </p:tgtEl>
                                        <p:attrNameLst>
                                          <p:attrName>ppt_y</p:attrName>
                                        </p:attrNameLst>
                                      </p:cBhvr>
                                      <p:tavLst>
                                        <p:tav tm="0">
                                          <p:val>
                                            <p:strVal val="#ppt_y"/>
                                          </p:val>
                                        </p:tav>
                                        <p:tav tm="100000">
                                          <p:val>
                                            <p:strVal val="#ppt_y"/>
                                          </p:val>
                                        </p:tav>
                                      </p:tavLst>
                                    </p:anim>
                                    <p:anim calcmode="lin" valueType="num">
                                      <p:cBhvr>
                                        <p:cTn id="26" dur="500" fill="hold"/>
                                        <p:tgtEl>
                                          <p:spTgt spid="112767"/>
                                        </p:tgtEl>
                                        <p:attrNameLst>
                                          <p:attrName>ppt_w</p:attrName>
                                        </p:attrNameLst>
                                      </p:cBhvr>
                                      <p:tavLst>
                                        <p:tav tm="0">
                                          <p:val>
                                            <p:fltVal val="0"/>
                                          </p:val>
                                        </p:tav>
                                        <p:tav tm="100000">
                                          <p:val>
                                            <p:strVal val="#ppt_w"/>
                                          </p:val>
                                        </p:tav>
                                      </p:tavLst>
                                    </p:anim>
                                    <p:anim calcmode="lin" valueType="num">
                                      <p:cBhvr>
                                        <p:cTn id="27" dur="500" fill="hold"/>
                                        <p:tgtEl>
                                          <p:spTgt spid="112767"/>
                                        </p:tgtEl>
                                        <p:attrNameLst>
                                          <p:attrName>ppt_h</p:attrName>
                                        </p:attrNameLst>
                                      </p:cBhvr>
                                      <p:tavLst>
                                        <p:tav tm="0">
                                          <p:val>
                                            <p:strVal val="#ppt_h"/>
                                          </p:val>
                                        </p:tav>
                                        <p:tav tm="100000">
                                          <p:val>
                                            <p:strVal val="#ppt_h"/>
                                          </p:val>
                                        </p:tav>
                                      </p:tavLst>
                                    </p:anim>
                                  </p:childTnLst>
                                </p:cTn>
                              </p:par>
                            </p:childTnLst>
                          </p:cTn>
                        </p:par>
                        <p:par>
                          <p:cTn id="28" fill="hold" nodeType="afterGroup">
                            <p:stCondLst>
                              <p:cond delay="2500"/>
                            </p:stCondLst>
                            <p:childTnLst>
                              <p:par>
                                <p:cTn id="29" presetID="17" presetClass="entr" presetSubtype="8" fill="hold" nodeType="afterEffect">
                                  <p:stCondLst>
                                    <p:cond delay="0"/>
                                  </p:stCondLst>
                                  <p:childTnLst>
                                    <p:set>
                                      <p:cBhvr>
                                        <p:cTn id="30" dur="1" fill="hold">
                                          <p:stCondLst>
                                            <p:cond delay="0"/>
                                          </p:stCondLst>
                                        </p:cTn>
                                        <p:tgtEl>
                                          <p:spTgt spid="112713">
                                            <p:txEl>
                                              <p:pRg st="0" end="0"/>
                                            </p:txEl>
                                          </p:spTgt>
                                        </p:tgtEl>
                                        <p:attrNameLst>
                                          <p:attrName>style.visibility</p:attrName>
                                        </p:attrNameLst>
                                      </p:cBhvr>
                                      <p:to>
                                        <p:strVal val="visible"/>
                                      </p:to>
                                    </p:set>
                                    <p:anim calcmode="lin" valueType="num">
                                      <p:cBhvr>
                                        <p:cTn id="31" dur="500" fill="hold"/>
                                        <p:tgtEl>
                                          <p:spTgt spid="112713">
                                            <p:txEl>
                                              <p:pRg st="0" end="0"/>
                                            </p:txEl>
                                          </p:spTgt>
                                        </p:tgtEl>
                                        <p:attrNameLst>
                                          <p:attrName>ppt_x</p:attrName>
                                        </p:attrNameLst>
                                      </p:cBhvr>
                                      <p:tavLst>
                                        <p:tav tm="0">
                                          <p:val>
                                            <p:strVal val="#ppt_x-#ppt_w/2"/>
                                          </p:val>
                                        </p:tav>
                                        <p:tav tm="100000">
                                          <p:val>
                                            <p:strVal val="#ppt_x"/>
                                          </p:val>
                                        </p:tav>
                                      </p:tavLst>
                                    </p:anim>
                                    <p:anim calcmode="lin" valueType="num">
                                      <p:cBhvr>
                                        <p:cTn id="32" dur="500" fill="hold"/>
                                        <p:tgtEl>
                                          <p:spTgt spid="112713">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112713">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127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8" grpId="0"/>
      <p:bldP spid="112765" grpId="0" animBg="1"/>
      <p:bldP spid="112766" grpId="0" animBg="1"/>
      <p:bldP spid="11276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14691"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14692"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14693"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14694"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14695"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14696"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14697"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14698"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14699"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14700"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14701"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14702"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14703"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14704"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14705"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14706"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14707"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14708"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14709"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14710"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14711"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14712"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14713"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14714"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14715" name="Text Box 27"/>
          <p:cNvSpPr txBox="1">
            <a:spLocks noChangeArrowheads="1"/>
          </p:cNvSpPr>
          <p:nvPr/>
        </p:nvSpPr>
        <p:spPr bwMode="auto">
          <a:xfrm>
            <a:off x="69850" y="171450"/>
            <a:ext cx="7621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1972 1973 1976 1977 1978 1979 1981 1982 1984 1986 1987 1988 1990 1992 1995 1997 2000 2001</a:t>
            </a:r>
            <a:r>
              <a:rPr lang="en-US" altLang="en-US" sz="1600"/>
              <a:t> </a:t>
            </a:r>
            <a:r>
              <a:rPr lang="en-US" altLang="en-US" sz="1800">
                <a:latin typeface="Comic Sans MS" panose="030F0702030302020204" pitchFamily="66" charset="0"/>
              </a:rPr>
              <a:t>2002</a:t>
            </a:r>
          </a:p>
        </p:txBody>
      </p:sp>
      <p:sp>
        <p:nvSpPr>
          <p:cNvPr id="114716"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14717"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14718"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14719"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14720"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14721"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14722"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14723"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14724"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14725"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14726"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14727"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14728"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14729"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14730"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14731"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14732"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distincta</a:t>
            </a:r>
          </a:p>
        </p:txBody>
      </p:sp>
      <p:sp>
        <p:nvSpPr>
          <p:cNvPr id="114733"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14734" name="Text Box 46"/>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4735" name="Text Box 47"/>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elyakoviii</a:t>
            </a:r>
          </a:p>
        </p:txBody>
      </p:sp>
      <p:sp>
        <p:nvSpPr>
          <p:cNvPr id="114736" name="Text Box 48"/>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114737" name="Text Box 49"/>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sp>
        <p:nvSpPr>
          <p:cNvPr id="114738" name="Text Box 50"/>
          <p:cNvSpPr txBox="1">
            <a:spLocks noChangeArrowheads="1"/>
          </p:cNvSpPr>
          <p:nvPr/>
        </p:nvSpPr>
        <p:spPr bwMode="auto">
          <a:xfrm>
            <a:off x="5737225" y="2517775"/>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114739" name="Text Box 51"/>
          <p:cNvSpPr txBox="1">
            <a:spLocks noChangeArrowheads="1"/>
          </p:cNvSpPr>
          <p:nvPr/>
        </p:nvSpPr>
        <p:spPr bwMode="auto">
          <a:xfrm>
            <a:off x="5737225" y="2746375"/>
            <a:ext cx="120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sp>
        <p:nvSpPr>
          <p:cNvPr id="114740" name="Text Box 52"/>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sp>
        <p:nvSpPr>
          <p:cNvPr id="114741" name="Text Box 53"/>
          <p:cNvSpPr txBox="1">
            <a:spLocks noChangeArrowheads="1"/>
          </p:cNvSpPr>
          <p:nvPr/>
        </p:nvSpPr>
        <p:spPr bwMode="auto">
          <a:xfrm>
            <a:off x="5737225" y="3203575"/>
            <a:ext cx="1035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114742" name="Text Box 54"/>
          <p:cNvSpPr txBox="1">
            <a:spLocks noChangeArrowheads="1"/>
          </p:cNvSpPr>
          <p:nvPr/>
        </p:nvSpPr>
        <p:spPr bwMode="auto">
          <a:xfrm>
            <a:off x="5737225" y="343217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114743" name="Text Box 55"/>
          <p:cNvSpPr txBox="1">
            <a:spLocks noChangeArrowheads="1"/>
          </p:cNvSpPr>
          <p:nvPr/>
        </p:nvSpPr>
        <p:spPr bwMode="auto">
          <a:xfrm>
            <a:off x="5737225" y="3660775"/>
            <a:ext cx="833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sp>
        <p:nvSpPr>
          <p:cNvPr id="114744" name="Text Box 56"/>
          <p:cNvSpPr txBox="1">
            <a:spLocks noChangeArrowheads="1"/>
          </p:cNvSpPr>
          <p:nvPr/>
        </p:nvSpPr>
        <p:spPr bwMode="auto">
          <a:xfrm>
            <a:off x="5724525" y="38893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japonica</a:t>
            </a:r>
          </a:p>
        </p:txBody>
      </p:sp>
      <p:sp>
        <p:nvSpPr>
          <p:cNvPr id="114745" name="Text Box 57"/>
          <p:cNvSpPr txBox="1">
            <a:spLocks noChangeArrowheads="1"/>
          </p:cNvSpPr>
          <p:nvPr/>
        </p:nvSpPr>
        <p:spPr bwMode="auto">
          <a:xfrm>
            <a:off x="5737225" y="4117975"/>
            <a:ext cx="1249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14746" name="Text Box 58"/>
          <p:cNvSpPr txBox="1">
            <a:spLocks noChangeArrowheads="1"/>
          </p:cNvSpPr>
          <p:nvPr/>
        </p:nvSpPr>
        <p:spPr bwMode="auto">
          <a:xfrm>
            <a:off x="5737225" y="4346575"/>
            <a:ext cx="1376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livingstonensis</a:t>
            </a:r>
          </a:p>
        </p:txBody>
      </p:sp>
      <p:sp>
        <p:nvSpPr>
          <p:cNvPr id="114747" name="Text Box 59"/>
          <p:cNvSpPr txBox="1">
            <a:spLocks noChangeArrowheads="1"/>
          </p:cNvSpPr>
          <p:nvPr/>
        </p:nvSpPr>
        <p:spPr bwMode="auto">
          <a:xfrm>
            <a:off x="5737225" y="4575175"/>
            <a:ext cx="930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alleyanna</a:t>
            </a:r>
          </a:p>
        </p:txBody>
      </p:sp>
      <p:grpSp>
        <p:nvGrpSpPr>
          <p:cNvPr id="114748" name="Group 60"/>
          <p:cNvGrpSpPr>
            <a:grpSpLocks/>
          </p:cNvGrpSpPr>
          <p:nvPr/>
        </p:nvGrpSpPr>
        <p:grpSpPr bwMode="auto">
          <a:xfrm>
            <a:off x="4956175" y="1085850"/>
            <a:ext cx="844550" cy="2957513"/>
            <a:chOff x="3122" y="684"/>
            <a:chExt cx="532" cy="1863"/>
          </a:xfrm>
        </p:grpSpPr>
        <p:grpSp>
          <p:nvGrpSpPr>
            <p:cNvPr id="114749" name="Group 61"/>
            <p:cNvGrpSpPr>
              <a:grpSpLocks/>
            </p:cNvGrpSpPr>
            <p:nvPr/>
          </p:nvGrpSpPr>
          <p:grpSpPr bwMode="auto">
            <a:xfrm>
              <a:off x="3122" y="684"/>
              <a:ext cx="532" cy="1452"/>
              <a:chOff x="3122" y="684"/>
              <a:chExt cx="532" cy="1452"/>
            </a:xfrm>
          </p:grpSpPr>
          <p:sp>
            <p:nvSpPr>
              <p:cNvPr id="114750" name="Line 6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51" name="Line 6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52" name="Line 6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53" name="Line 6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54" name="Line 6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55" name="Line 6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4756" name="Group 68"/>
            <p:cNvGrpSpPr>
              <a:grpSpLocks/>
            </p:cNvGrpSpPr>
            <p:nvPr/>
          </p:nvGrpSpPr>
          <p:grpSpPr bwMode="auto">
            <a:xfrm>
              <a:off x="3122" y="1120"/>
              <a:ext cx="508" cy="1427"/>
              <a:chOff x="3122" y="1120"/>
              <a:chExt cx="508" cy="1427"/>
            </a:xfrm>
          </p:grpSpPr>
          <p:sp>
            <p:nvSpPr>
              <p:cNvPr id="114757" name="Line 69"/>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4758" name="Group 70"/>
              <p:cNvGrpSpPr>
                <a:grpSpLocks/>
              </p:cNvGrpSpPr>
              <p:nvPr/>
            </p:nvGrpSpPr>
            <p:grpSpPr bwMode="auto">
              <a:xfrm>
                <a:off x="3412" y="1120"/>
                <a:ext cx="218" cy="1427"/>
                <a:chOff x="3412" y="1120"/>
                <a:chExt cx="218" cy="1427"/>
              </a:xfrm>
            </p:grpSpPr>
            <p:sp>
              <p:nvSpPr>
                <p:cNvPr id="114759" name="Line 71"/>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60" name="Line 72"/>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grpSp>
        <p:nvGrpSpPr>
          <p:cNvPr id="114761" name="Group 73"/>
          <p:cNvGrpSpPr>
            <a:grpSpLocks/>
          </p:cNvGrpSpPr>
          <p:nvPr/>
        </p:nvGrpSpPr>
        <p:grpSpPr bwMode="auto">
          <a:xfrm>
            <a:off x="5091113" y="3813175"/>
            <a:ext cx="614362" cy="498475"/>
            <a:chOff x="3170" y="2378"/>
            <a:chExt cx="460" cy="314"/>
          </a:xfrm>
        </p:grpSpPr>
        <p:sp>
          <p:nvSpPr>
            <p:cNvPr id="114762" name="Line 74"/>
            <p:cNvSpPr>
              <a:spLocks noChangeShapeType="1"/>
            </p:cNvSpPr>
            <p:nvPr/>
          </p:nvSpPr>
          <p:spPr bwMode="auto">
            <a:xfrm>
              <a:off x="3412" y="2378"/>
              <a:ext cx="0" cy="31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4763" name="Group 75"/>
            <p:cNvGrpSpPr>
              <a:grpSpLocks/>
            </p:cNvGrpSpPr>
            <p:nvPr/>
          </p:nvGrpSpPr>
          <p:grpSpPr bwMode="auto">
            <a:xfrm>
              <a:off x="3170" y="2378"/>
              <a:ext cx="460" cy="314"/>
              <a:chOff x="3170" y="2378"/>
              <a:chExt cx="460" cy="314"/>
            </a:xfrm>
          </p:grpSpPr>
          <p:sp>
            <p:nvSpPr>
              <p:cNvPr id="114764" name="Line 76"/>
              <p:cNvSpPr>
                <a:spLocks noChangeShapeType="1"/>
              </p:cNvSpPr>
              <p:nvPr/>
            </p:nvSpPr>
            <p:spPr bwMode="auto">
              <a:xfrm>
                <a:off x="3170" y="2378"/>
                <a:ext cx="24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65" name="Line 77"/>
              <p:cNvSpPr>
                <a:spLocks noChangeShapeType="1"/>
              </p:cNvSpPr>
              <p:nvPr/>
            </p:nvSpPr>
            <p:spPr bwMode="auto">
              <a:xfrm>
                <a:off x="3412" y="2692"/>
                <a:ext cx="21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4766" name="Text Box 78"/>
          <p:cNvSpPr txBox="1">
            <a:spLocks noChangeArrowheads="1"/>
          </p:cNvSpPr>
          <p:nvPr/>
        </p:nvSpPr>
        <p:spPr bwMode="auto">
          <a:xfrm>
            <a:off x="7491413" y="1828800"/>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14767" name="Text Box 79"/>
          <p:cNvSpPr txBox="1">
            <a:spLocks noChangeArrowheads="1"/>
          </p:cNvSpPr>
          <p:nvPr/>
        </p:nvSpPr>
        <p:spPr bwMode="auto">
          <a:xfrm>
            <a:off x="7491413" y="2057400"/>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14768" name="Text Box 80"/>
          <p:cNvSpPr txBox="1">
            <a:spLocks noChangeArrowheads="1"/>
          </p:cNvSpPr>
          <p:nvPr/>
        </p:nvSpPr>
        <p:spPr bwMode="auto">
          <a:xfrm>
            <a:off x="7491413" y="2286000"/>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14769" name="Text Box 81"/>
          <p:cNvSpPr txBox="1">
            <a:spLocks noChangeArrowheads="1"/>
          </p:cNvSpPr>
          <p:nvPr/>
        </p:nvSpPr>
        <p:spPr bwMode="auto">
          <a:xfrm>
            <a:off x="7491413" y="2514600"/>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14770" name="Text Box 82"/>
          <p:cNvSpPr txBox="1">
            <a:spLocks noChangeArrowheads="1"/>
          </p:cNvSpPr>
          <p:nvPr/>
        </p:nvSpPr>
        <p:spPr bwMode="auto">
          <a:xfrm>
            <a:off x="7491413" y="2743200"/>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14771" name="Text Box 83"/>
          <p:cNvSpPr txBox="1">
            <a:spLocks noChangeArrowheads="1"/>
          </p:cNvSpPr>
          <p:nvPr/>
        </p:nvSpPr>
        <p:spPr bwMode="auto">
          <a:xfrm>
            <a:off x="7491413" y="2971800"/>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14772" name="Text Box 84"/>
          <p:cNvSpPr txBox="1">
            <a:spLocks noChangeArrowheads="1"/>
          </p:cNvSpPr>
          <p:nvPr/>
        </p:nvSpPr>
        <p:spPr bwMode="auto">
          <a:xfrm>
            <a:off x="7489825" y="3200400"/>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14773" name="Text Box 85"/>
          <p:cNvSpPr txBox="1">
            <a:spLocks noChangeArrowheads="1"/>
          </p:cNvSpPr>
          <p:nvPr/>
        </p:nvSpPr>
        <p:spPr bwMode="auto">
          <a:xfrm>
            <a:off x="7491413" y="3429000"/>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14774" name="Text Box 86"/>
          <p:cNvSpPr txBox="1">
            <a:spLocks noChangeArrowheads="1"/>
          </p:cNvSpPr>
          <p:nvPr/>
        </p:nvSpPr>
        <p:spPr bwMode="auto">
          <a:xfrm>
            <a:off x="7491413" y="3657600"/>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14775" name="Text Box 87"/>
          <p:cNvSpPr txBox="1">
            <a:spLocks noChangeArrowheads="1"/>
          </p:cNvSpPr>
          <p:nvPr/>
        </p:nvSpPr>
        <p:spPr bwMode="auto">
          <a:xfrm>
            <a:off x="7491413" y="3886200"/>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14776" name="Text Box 88"/>
          <p:cNvSpPr txBox="1">
            <a:spLocks noChangeArrowheads="1"/>
          </p:cNvSpPr>
          <p:nvPr/>
        </p:nvSpPr>
        <p:spPr bwMode="auto">
          <a:xfrm>
            <a:off x="7491413" y="4114800"/>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14777" name="Text Box 89"/>
          <p:cNvSpPr txBox="1">
            <a:spLocks noChangeArrowheads="1"/>
          </p:cNvSpPr>
          <p:nvPr/>
        </p:nvSpPr>
        <p:spPr bwMode="auto">
          <a:xfrm>
            <a:off x="7491413" y="4343400"/>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114778" name="Text Box 90"/>
          <p:cNvSpPr txBox="1">
            <a:spLocks noChangeArrowheads="1"/>
          </p:cNvSpPr>
          <p:nvPr/>
        </p:nvSpPr>
        <p:spPr bwMode="auto">
          <a:xfrm>
            <a:off x="7491413" y="4572000"/>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114779" name="Text Box 91"/>
          <p:cNvSpPr txBox="1">
            <a:spLocks noChangeArrowheads="1"/>
          </p:cNvSpPr>
          <p:nvPr/>
        </p:nvSpPr>
        <p:spPr bwMode="auto">
          <a:xfrm>
            <a:off x="7491413" y="4800600"/>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114780" name="Text Box 92"/>
          <p:cNvSpPr txBox="1">
            <a:spLocks noChangeArrowheads="1"/>
          </p:cNvSpPr>
          <p:nvPr/>
        </p:nvSpPr>
        <p:spPr bwMode="auto">
          <a:xfrm>
            <a:off x="7491413" y="5029200"/>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14781" name="Text Box 93"/>
          <p:cNvSpPr txBox="1">
            <a:spLocks noChangeArrowheads="1"/>
          </p:cNvSpPr>
          <p:nvPr/>
        </p:nvSpPr>
        <p:spPr bwMode="auto">
          <a:xfrm>
            <a:off x="7489825" y="5257800"/>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114782" name="Text Box 94"/>
          <p:cNvSpPr txBox="1">
            <a:spLocks noChangeArrowheads="1"/>
          </p:cNvSpPr>
          <p:nvPr/>
        </p:nvSpPr>
        <p:spPr bwMode="auto">
          <a:xfrm>
            <a:off x="7491413" y="5486400"/>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114783" name="Text Box 95"/>
          <p:cNvSpPr txBox="1">
            <a:spLocks noChangeArrowheads="1"/>
          </p:cNvSpPr>
          <p:nvPr/>
        </p:nvSpPr>
        <p:spPr bwMode="auto">
          <a:xfrm>
            <a:off x="7491413" y="5715000"/>
            <a:ext cx="1055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tetrodonis</a:t>
            </a:r>
          </a:p>
        </p:txBody>
      </p:sp>
      <p:sp>
        <p:nvSpPr>
          <p:cNvPr id="114784" name="Text Box 96"/>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14785" name="Group 97"/>
          <p:cNvGrpSpPr>
            <a:grpSpLocks/>
          </p:cNvGrpSpPr>
          <p:nvPr/>
        </p:nvGrpSpPr>
        <p:grpSpPr bwMode="auto">
          <a:xfrm>
            <a:off x="3649663" y="1047750"/>
            <a:ext cx="3879850" cy="5464175"/>
            <a:chOff x="2299" y="660"/>
            <a:chExt cx="2444" cy="3442"/>
          </a:xfrm>
        </p:grpSpPr>
        <p:grpSp>
          <p:nvGrpSpPr>
            <p:cNvPr id="114786" name="Group 98"/>
            <p:cNvGrpSpPr>
              <a:grpSpLocks/>
            </p:cNvGrpSpPr>
            <p:nvPr/>
          </p:nvGrpSpPr>
          <p:grpSpPr bwMode="auto">
            <a:xfrm>
              <a:off x="2299" y="660"/>
              <a:ext cx="2444" cy="3442"/>
              <a:chOff x="2299" y="660"/>
              <a:chExt cx="2444" cy="3442"/>
            </a:xfrm>
          </p:grpSpPr>
          <p:grpSp>
            <p:nvGrpSpPr>
              <p:cNvPr id="114787" name="Group 99"/>
              <p:cNvGrpSpPr>
                <a:grpSpLocks/>
              </p:cNvGrpSpPr>
              <p:nvPr/>
            </p:nvGrpSpPr>
            <p:grpSpPr bwMode="auto">
              <a:xfrm>
                <a:off x="2299" y="660"/>
                <a:ext cx="2421" cy="3435"/>
                <a:chOff x="2299" y="660"/>
                <a:chExt cx="2421" cy="3435"/>
              </a:xfrm>
            </p:grpSpPr>
            <p:grpSp>
              <p:nvGrpSpPr>
                <p:cNvPr id="114788" name="Group 100"/>
                <p:cNvGrpSpPr>
                  <a:grpSpLocks/>
                </p:cNvGrpSpPr>
                <p:nvPr/>
              </p:nvGrpSpPr>
              <p:grpSpPr bwMode="auto">
                <a:xfrm>
                  <a:off x="2299" y="660"/>
                  <a:ext cx="2421" cy="3435"/>
                  <a:chOff x="2299" y="660"/>
                  <a:chExt cx="2421" cy="3435"/>
                </a:xfrm>
              </p:grpSpPr>
              <p:sp>
                <p:nvSpPr>
                  <p:cNvPr id="114789" name="Line 101"/>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0" name="Line 102"/>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1" name="Line 103"/>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2" name="Line 104"/>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3" name="Line 105"/>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4" name="Line 106"/>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5" name="Line 107"/>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6" name="Line 108"/>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7" name="Line 109"/>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8" name="Line 110"/>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799" name="Line 111"/>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0" name="Line 112"/>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1" name="Line 113"/>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2" name="Line 114"/>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3" name="Line 115"/>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4" name="Line 116"/>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5" name="Line 117"/>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6" name="Line 118"/>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7" name="Line 119"/>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8" name="Line 120"/>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09" name="Line 121"/>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0" name="Line 122"/>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1" name="Line 123"/>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4812" name="Line 124"/>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3" name="Line 125"/>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4814" name="Group 126"/>
              <p:cNvGrpSpPr>
                <a:grpSpLocks/>
              </p:cNvGrpSpPr>
              <p:nvPr/>
            </p:nvGrpSpPr>
            <p:grpSpPr bwMode="auto">
              <a:xfrm>
                <a:off x="2396" y="3128"/>
                <a:ext cx="2347" cy="974"/>
                <a:chOff x="2396" y="3128"/>
                <a:chExt cx="2347" cy="974"/>
              </a:xfrm>
            </p:grpSpPr>
            <p:sp>
              <p:nvSpPr>
                <p:cNvPr id="114815" name="Line 127"/>
                <p:cNvSpPr>
                  <a:spLocks noChangeShapeType="1"/>
                </p:cNvSpPr>
                <p:nvPr/>
              </p:nvSpPr>
              <p:spPr bwMode="auto">
                <a:xfrm>
                  <a:off x="2396" y="312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6" name="Line 128"/>
                <p:cNvSpPr>
                  <a:spLocks noChangeShapeType="1"/>
                </p:cNvSpPr>
                <p:nvPr/>
              </p:nvSpPr>
              <p:spPr bwMode="auto">
                <a:xfrm>
                  <a:off x="2396" y="341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7" name="Line 129"/>
                <p:cNvSpPr>
                  <a:spLocks noChangeShapeType="1"/>
                </p:cNvSpPr>
                <p:nvPr/>
              </p:nvSpPr>
              <p:spPr bwMode="auto">
                <a:xfrm>
                  <a:off x="2396" y="3128"/>
                  <a:ext cx="0" cy="96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8" name="Line 130"/>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19" name="Line 131"/>
                <p:cNvSpPr>
                  <a:spLocks noChangeShapeType="1"/>
                </p:cNvSpPr>
                <p:nvPr/>
              </p:nvSpPr>
              <p:spPr bwMode="auto">
                <a:xfrm>
                  <a:off x="4543" y="3261"/>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20" name="Line 132"/>
                <p:cNvSpPr>
                  <a:spLocks noChangeShapeType="1"/>
                </p:cNvSpPr>
                <p:nvPr/>
              </p:nvSpPr>
              <p:spPr bwMode="auto">
                <a:xfrm>
                  <a:off x="4549" y="3419"/>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21" name="Line 133"/>
                <p:cNvSpPr>
                  <a:spLocks noChangeShapeType="1"/>
                </p:cNvSpPr>
                <p:nvPr/>
              </p:nvSpPr>
              <p:spPr bwMode="auto">
                <a:xfrm>
                  <a:off x="4549" y="3256"/>
                  <a:ext cx="0" cy="84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14822" name="Group 134"/>
            <p:cNvGrpSpPr>
              <a:grpSpLocks/>
            </p:cNvGrpSpPr>
            <p:nvPr/>
          </p:nvGrpSpPr>
          <p:grpSpPr bwMode="auto">
            <a:xfrm>
              <a:off x="4445" y="950"/>
              <a:ext cx="290" cy="2759"/>
              <a:chOff x="4445" y="950"/>
              <a:chExt cx="290" cy="2759"/>
            </a:xfrm>
          </p:grpSpPr>
          <p:sp>
            <p:nvSpPr>
              <p:cNvPr id="114823" name="Line 135"/>
              <p:cNvSpPr>
                <a:spLocks noChangeShapeType="1"/>
              </p:cNvSpPr>
              <p:nvPr/>
            </p:nvSpPr>
            <p:spPr bwMode="auto">
              <a:xfrm flipH="1">
                <a:off x="4453" y="960"/>
                <a:ext cx="96"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24" name="Line 136"/>
              <p:cNvSpPr>
                <a:spLocks noChangeShapeType="1"/>
              </p:cNvSpPr>
              <p:nvPr/>
            </p:nvSpPr>
            <p:spPr bwMode="auto">
              <a:xfrm>
                <a:off x="4453" y="950"/>
                <a:ext cx="0" cy="275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25" name="Line 137"/>
              <p:cNvSpPr>
                <a:spLocks noChangeShapeType="1"/>
              </p:cNvSpPr>
              <p:nvPr/>
            </p:nvSpPr>
            <p:spPr bwMode="auto">
              <a:xfrm>
                <a:off x="4445" y="3709"/>
                <a:ext cx="29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4826" name="Text Box 138"/>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grpSp>
        <p:nvGrpSpPr>
          <p:cNvPr id="114827" name="Group 139"/>
          <p:cNvGrpSpPr>
            <a:grpSpLocks/>
          </p:cNvGrpSpPr>
          <p:nvPr/>
        </p:nvGrpSpPr>
        <p:grpSpPr bwMode="auto">
          <a:xfrm>
            <a:off x="5243513" y="1066800"/>
            <a:ext cx="500062" cy="941388"/>
            <a:chOff x="3303" y="672"/>
            <a:chExt cx="315" cy="593"/>
          </a:xfrm>
        </p:grpSpPr>
        <p:sp>
          <p:nvSpPr>
            <p:cNvPr id="114828" name="Line 140"/>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29" name="Line 141"/>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0" name="Line 142"/>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4831" name="Group 143"/>
          <p:cNvGrpSpPr>
            <a:grpSpLocks/>
          </p:cNvGrpSpPr>
          <p:nvPr/>
        </p:nvGrpSpPr>
        <p:grpSpPr bwMode="auto">
          <a:xfrm>
            <a:off x="5253038" y="2008188"/>
            <a:ext cx="547687" cy="1152525"/>
            <a:chOff x="3309" y="1265"/>
            <a:chExt cx="345" cy="726"/>
          </a:xfrm>
        </p:grpSpPr>
        <p:sp>
          <p:nvSpPr>
            <p:cNvPr id="114832" name="Line 144"/>
            <p:cNvSpPr>
              <a:spLocks noChangeShapeType="1"/>
            </p:cNvSpPr>
            <p:nvPr/>
          </p:nvSpPr>
          <p:spPr bwMode="auto">
            <a:xfrm>
              <a:off x="3315" y="1265"/>
              <a:ext cx="0" cy="72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3" name="Line 145"/>
            <p:cNvSpPr>
              <a:spLocks noChangeShapeType="1"/>
            </p:cNvSpPr>
            <p:nvPr/>
          </p:nvSpPr>
          <p:spPr bwMode="auto">
            <a:xfrm>
              <a:off x="3309" y="1979"/>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4" name="Line 146"/>
            <p:cNvSpPr>
              <a:spLocks noChangeShapeType="1"/>
            </p:cNvSpPr>
            <p:nvPr/>
          </p:nvSpPr>
          <p:spPr bwMode="auto">
            <a:xfrm>
              <a:off x="3315" y="1410"/>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5" name="Line 147"/>
            <p:cNvSpPr>
              <a:spLocks noChangeShapeType="1"/>
            </p:cNvSpPr>
            <p:nvPr/>
          </p:nvSpPr>
          <p:spPr bwMode="auto">
            <a:xfrm>
              <a:off x="3315" y="1555"/>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4836" name="Group 148"/>
          <p:cNvGrpSpPr>
            <a:grpSpLocks/>
          </p:cNvGrpSpPr>
          <p:nvPr/>
        </p:nvGrpSpPr>
        <p:grpSpPr bwMode="auto">
          <a:xfrm>
            <a:off x="1192213" y="1047750"/>
            <a:ext cx="2727325" cy="3417888"/>
            <a:chOff x="751" y="660"/>
            <a:chExt cx="1718" cy="2153"/>
          </a:xfrm>
        </p:grpSpPr>
        <p:sp>
          <p:nvSpPr>
            <p:cNvPr id="114837" name="Line 149"/>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8" name="Line 150"/>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39" name="Line 151"/>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40" name="Line 152"/>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41" name="Line 153"/>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42" name="Line 154"/>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43" name="Line 155"/>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4844" name="Line 156"/>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4845" name="Text Box 157"/>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14846" name="Text Box 158"/>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14847" name="Text Box 159"/>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14848" name="Text Box 160"/>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14849" name="Text Box 161"/>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grpId="0" nodeType="withEffect">
                                  <p:stCondLst>
                                    <p:cond delay="0"/>
                                  </p:stCondLst>
                                  <p:childTnLst>
                                    <p:animClr clrSpc="rgb" dir="cw">
                                      <p:cBhvr override="childStyle">
                                        <p:cTn id="6" dur="500" fill="hold"/>
                                        <p:tgtEl>
                                          <p:spTgt spid="114709"/>
                                        </p:tgtEl>
                                        <p:attrNameLst>
                                          <p:attrName>style.color</p:attrName>
                                        </p:attrNameLst>
                                      </p:cBhvr>
                                      <p:to>
                                        <a:schemeClr val="bg2"/>
                                      </p:to>
                                    </p:animClr>
                                  </p:childTnLst>
                                </p:cTn>
                              </p:par>
                            </p:childTnLst>
                          </p:cTn>
                        </p:par>
                        <p:par>
                          <p:cTn id="7" fill="hold" nodeType="afterGroup">
                            <p:stCondLst>
                              <p:cond delay="500"/>
                            </p:stCondLst>
                            <p:childTnLst>
                              <p:par>
                                <p:cTn id="8" presetID="17" presetClass="entr" presetSubtype="8" fill="hold" nodeType="afterEffect">
                                  <p:stCondLst>
                                    <p:cond delay="0"/>
                                  </p:stCondLst>
                                  <p:childTnLst>
                                    <p:set>
                                      <p:cBhvr>
                                        <p:cTn id="9" dur="1" fill="hold">
                                          <p:stCondLst>
                                            <p:cond delay="0"/>
                                          </p:stCondLst>
                                        </p:cTn>
                                        <p:tgtEl>
                                          <p:spTgt spid="114761"/>
                                        </p:tgtEl>
                                        <p:attrNameLst>
                                          <p:attrName>style.visibility</p:attrName>
                                        </p:attrNameLst>
                                      </p:cBhvr>
                                      <p:to>
                                        <p:strVal val="visible"/>
                                      </p:to>
                                    </p:set>
                                    <p:anim calcmode="lin" valueType="num">
                                      <p:cBhvr>
                                        <p:cTn id="10" dur="500" fill="hold"/>
                                        <p:tgtEl>
                                          <p:spTgt spid="114761"/>
                                        </p:tgtEl>
                                        <p:attrNameLst>
                                          <p:attrName>ppt_x</p:attrName>
                                        </p:attrNameLst>
                                      </p:cBhvr>
                                      <p:tavLst>
                                        <p:tav tm="0">
                                          <p:val>
                                            <p:strVal val="#ppt_x-#ppt_w/2"/>
                                          </p:val>
                                        </p:tav>
                                        <p:tav tm="100000">
                                          <p:val>
                                            <p:strVal val="#ppt_x"/>
                                          </p:val>
                                        </p:tav>
                                      </p:tavLst>
                                    </p:anim>
                                    <p:anim calcmode="lin" valueType="num">
                                      <p:cBhvr>
                                        <p:cTn id="11" dur="500" fill="hold"/>
                                        <p:tgtEl>
                                          <p:spTgt spid="114761"/>
                                        </p:tgtEl>
                                        <p:attrNameLst>
                                          <p:attrName>ppt_y</p:attrName>
                                        </p:attrNameLst>
                                      </p:cBhvr>
                                      <p:tavLst>
                                        <p:tav tm="0">
                                          <p:val>
                                            <p:strVal val="#ppt_y"/>
                                          </p:val>
                                        </p:tav>
                                        <p:tav tm="100000">
                                          <p:val>
                                            <p:strVal val="#ppt_y"/>
                                          </p:val>
                                        </p:tav>
                                      </p:tavLst>
                                    </p:anim>
                                    <p:anim calcmode="lin" valueType="num">
                                      <p:cBhvr>
                                        <p:cTn id="12" dur="500" fill="hold"/>
                                        <p:tgtEl>
                                          <p:spTgt spid="114761"/>
                                        </p:tgtEl>
                                        <p:attrNameLst>
                                          <p:attrName>ppt_w</p:attrName>
                                        </p:attrNameLst>
                                      </p:cBhvr>
                                      <p:tavLst>
                                        <p:tav tm="0">
                                          <p:val>
                                            <p:fltVal val="0"/>
                                          </p:val>
                                        </p:tav>
                                        <p:tav tm="100000">
                                          <p:val>
                                            <p:strVal val="#ppt_w"/>
                                          </p:val>
                                        </p:tav>
                                      </p:tavLst>
                                    </p:anim>
                                    <p:anim calcmode="lin" valueType="num">
                                      <p:cBhvr>
                                        <p:cTn id="13" dur="500" fill="hold"/>
                                        <p:tgtEl>
                                          <p:spTgt spid="114761"/>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4745"/>
                                        </p:tgtEl>
                                        <p:attrNameLst>
                                          <p:attrName>style.visibility</p:attrName>
                                        </p:attrNameLst>
                                      </p:cBhvr>
                                      <p:to>
                                        <p:strVal val="visible"/>
                                      </p:to>
                                    </p:set>
                                    <p:animEffect transition="in" filter="wipe(left)">
                                      <p:cBhvr>
                                        <p:cTn id="17" dur="500"/>
                                        <p:tgtEl>
                                          <p:spTgt spid="11474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4747"/>
                                        </p:tgtEl>
                                        <p:attrNameLst>
                                          <p:attrName>style.visibility</p:attrName>
                                        </p:attrNameLst>
                                      </p:cBhvr>
                                      <p:to>
                                        <p:strVal val="visible"/>
                                      </p:to>
                                    </p:set>
                                    <p:animEffect transition="in" filter="wipe(left)">
                                      <p:cBhvr>
                                        <p:cTn id="22" dur="500"/>
                                        <p:tgtEl>
                                          <p:spTgt spid="11474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4746"/>
                                        </p:tgtEl>
                                        <p:attrNameLst>
                                          <p:attrName>style.visibility</p:attrName>
                                        </p:attrNameLst>
                                      </p:cBhvr>
                                      <p:to>
                                        <p:strVal val="visible"/>
                                      </p:to>
                                    </p:set>
                                    <p:animEffect transition="in" filter="wipe(left)">
                                      <p:cBhvr>
                                        <p:cTn id="25" dur="500"/>
                                        <p:tgtEl>
                                          <p:spTgt spid="114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709" grpId="0"/>
      <p:bldP spid="114745" grpId="0"/>
      <p:bldP spid="114746" grpId="0"/>
      <p:bldP spid="1147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16739"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16740"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16741"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16742"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16743"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16744"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16745"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16746"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16747"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16748"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16749"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16750"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16751"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16752"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16753"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16754"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16755"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16756"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16757"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denitrificans</a:t>
            </a:r>
          </a:p>
        </p:txBody>
      </p:sp>
      <p:sp>
        <p:nvSpPr>
          <p:cNvPr id="116758"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16759"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16760"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16761"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16762"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16763" name="Text Box 27"/>
          <p:cNvSpPr txBox="1">
            <a:spLocks noChangeArrowheads="1"/>
          </p:cNvSpPr>
          <p:nvPr/>
        </p:nvSpPr>
        <p:spPr bwMode="auto">
          <a:xfrm>
            <a:off x="69850" y="171450"/>
            <a:ext cx="800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1972 1973 1976 1977 1978 1979 1981 1982 1984 1986 1987 1988 1990 1992 1995 1997 2000 2001 2002</a:t>
            </a:r>
            <a:r>
              <a:rPr lang="en-US" altLang="en-US" sz="1600"/>
              <a:t> </a:t>
            </a:r>
            <a:r>
              <a:rPr lang="en-US" altLang="en-US" sz="1800">
                <a:latin typeface="Comic Sans MS" panose="030F0702030302020204" pitchFamily="66" charset="0"/>
              </a:rPr>
              <a:t>2004</a:t>
            </a:r>
          </a:p>
        </p:txBody>
      </p:sp>
      <p:sp>
        <p:nvSpPr>
          <p:cNvPr id="116764"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16765"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16766"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16767"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16768"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16769"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16770"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16771"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16772"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16773"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16774"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16775"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16776"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16777"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16778"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16779"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16780"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distincta</a:t>
            </a:r>
          </a:p>
        </p:txBody>
      </p:sp>
      <p:sp>
        <p:nvSpPr>
          <p:cNvPr id="116781"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16782" name="Text Box 46"/>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6783" name="Text Box 47"/>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elyakoviii</a:t>
            </a:r>
          </a:p>
        </p:txBody>
      </p:sp>
      <p:sp>
        <p:nvSpPr>
          <p:cNvPr id="116784" name="Text Box 48"/>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116785" name="Text Box 49"/>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sp>
        <p:nvSpPr>
          <p:cNvPr id="116786" name="Text Box 50"/>
          <p:cNvSpPr txBox="1">
            <a:spLocks noChangeArrowheads="1"/>
          </p:cNvSpPr>
          <p:nvPr/>
        </p:nvSpPr>
        <p:spPr bwMode="auto">
          <a:xfrm>
            <a:off x="5737225" y="2517775"/>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116787" name="Text Box 51"/>
          <p:cNvSpPr txBox="1">
            <a:spLocks noChangeArrowheads="1"/>
          </p:cNvSpPr>
          <p:nvPr/>
        </p:nvSpPr>
        <p:spPr bwMode="auto">
          <a:xfrm>
            <a:off x="5737225" y="2746375"/>
            <a:ext cx="120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sp>
        <p:nvSpPr>
          <p:cNvPr id="116788" name="Text Box 52"/>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sp>
        <p:nvSpPr>
          <p:cNvPr id="116789" name="Text Box 53"/>
          <p:cNvSpPr txBox="1">
            <a:spLocks noChangeArrowheads="1"/>
          </p:cNvSpPr>
          <p:nvPr/>
        </p:nvSpPr>
        <p:spPr bwMode="auto">
          <a:xfrm>
            <a:off x="5737225" y="3203575"/>
            <a:ext cx="1035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116790" name="Text Box 54"/>
          <p:cNvSpPr txBox="1">
            <a:spLocks noChangeArrowheads="1"/>
          </p:cNvSpPr>
          <p:nvPr/>
        </p:nvSpPr>
        <p:spPr bwMode="auto">
          <a:xfrm>
            <a:off x="5737225" y="343217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116791" name="Text Box 55"/>
          <p:cNvSpPr txBox="1">
            <a:spLocks noChangeArrowheads="1"/>
          </p:cNvSpPr>
          <p:nvPr/>
        </p:nvSpPr>
        <p:spPr bwMode="auto">
          <a:xfrm>
            <a:off x="5737225" y="3660775"/>
            <a:ext cx="833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sp>
        <p:nvSpPr>
          <p:cNvPr id="116792" name="Text Box 56"/>
          <p:cNvSpPr txBox="1">
            <a:spLocks noChangeArrowheads="1"/>
          </p:cNvSpPr>
          <p:nvPr/>
        </p:nvSpPr>
        <p:spPr bwMode="auto">
          <a:xfrm>
            <a:off x="5737225" y="38893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japonica</a:t>
            </a:r>
          </a:p>
        </p:txBody>
      </p:sp>
      <p:sp>
        <p:nvSpPr>
          <p:cNvPr id="116793" name="Text Box 57"/>
          <p:cNvSpPr txBox="1">
            <a:spLocks noChangeArrowheads="1"/>
          </p:cNvSpPr>
          <p:nvPr/>
        </p:nvSpPr>
        <p:spPr bwMode="auto">
          <a:xfrm>
            <a:off x="5737225" y="4117975"/>
            <a:ext cx="1249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16794" name="Text Box 58"/>
          <p:cNvSpPr txBox="1">
            <a:spLocks noChangeArrowheads="1"/>
          </p:cNvSpPr>
          <p:nvPr/>
        </p:nvSpPr>
        <p:spPr bwMode="auto">
          <a:xfrm>
            <a:off x="5737225" y="4346575"/>
            <a:ext cx="1376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livingstonensis</a:t>
            </a:r>
          </a:p>
        </p:txBody>
      </p:sp>
      <p:sp>
        <p:nvSpPr>
          <p:cNvPr id="116795" name="Text Box 59"/>
          <p:cNvSpPr txBox="1">
            <a:spLocks noChangeArrowheads="1"/>
          </p:cNvSpPr>
          <p:nvPr/>
        </p:nvSpPr>
        <p:spPr bwMode="auto">
          <a:xfrm>
            <a:off x="5737225" y="4575175"/>
            <a:ext cx="930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alleyanna</a:t>
            </a:r>
          </a:p>
        </p:txBody>
      </p:sp>
      <p:grpSp>
        <p:nvGrpSpPr>
          <p:cNvPr id="116796" name="Group 60"/>
          <p:cNvGrpSpPr>
            <a:grpSpLocks/>
          </p:cNvGrpSpPr>
          <p:nvPr/>
        </p:nvGrpSpPr>
        <p:grpSpPr bwMode="auto">
          <a:xfrm>
            <a:off x="4956175" y="1085850"/>
            <a:ext cx="844550" cy="2957513"/>
            <a:chOff x="3122" y="684"/>
            <a:chExt cx="532" cy="1863"/>
          </a:xfrm>
        </p:grpSpPr>
        <p:grpSp>
          <p:nvGrpSpPr>
            <p:cNvPr id="116797" name="Group 61"/>
            <p:cNvGrpSpPr>
              <a:grpSpLocks/>
            </p:cNvGrpSpPr>
            <p:nvPr/>
          </p:nvGrpSpPr>
          <p:grpSpPr bwMode="auto">
            <a:xfrm>
              <a:off x="3122" y="684"/>
              <a:ext cx="532" cy="1452"/>
              <a:chOff x="3122" y="684"/>
              <a:chExt cx="532" cy="1452"/>
            </a:xfrm>
          </p:grpSpPr>
          <p:sp>
            <p:nvSpPr>
              <p:cNvPr id="116798" name="Line 6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799" name="Line 6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00" name="Line 6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01" name="Line 6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02" name="Line 6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03" name="Line 6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6804" name="Group 68"/>
            <p:cNvGrpSpPr>
              <a:grpSpLocks/>
            </p:cNvGrpSpPr>
            <p:nvPr/>
          </p:nvGrpSpPr>
          <p:grpSpPr bwMode="auto">
            <a:xfrm>
              <a:off x="3122" y="1120"/>
              <a:ext cx="508" cy="1427"/>
              <a:chOff x="3122" y="1120"/>
              <a:chExt cx="508" cy="1427"/>
            </a:xfrm>
          </p:grpSpPr>
          <p:sp>
            <p:nvSpPr>
              <p:cNvPr id="116805" name="Line 69"/>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6806" name="Group 70"/>
              <p:cNvGrpSpPr>
                <a:grpSpLocks/>
              </p:cNvGrpSpPr>
              <p:nvPr/>
            </p:nvGrpSpPr>
            <p:grpSpPr bwMode="auto">
              <a:xfrm>
                <a:off x="3412" y="1120"/>
                <a:ext cx="218" cy="1427"/>
                <a:chOff x="3412" y="1120"/>
                <a:chExt cx="218" cy="1427"/>
              </a:xfrm>
            </p:grpSpPr>
            <p:sp>
              <p:nvSpPr>
                <p:cNvPr id="116807" name="Line 71"/>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08" name="Line 72"/>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16809" name="Line 73"/>
          <p:cNvSpPr>
            <a:spLocks noChangeShapeType="1"/>
          </p:cNvSpPr>
          <p:nvPr/>
        </p:nvSpPr>
        <p:spPr bwMode="auto">
          <a:xfrm>
            <a:off x="5416550" y="3775075"/>
            <a:ext cx="0" cy="49847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10" name="Text Box 74"/>
          <p:cNvSpPr txBox="1">
            <a:spLocks noChangeArrowheads="1"/>
          </p:cNvSpPr>
          <p:nvPr/>
        </p:nvSpPr>
        <p:spPr bwMode="auto">
          <a:xfrm>
            <a:off x="7491413" y="1828800"/>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16811" name="Text Box 75"/>
          <p:cNvSpPr txBox="1">
            <a:spLocks noChangeArrowheads="1"/>
          </p:cNvSpPr>
          <p:nvPr/>
        </p:nvSpPr>
        <p:spPr bwMode="auto">
          <a:xfrm>
            <a:off x="7491413" y="2057400"/>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16812" name="Text Box 76"/>
          <p:cNvSpPr txBox="1">
            <a:spLocks noChangeArrowheads="1"/>
          </p:cNvSpPr>
          <p:nvPr/>
        </p:nvSpPr>
        <p:spPr bwMode="auto">
          <a:xfrm>
            <a:off x="7491413" y="2286000"/>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16813" name="Text Box 77"/>
          <p:cNvSpPr txBox="1">
            <a:spLocks noChangeArrowheads="1"/>
          </p:cNvSpPr>
          <p:nvPr/>
        </p:nvSpPr>
        <p:spPr bwMode="auto">
          <a:xfrm>
            <a:off x="7491413" y="2514600"/>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16814" name="Text Box 78"/>
          <p:cNvSpPr txBox="1">
            <a:spLocks noChangeArrowheads="1"/>
          </p:cNvSpPr>
          <p:nvPr/>
        </p:nvSpPr>
        <p:spPr bwMode="auto">
          <a:xfrm>
            <a:off x="7491413" y="2743200"/>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16815" name="Text Box 79"/>
          <p:cNvSpPr txBox="1">
            <a:spLocks noChangeArrowheads="1"/>
          </p:cNvSpPr>
          <p:nvPr/>
        </p:nvSpPr>
        <p:spPr bwMode="auto">
          <a:xfrm>
            <a:off x="7491413" y="2971800"/>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16816" name="Text Box 80"/>
          <p:cNvSpPr txBox="1">
            <a:spLocks noChangeArrowheads="1"/>
          </p:cNvSpPr>
          <p:nvPr/>
        </p:nvSpPr>
        <p:spPr bwMode="auto">
          <a:xfrm>
            <a:off x="7489825" y="3200400"/>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16817" name="Text Box 81"/>
          <p:cNvSpPr txBox="1">
            <a:spLocks noChangeArrowheads="1"/>
          </p:cNvSpPr>
          <p:nvPr/>
        </p:nvSpPr>
        <p:spPr bwMode="auto">
          <a:xfrm>
            <a:off x="7491413" y="3429000"/>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16818" name="Text Box 82"/>
          <p:cNvSpPr txBox="1">
            <a:spLocks noChangeArrowheads="1"/>
          </p:cNvSpPr>
          <p:nvPr/>
        </p:nvSpPr>
        <p:spPr bwMode="auto">
          <a:xfrm>
            <a:off x="7491413" y="3657600"/>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16819" name="Text Box 83"/>
          <p:cNvSpPr txBox="1">
            <a:spLocks noChangeArrowheads="1"/>
          </p:cNvSpPr>
          <p:nvPr/>
        </p:nvSpPr>
        <p:spPr bwMode="auto">
          <a:xfrm>
            <a:off x="7491413" y="3886200"/>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16820" name="Text Box 84"/>
          <p:cNvSpPr txBox="1">
            <a:spLocks noChangeArrowheads="1"/>
          </p:cNvSpPr>
          <p:nvPr/>
        </p:nvSpPr>
        <p:spPr bwMode="auto">
          <a:xfrm>
            <a:off x="7491413" y="4114800"/>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16821" name="Text Box 85"/>
          <p:cNvSpPr txBox="1">
            <a:spLocks noChangeArrowheads="1"/>
          </p:cNvSpPr>
          <p:nvPr/>
        </p:nvSpPr>
        <p:spPr bwMode="auto">
          <a:xfrm>
            <a:off x="7491413" y="4343400"/>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116822" name="Text Box 86"/>
          <p:cNvSpPr txBox="1">
            <a:spLocks noChangeArrowheads="1"/>
          </p:cNvSpPr>
          <p:nvPr/>
        </p:nvSpPr>
        <p:spPr bwMode="auto">
          <a:xfrm>
            <a:off x="7491413" y="4572000"/>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116823" name="Text Box 87"/>
          <p:cNvSpPr txBox="1">
            <a:spLocks noChangeArrowheads="1"/>
          </p:cNvSpPr>
          <p:nvPr/>
        </p:nvSpPr>
        <p:spPr bwMode="auto">
          <a:xfrm>
            <a:off x="7491413" y="4800600"/>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116824" name="Text Box 88"/>
          <p:cNvSpPr txBox="1">
            <a:spLocks noChangeArrowheads="1"/>
          </p:cNvSpPr>
          <p:nvPr/>
        </p:nvSpPr>
        <p:spPr bwMode="auto">
          <a:xfrm>
            <a:off x="7491413" y="5029200"/>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16825" name="Text Box 89"/>
          <p:cNvSpPr txBox="1">
            <a:spLocks noChangeArrowheads="1"/>
          </p:cNvSpPr>
          <p:nvPr/>
        </p:nvSpPr>
        <p:spPr bwMode="auto">
          <a:xfrm>
            <a:off x="7489825" y="5257800"/>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116826" name="Text Box 90"/>
          <p:cNvSpPr txBox="1">
            <a:spLocks noChangeArrowheads="1"/>
          </p:cNvSpPr>
          <p:nvPr/>
        </p:nvSpPr>
        <p:spPr bwMode="auto">
          <a:xfrm>
            <a:off x="7491413" y="5486400"/>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116827" name="Text Box 91"/>
          <p:cNvSpPr txBox="1">
            <a:spLocks noChangeArrowheads="1"/>
          </p:cNvSpPr>
          <p:nvPr/>
        </p:nvSpPr>
        <p:spPr bwMode="auto">
          <a:xfrm>
            <a:off x="7491413" y="5715000"/>
            <a:ext cx="1055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tetrodonis</a:t>
            </a:r>
          </a:p>
        </p:txBody>
      </p:sp>
      <p:sp>
        <p:nvSpPr>
          <p:cNvPr id="116828" name="Text Box 92"/>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16829" name="Group 93"/>
          <p:cNvGrpSpPr>
            <a:grpSpLocks/>
          </p:cNvGrpSpPr>
          <p:nvPr/>
        </p:nvGrpSpPr>
        <p:grpSpPr bwMode="auto">
          <a:xfrm>
            <a:off x="3649663" y="1047750"/>
            <a:ext cx="3879850" cy="5464175"/>
            <a:chOff x="2299" y="660"/>
            <a:chExt cx="2444" cy="3442"/>
          </a:xfrm>
        </p:grpSpPr>
        <p:grpSp>
          <p:nvGrpSpPr>
            <p:cNvPr id="116830" name="Group 94"/>
            <p:cNvGrpSpPr>
              <a:grpSpLocks/>
            </p:cNvGrpSpPr>
            <p:nvPr/>
          </p:nvGrpSpPr>
          <p:grpSpPr bwMode="auto">
            <a:xfrm>
              <a:off x="2299" y="660"/>
              <a:ext cx="2444" cy="3442"/>
              <a:chOff x="2299" y="660"/>
              <a:chExt cx="2444" cy="3442"/>
            </a:xfrm>
          </p:grpSpPr>
          <p:grpSp>
            <p:nvGrpSpPr>
              <p:cNvPr id="116831" name="Group 95"/>
              <p:cNvGrpSpPr>
                <a:grpSpLocks/>
              </p:cNvGrpSpPr>
              <p:nvPr/>
            </p:nvGrpSpPr>
            <p:grpSpPr bwMode="auto">
              <a:xfrm>
                <a:off x="2299" y="660"/>
                <a:ext cx="2421" cy="3435"/>
                <a:chOff x="2299" y="660"/>
                <a:chExt cx="2421" cy="3435"/>
              </a:xfrm>
            </p:grpSpPr>
            <p:grpSp>
              <p:nvGrpSpPr>
                <p:cNvPr id="116832" name="Group 96"/>
                <p:cNvGrpSpPr>
                  <a:grpSpLocks/>
                </p:cNvGrpSpPr>
                <p:nvPr/>
              </p:nvGrpSpPr>
              <p:grpSpPr bwMode="auto">
                <a:xfrm>
                  <a:off x="2299" y="660"/>
                  <a:ext cx="2421" cy="3435"/>
                  <a:chOff x="2299" y="660"/>
                  <a:chExt cx="2421" cy="3435"/>
                </a:xfrm>
              </p:grpSpPr>
              <p:sp>
                <p:nvSpPr>
                  <p:cNvPr id="116833" name="Line 97"/>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4" name="Line 98"/>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5" name="Line 99"/>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6" name="Line 100"/>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7" name="Line 101"/>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8" name="Line 102"/>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39" name="Line 103"/>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0" name="Line 104"/>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1" name="Line 105"/>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2" name="Line 106"/>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3" name="Line 107"/>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4" name="Line 108"/>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5" name="Line 109"/>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6" name="Line 110"/>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7" name="Line 111"/>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8" name="Line 112"/>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49" name="Line 113"/>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0" name="Line 114"/>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1" name="Line 115"/>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2" name="Line 116"/>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3" name="Line 117"/>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4" name="Line 118"/>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5" name="Line 119"/>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6856" name="Line 120"/>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57" name="Line 121"/>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6858" name="Group 122"/>
              <p:cNvGrpSpPr>
                <a:grpSpLocks/>
              </p:cNvGrpSpPr>
              <p:nvPr/>
            </p:nvGrpSpPr>
            <p:grpSpPr bwMode="auto">
              <a:xfrm>
                <a:off x="2396" y="3128"/>
                <a:ext cx="2347" cy="974"/>
                <a:chOff x="2396" y="3128"/>
                <a:chExt cx="2347" cy="974"/>
              </a:xfrm>
            </p:grpSpPr>
            <p:sp>
              <p:nvSpPr>
                <p:cNvPr id="116859" name="Line 123"/>
                <p:cNvSpPr>
                  <a:spLocks noChangeShapeType="1"/>
                </p:cNvSpPr>
                <p:nvPr/>
              </p:nvSpPr>
              <p:spPr bwMode="auto">
                <a:xfrm>
                  <a:off x="2396" y="312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0" name="Line 124"/>
                <p:cNvSpPr>
                  <a:spLocks noChangeShapeType="1"/>
                </p:cNvSpPr>
                <p:nvPr/>
              </p:nvSpPr>
              <p:spPr bwMode="auto">
                <a:xfrm>
                  <a:off x="2396" y="341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1" name="Line 125"/>
                <p:cNvSpPr>
                  <a:spLocks noChangeShapeType="1"/>
                </p:cNvSpPr>
                <p:nvPr/>
              </p:nvSpPr>
              <p:spPr bwMode="auto">
                <a:xfrm>
                  <a:off x="2396" y="3128"/>
                  <a:ext cx="0" cy="96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2" name="Line 126"/>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3" name="Line 127"/>
                <p:cNvSpPr>
                  <a:spLocks noChangeShapeType="1"/>
                </p:cNvSpPr>
                <p:nvPr/>
              </p:nvSpPr>
              <p:spPr bwMode="auto">
                <a:xfrm>
                  <a:off x="4543" y="3261"/>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4" name="Line 128"/>
                <p:cNvSpPr>
                  <a:spLocks noChangeShapeType="1"/>
                </p:cNvSpPr>
                <p:nvPr/>
              </p:nvSpPr>
              <p:spPr bwMode="auto">
                <a:xfrm>
                  <a:off x="4549" y="3419"/>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5" name="Line 129"/>
                <p:cNvSpPr>
                  <a:spLocks noChangeShapeType="1"/>
                </p:cNvSpPr>
                <p:nvPr/>
              </p:nvSpPr>
              <p:spPr bwMode="auto">
                <a:xfrm>
                  <a:off x="4549" y="3256"/>
                  <a:ext cx="0" cy="84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16866" name="Group 130"/>
            <p:cNvGrpSpPr>
              <a:grpSpLocks/>
            </p:cNvGrpSpPr>
            <p:nvPr/>
          </p:nvGrpSpPr>
          <p:grpSpPr bwMode="auto">
            <a:xfrm>
              <a:off x="4445" y="950"/>
              <a:ext cx="290" cy="2759"/>
              <a:chOff x="4445" y="950"/>
              <a:chExt cx="290" cy="2759"/>
            </a:xfrm>
          </p:grpSpPr>
          <p:sp>
            <p:nvSpPr>
              <p:cNvPr id="116867" name="Line 131"/>
              <p:cNvSpPr>
                <a:spLocks noChangeShapeType="1"/>
              </p:cNvSpPr>
              <p:nvPr/>
            </p:nvSpPr>
            <p:spPr bwMode="auto">
              <a:xfrm flipH="1">
                <a:off x="4453" y="960"/>
                <a:ext cx="96"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8" name="Line 132"/>
              <p:cNvSpPr>
                <a:spLocks noChangeShapeType="1"/>
              </p:cNvSpPr>
              <p:nvPr/>
            </p:nvSpPr>
            <p:spPr bwMode="auto">
              <a:xfrm>
                <a:off x="4453" y="950"/>
                <a:ext cx="0" cy="275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69" name="Line 133"/>
              <p:cNvSpPr>
                <a:spLocks noChangeShapeType="1"/>
              </p:cNvSpPr>
              <p:nvPr/>
            </p:nvSpPr>
            <p:spPr bwMode="auto">
              <a:xfrm>
                <a:off x="4445" y="3709"/>
                <a:ext cx="29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6870" name="Text Box 134"/>
          <p:cNvSpPr txBox="1">
            <a:spLocks noChangeArrowheads="1"/>
          </p:cNvSpPr>
          <p:nvPr/>
        </p:nvSpPr>
        <p:spPr bwMode="auto">
          <a:xfrm>
            <a:off x="7491413" y="5938838"/>
            <a:ext cx="974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12 others</a:t>
            </a:r>
          </a:p>
        </p:txBody>
      </p:sp>
      <p:sp>
        <p:nvSpPr>
          <p:cNvPr id="116871" name="Text Box 135"/>
          <p:cNvSpPr txBox="1">
            <a:spLocks noChangeArrowheads="1"/>
          </p:cNvSpPr>
          <p:nvPr/>
        </p:nvSpPr>
        <p:spPr bwMode="auto">
          <a:xfrm>
            <a:off x="5737225" y="4803775"/>
            <a:ext cx="1419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mariniintestina</a:t>
            </a:r>
          </a:p>
        </p:txBody>
      </p:sp>
      <p:sp>
        <p:nvSpPr>
          <p:cNvPr id="116872" name="Text Box 136"/>
          <p:cNvSpPr txBox="1">
            <a:spLocks noChangeArrowheads="1"/>
          </p:cNvSpPr>
          <p:nvPr/>
        </p:nvSpPr>
        <p:spPr bwMode="auto">
          <a:xfrm>
            <a:off x="5737225" y="5032375"/>
            <a:ext cx="593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saire</a:t>
            </a:r>
          </a:p>
        </p:txBody>
      </p:sp>
      <p:sp>
        <p:nvSpPr>
          <p:cNvPr id="116873" name="Text Box 137"/>
          <p:cNvSpPr txBox="1">
            <a:spLocks noChangeArrowheads="1"/>
          </p:cNvSpPr>
          <p:nvPr/>
        </p:nvSpPr>
        <p:spPr bwMode="auto">
          <a:xfrm>
            <a:off x="5737225" y="5260975"/>
            <a:ext cx="1176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schlegeliana</a:t>
            </a:r>
          </a:p>
        </p:txBody>
      </p:sp>
      <p:sp>
        <p:nvSpPr>
          <p:cNvPr id="116874" name="Text Box 138"/>
          <p:cNvSpPr txBox="1">
            <a:spLocks noChangeArrowheads="1"/>
          </p:cNvSpPr>
          <p:nvPr/>
        </p:nvSpPr>
        <p:spPr bwMode="auto">
          <a:xfrm>
            <a:off x="5737225" y="5489575"/>
            <a:ext cx="847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gaetbuli</a:t>
            </a:r>
          </a:p>
        </p:txBody>
      </p:sp>
      <p:sp>
        <p:nvSpPr>
          <p:cNvPr id="116875" name="Text Box 139"/>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sp>
        <p:nvSpPr>
          <p:cNvPr id="116876" name="Text Box 140"/>
          <p:cNvSpPr txBox="1">
            <a:spLocks noChangeArrowheads="1"/>
          </p:cNvSpPr>
          <p:nvPr/>
        </p:nvSpPr>
        <p:spPr bwMode="auto">
          <a:xfrm>
            <a:off x="2163763" y="1603375"/>
            <a:ext cx="1238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primoryensis</a:t>
            </a:r>
          </a:p>
        </p:txBody>
      </p:sp>
      <p:grpSp>
        <p:nvGrpSpPr>
          <p:cNvPr id="116877" name="Group 141"/>
          <p:cNvGrpSpPr>
            <a:grpSpLocks/>
          </p:cNvGrpSpPr>
          <p:nvPr/>
        </p:nvGrpSpPr>
        <p:grpSpPr bwMode="auto">
          <a:xfrm>
            <a:off x="5243513" y="1066800"/>
            <a:ext cx="500062" cy="941388"/>
            <a:chOff x="3303" y="672"/>
            <a:chExt cx="315" cy="593"/>
          </a:xfrm>
        </p:grpSpPr>
        <p:sp>
          <p:nvSpPr>
            <p:cNvPr id="116878" name="Line 142"/>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79" name="Line 143"/>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0" name="Line 144"/>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6881" name="Group 145"/>
          <p:cNvGrpSpPr>
            <a:grpSpLocks/>
          </p:cNvGrpSpPr>
          <p:nvPr/>
        </p:nvGrpSpPr>
        <p:grpSpPr bwMode="auto">
          <a:xfrm>
            <a:off x="5253038" y="2008188"/>
            <a:ext cx="547687" cy="1152525"/>
            <a:chOff x="3309" y="1265"/>
            <a:chExt cx="345" cy="726"/>
          </a:xfrm>
        </p:grpSpPr>
        <p:sp>
          <p:nvSpPr>
            <p:cNvPr id="116882" name="Line 146"/>
            <p:cNvSpPr>
              <a:spLocks noChangeShapeType="1"/>
            </p:cNvSpPr>
            <p:nvPr/>
          </p:nvSpPr>
          <p:spPr bwMode="auto">
            <a:xfrm>
              <a:off x="3315" y="1265"/>
              <a:ext cx="0" cy="72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3" name="Line 147"/>
            <p:cNvSpPr>
              <a:spLocks noChangeShapeType="1"/>
            </p:cNvSpPr>
            <p:nvPr/>
          </p:nvSpPr>
          <p:spPr bwMode="auto">
            <a:xfrm>
              <a:off x="3309" y="1979"/>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4" name="Line 148"/>
            <p:cNvSpPr>
              <a:spLocks noChangeShapeType="1"/>
            </p:cNvSpPr>
            <p:nvPr/>
          </p:nvSpPr>
          <p:spPr bwMode="auto">
            <a:xfrm>
              <a:off x="3315" y="1410"/>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5" name="Line 149"/>
            <p:cNvSpPr>
              <a:spLocks noChangeShapeType="1"/>
            </p:cNvSpPr>
            <p:nvPr/>
          </p:nvSpPr>
          <p:spPr bwMode="auto">
            <a:xfrm>
              <a:off x="3315" y="1555"/>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6886" name="Group 150"/>
          <p:cNvGrpSpPr>
            <a:grpSpLocks/>
          </p:cNvGrpSpPr>
          <p:nvPr/>
        </p:nvGrpSpPr>
        <p:grpSpPr bwMode="auto">
          <a:xfrm>
            <a:off x="1192213" y="1047750"/>
            <a:ext cx="2727325" cy="3417888"/>
            <a:chOff x="751" y="660"/>
            <a:chExt cx="1718" cy="2153"/>
          </a:xfrm>
        </p:grpSpPr>
        <p:sp>
          <p:nvSpPr>
            <p:cNvPr id="116887" name="Line 151"/>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8" name="Line 152"/>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89" name="Line 153"/>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90" name="Line 154"/>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91" name="Line 155"/>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92" name="Line 156"/>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93" name="Line 157"/>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894" name="Line 158"/>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16895" name="Text Box 159"/>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16896" name="Text Box 160"/>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16897" name="Text Box 161"/>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16898" name="Text Box 162"/>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16899" name="Text Box 163"/>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grpSp>
        <p:nvGrpSpPr>
          <p:cNvPr id="116900" name="Group 164"/>
          <p:cNvGrpSpPr>
            <a:grpSpLocks/>
          </p:cNvGrpSpPr>
          <p:nvPr/>
        </p:nvGrpSpPr>
        <p:grpSpPr bwMode="auto">
          <a:xfrm>
            <a:off x="5091113" y="3813175"/>
            <a:ext cx="614362" cy="498475"/>
            <a:chOff x="3170" y="2378"/>
            <a:chExt cx="460" cy="314"/>
          </a:xfrm>
        </p:grpSpPr>
        <p:sp>
          <p:nvSpPr>
            <p:cNvPr id="116901" name="Line 165"/>
            <p:cNvSpPr>
              <a:spLocks noChangeShapeType="1"/>
            </p:cNvSpPr>
            <p:nvPr/>
          </p:nvSpPr>
          <p:spPr bwMode="auto">
            <a:xfrm>
              <a:off x="3412" y="2378"/>
              <a:ext cx="0" cy="31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6902" name="Group 166"/>
            <p:cNvGrpSpPr>
              <a:grpSpLocks/>
            </p:cNvGrpSpPr>
            <p:nvPr/>
          </p:nvGrpSpPr>
          <p:grpSpPr bwMode="auto">
            <a:xfrm>
              <a:off x="3170" y="2378"/>
              <a:ext cx="460" cy="314"/>
              <a:chOff x="3170" y="2378"/>
              <a:chExt cx="460" cy="314"/>
            </a:xfrm>
          </p:grpSpPr>
          <p:sp>
            <p:nvSpPr>
              <p:cNvPr id="116903" name="Line 167"/>
              <p:cNvSpPr>
                <a:spLocks noChangeShapeType="1"/>
              </p:cNvSpPr>
              <p:nvPr/>
            </p:nvSpPr>
            <p:spPr bwMode="auto">
              <a:xfrm>
                <a:off x="3170" y="2378"/>
                <a:ext cx="242"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904" name="Line 168"/>
              <p:cNvSpPr>
                <a:spLocks noChangeShapeType="1"/>
              </p:cNvSpPr>
              <p:nvPr/>
            </p:nvSpPr>
            <p:spPr bwMode="auto">
              <a:xfrm>
                <a:off x="3412" y="2692"/>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16905" name="Rectangle 169"/>
          <p:cNvSpPr>
            <a:spLocks noChangeArrowheads="1"/>
          </p:cNvSpPr>
          <p:nvPr/>
        </p:nvSpPr>
        <p:spPr bwMode="auto">
          <a:xfrm>
            <a:off x="3916363" y="5507038"/>
            <a:ext cx="114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stellipolaris</a:t>
            </a:r>
          </a:p>
        </p:txBody>
      </p:sp>
      <p:sp>
        <p:nvSpPr>
          <p:cNvPr id="116906" name="Rectangle 170"/>
          <p:cNvSpPr>
            <a:spLocks noChangeArrowheads="1"/>
          </p:cNvSpPr>
          <p:nvPr/>
        </p:nvSpPr>
        <p:spPr bwMode="auto">
          <a:xfrm>
            <a:off x="3916363" y="5751513"/>
            <a:ext cx="733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litorea</a:t>
            </a:r>
          </a:p>
        </p:txBody>
      </p:sp>
      <p:sp>
        <p:nvSpPr>
          <p:cNvPr id="116907" name="Text Box 171"/>
          <p:cNvSpPr txBox="1">
            <a:spLocks noChangeArrowheads="1"/>
          </p:cNvSpPr>
          <p:nvPr/>
        </p:nvSpPr>
        <p:spPr bwMode="auto">
          <a:xfrm>
            <a:off x="5754688" y="5746750"/>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5 others</a:t>
            </a:r>
          </a:p>
        </p:txBody>
      </p:sp>
    </p:spTree>
    <p:custDataLst>
      <p:tags r:id="rId1"/>
    </p:custDataLst>
  </p:cSld>
  <p:clrMapOvr>
    <a:masterClrMapping/>
  </p:clrMapOvr>
  <p:transition spd="med"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6872"/>
                                        </p:tgtEl>
                                        <p:attrNameLst>
                                          <p:attrName>style.visibility</p:attrName>
                                        </p:attrNameLst>
                                      </p:cBhvr>
                                      <p:to>
                                        <p:strVal val="visible"/>
                                      </p:to>
                                    </p:set>
                                    <p:animEffect transition="in" filter="wipe(left)">
                                      <p:cBhvr>
                                        <p:cTn id="7" dur="500"/>
                                        <p:tgtEl>
                                          <p:spTgt spid="11687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6871"/>
                                        </p:tgtEl>
                                        <p:attrNameLst>
                                          <p:attrName>style.visibility</p:attrName>
                                        </p:attrNameLst>
                                      </p:cBhvr>
                                      <p:to>
                                        <p:strVal val="visible"/>
                                      </p:to>
                                    </p:set>
                                    <p:animEffect transition="in" filter="wipe(left)">
                                      <p:cBhvr>
                                        <p:cTn id="10" dur="500"/>
                                        <p:tgtEl>
                                          <p:spTgt spid="11687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6873"/>
                                        </p:tgtEl>
                                        <p:attrNameLst>
                                          <p:attrName>style.visibility</p:attrName>
                                        </p:attrNameLst>
                                      </p:cBhvr>
                                      <p:to>
                                        <p:strVal val="visible"/>
                                      </p:to>
                                    </p:set>
                                    <p:animEffect transition="in" filter="wipe(left)">
                                      <p:cBhvr>
                                        <p:cTn id="13" dur="500"/>
                                        <p:tgtEl>
                                          <p:spTgt spid="116873"/>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16874"/>
                                        </p:tgtEl>
                                        <p:attrNameLst>
                                          <p:attrName>style.visibility</p:attrName>
                                        </p:attrNameLst>
                                      </p:cBhvr>
                                      <p:to>
                                        <p:strVal val="visible"/>
                                      </p:to>
                                    </p:set>
                                    <p:animEffect transition="in" filter="wipe(left)">
                                      <p:cBhvr>
                                        <p:cTn id="16" dur="500"/>
                                        <p:tgtEl>
                                          <p:spTgt spid="11687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6907"/>
                                        </p:tgtEl>
                                        <p:attrNameLst>
                                          <p:attrName>style.visibility</p:attrName>
                                        </p:attrNameLst>
                                      </p:cBhvr>
                                      <p:to>
                                        <p:strVal val="visible"/>
                                      </p:to>
                                    </p:set>
                                    <p:animEffect transition="in" filter="wipe(left)">
                                      <p:cBhvr>
                                        <p:cTn id="19" dur="500"/>
                                        <p:tgtEl>
                                          <p:spTgt spid="11690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6905"/>
                                        </p:tgtEl>
                                        <p:attrNameLst>
                                          <p:attrName>style.visibility</p:attrName>
                                        </p:attrNameLst>
                                      </p:cBhvr>
                                      <p:to>
                                        <p:strVal val="visible"/>
                                      </p:to>
                                    </p:set>
                                    <p:animEffect transition="in" filter="wipe(left)">
                                      <p:cBhvr>
                                        <p:cTn id="22" dur="500"/>
                                        <p:tgtEl>
                                          <p:spTgt spid="11690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6906"/>
                                        </p:tgtEl>
                                        <p:attrNameLst>
                                          <p:attrName>style.visibility</p:attrName>
                                        </p:attrNameLst>
                                      </p:cBhvr>
                                      <p:to>
                                        <p:strVal val="visible"/>
                                      </p:to>
                                    </p:set>
                                    <p:animEffect transition="in" filter="wipe(left)">
                                      <p:cBhvr>
                                        <p:cTn id="25" dur="500"/>
                                        <p:tgtEl>
                                          <p:spTgt spid="116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871" grpId="0"/>
      <p:bldP spid="116872" grpId="0"/>
      <p:bldP spid="116873" grpId="0"/>
      <p:bldP spid="116874" grpId="0"/>
      <p:bldP spid="116905" grpId="0"/>
      <p:bldP spid="116906" grpId="0"/>
      <p:bldP spid="11690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38243"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138244"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138245"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138246"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138247"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138248"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138249"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138250"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138251"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138252"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138253"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138254"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138255"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138256"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138257"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138258"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138259"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138260"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138261"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denitrificans</a:t>
            </a:r>
          </a:p>
        </p:txBody>
      </p:sp>
      <p:sp>
        <p:nvSpPr>
          <p:cNvPr id="138262"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138263"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138264"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138265"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38266"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138267" name="Text Box 27"/>
          <p:cNvSpPr txBox="1">
            <a:spLocks noChangeArrowheads="1"/>
          </p:cNvSpPr>
          <p:nvPr/>
        </p:nvSpPr>
        <p:spPr bwMode="auto">
          <a:xfrm>
            <a:off x="69850" y="171450"/>
            <a:ext cx="8831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t>1972 1973 1976 1977 1978 1979 1981 1982 1984 1986 1987 1988 1990 1992 1995 1997 2000 2001 2002</a:t>
            </a:r>
            <a:r>
              <a:rPr lang="en-US" altLang="en-US" sz="1600"/>
              <a:t> </a:t>
            </a:r>
            <a:r>
              <a:rPr lang="en-US" altLang="en-US" sz="1200">
                <a:latin typeface="Comic Sans MS" panose="030F0702030302020204" pitchFamily="66" charset="0"/>
              </a:rPr>
              <a:t>2004</a:t>
            </a:r>
            <a:r>
              <a:rPr lang="en-US" altLang="en-US" sz="1800">
                <a:latin typeface="Comic Sans MS" panose="030F0702030302020204" pitchFamily="66" charset="0"/>
              </a:rPr>
              <a:t> 2005</a:t>
            </a:r>
          </a:p>
        </p:txBody>
      </p:sp>
      <p:sp>
        <p:nvSpPr>
          <p:cNvPr id="138268"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138269"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138270"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138271"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138272"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138273"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138274"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138275"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138276"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138277"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138278"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138279"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138280"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138281"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138282"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138283"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138284"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distincta</a:t>
            </a:r>
          </a:p>
        </p:txBody>
      </p:sp>
      <p:sp>
        <p:nvSpPr>
          <p:cNvPr id="138285"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138286" name="Text Box 46"/>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38287" name="Text Box 47"/>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elyakoviii</a:t>
            </a:r>
          </a:p>
        </p:txBody>
      </p:sp>
      <p:sp>
        <p:nvSpPr>
          <p:cNvPr id="138288" name="Text Box 48"/>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138289" name="Text Box 49"/>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sp>
        <p:nvSpPr>
          <p:cNvPr id="138290" name="Text Box 50"/>
          <p:cNvSpPr txBox="1">
            <a:spLocks noChangeArrowheads="1"/>
          </p:cNvSpPr>
          <p:nvPr/>
        </p:nvSpPr>
        <p:spPr bwMode="auto">
          <a:xfrm>
            <a:off x="5737225" y="2517775"/>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138291" name="Text Box 51"/>
          <p:cNvSpPr txBox="1">
            <a:spLocks noChangeArrowheads="1"/>
          </p:cNvSpPr>
          <p:nvPr/>
        </p:nvSpPr>
        <p:spPr bwMode="auto">
          <a:xfrm>
            <a:off x="5737225" y="2746375"/>
            <a:ext cx="120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sp>
        <p:nvSpPr>
          <p:cNvPr id="138292" name="Text Box 52"/>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sp>
        <p:nvSpPr>
          <p:cNvPr id="138293" name="Text Box 53"/>
          <p:cNvSpPr txBox="1">
            <a:spLocks noChangeArrowheads="1"/>
          </p:cNvSpPr>
          <p:nvPr/>
        </p:nvSpPr>
        <p:spPr bwMode="auto">
          <a:xfrm>
            <a:off x="5737225" y="3203575"/>
            <a:ext cx="1035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138294" name="Text Box 54"/>
          <p:cNvSpPr txBox="1">
            <a:spLocks noChangeArrowheads="1"/>
          </p:cNvSpPr>
          <p:nvPr/>
        </p:nvSpPr>
        <p:spPr bwMode="auto">
          <a:xfrm>
            <a:off x="5737225" y="343217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138295" name="Text Box 55"/>
          <p:cNvSpPr txBox="1">
            <a:spLocks noChangeArrowheads="1"/>
          </p:cNvSpPr>
          <p:nvPr/>
        </p:nvSpPr>
        <p:spPr bwMode="auto">
          <a:xfrm>
            <a:off x="5737225" y="3660775"/>
            <a:ext cx="833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sp>
        <p:nvSpPr>
          <p:cNvPr id="138296" name="Text Box 56"/>
          <p:cNvSpPr txBox="1">
            <a:spLocks noChangeArrowheads="1"/>
          </p:cNvSpPr>
          <p:nvPr/>
        </p:nvSpPr>
        <p:spPr bwMode="auto">
          <a:xfrm>
            <a:off x="5737225" y="38893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japonica</a:t>
            </a:r>
          </a:p>
        </p:txBody>
      </p:sp>
      <p:sp>
        <p:nvSpPr>
          <p:cNvPr id="138297" name="Text Box 57"/>
          <p:cNvSpPr txBox="1">
            <a:spLocks noChangeArrowheads="1"/>
          </p:cNvSpPr>
          <p:nvPr/>
        </p:nvSpPr>
        <p:spPr bwMode="auto">
          <a:xfrm>
            <a:off x="5737225" y="4117975"/>
            <a:ext cx="1249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138298" name="Text Box 58"/>
          <p:cNvSpPr txBox="1">
            <a:spLocks noChangeArrowheads="1"/>
          </p:cNvSpPr>
          <p:nvPr/>
        </p:nvSpPr>
        <p:spPr bwMode="auto">
          <a:xfrm>
            <a:off x="5737225" y="4346575"/>
            <a:ext cx="1376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livingstonensis</a:t>
            </a:r>
          </a:p>
        </p:txBody>
      </p:sp>
      <p:sp>
        <p:nvSpPr>
          <p:cNvPr id="138299" name="Text Box 59"/>
          <p:cNvSpPr txBox="1">
            <a:spLocks noChangeArrowheads="1"/>
          </p:cNvSpPr>
          <p:nvPr/>
        </p:nvSpPr>
        <p:spPr bwMode="auto">
          <a:xfrm>
            <a:off x="5737225" y="4575175"/>
            <a:ext cx="930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alleyanna</a:t>
            </a:r>
          </a:p>
        </p:txBody>
      </p:sp>
      <p:grpSp>
        <p:nvGrpSpPr>
          <p:cNvPr id="138300" name="Group 60"/>
          <p:cNvGrpSpPr>
            <a:grpSpLocks/>
          </p:cNvGrpSpPr>
          <p:nvPr/>
        </p:nvGrpSpPr>
        <p:grpSpPr bwMode="auto">
          <a:xfrm>
            <a:off x="4956175" y="1085850"/>
            <a:ext cx="844550" cy="2957513"/>
            <a:chOff x="3122" y="684"/>
            <a:chExt cx="532" cy="1863"/>
          </a:xfrm>
        </p:grpSpPr>
        <p:grpSp>
          <p:nvGrpSpPr>
            <p:cNvPr id="138301" name="Group 61"/>
            <p:cNvGrpSpPr>
              <a:grpSpLocks/>
            </p:cNvGrpSpPr>
            <p:nvPr/>
          </p:nvGrpSpPr>
          <p:grpSpPr bwMode="auto">
            <a:xfrm>
              <a:off x="3122" y="684"/>
              <a:ext cx="532" cy="1452"/>
              <a:chOff x="3122" y="684"/>
              <a:chExt cx="532" cy="1452"/>
            </a:xfrm>
          </p:grpSpPr>
          <p:sp>
            <p:nvSpPr>
              <p:cNvPr id="138302" name="Line 6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3" name="Line 6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4" name="Line 6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5" name="Line 6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6" name="Line 6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07" name="Line 6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38308" name="Group 68"/>
            <p:cNvGrpSpPr>
              <a:grpSpLocks/>
            </p:cNvGrpSpPr>
            <p:nvPr/>
          </p:nvGrpSpPr>
          <p:grpSpPr bwMode="auto">
            <a:xfrm>
              <a:off x="3122" y="1120"/>
              <a:ext cx="508" cy="1427"/>
              <a:chOff x="3122" y="1120"/>
              <a:chExt cx="508" cy="1427"/>
            </a:xfrm>
          </p:grpSpPr>
          <p:sp>
            <p:nvSpPr>
              <p:cNvPr id="138309" name="Line 69"/>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8310" name="Group 70"/>
              <p:cNvGrpSpPr>
                <a:grpSpLocks/>
              </p:cNvGrpSpPr>
              <p:nvPr/>
            </p:nvGrpSpPr>
            <p:grpSpPr bwMode="auto">
              <a:xfrm>
                <a:off x="3412" y="1120"/>
                <a:ext cx="218" cy="1427"/>
                <a:chOff x="3412" y="1120"/>
                <a:chExt cx="218" cy="1427"/>
              </a:xfrm>
            </p:grpSpPr>
            <p:sp>
              <p:nvSpPr>
                <p:cNvPr id="138311" name="Line 71"/>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2" name="Line 72"/>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138313" name="Line 73"/>
          <p:cNvSpPr>
            <a:spLocks noChangeShapeType="1"/>
          </p:cNvSpPr>
          <p:nvPr/>
        </p:nvSpPr>
        <p:spPr bwMode="auto">
          <a:xfrm>
            <a:off x="5416550" y="3775075"/>
            <a:ext cx="0" cy="49847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14" name="Text Box 74"/>
          <p:cNvSpPr txBox="1">
            <a:spLocks noChangeArrowheads="1"/>
          </p:cNvSpPr>
          <p:nvPr/>
        </p:nvSpPr>
        <p:spPr bwMode="auto">
          <a:xfrm>
            <a:off x="7491413" y="1828800"/>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138315" name="Text Box 75"/>
          <p:cNvSpPr txBox="1">
            <a:spLocks noChangeArrowheads="1"/>
          </p:cNvSpPr>
          <p:nvPr/>
        </p:nvSpPr>
        <p:spPr bwMode="auto">
          <a:xfrm>
            <a:off x="7491413" y="2057400"/>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138316" name="Text Box 76"/>
          <p:cNvSpPr txBox="1">
            <a:spLocks noChangeArrowheads="1"/>
          </p:cNvSpPr>
          <p:nvPr/>
        </p:nvSpPr>
        <p:spPr bwMode="auto">
          <a:xfrm>
            <a:off x="7491413" y="2286000"/>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138317" name="Text Box 77"/>
          <p:cNvSpPr txBox="1">
            <a:spLocks noChangeArrowheads="1"/>
          </p:cNvSpPr>
          <p:nvPr/>
        </p:nvSpPr>
        <p:spPr bwMode="auto">
          <a:xfrm>
            <a:off x="7491413" y="2514600"/>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138318" name="Text Box 78"/>
          <p:cNvSpPr txBox="1">
            <a:spLocks noChangeArrowheads="1"/>
          </p:cNvSpPr>
          <p:nvPr/>
        </p:nvSpPr>
        <p:spPr bwMode="auto">
          <a:xfrm>
            <a:off x="7491413" y="2743200"/>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138319" name="Text Box 79"/>
          <p:cNvSpPr txBox="1">
            <a:spLocks noChangeArrowheads="1"/>
          </p:cNvSpPr>
          <p:nvPr/>
        </p:nvSpPr>
        <p:spPr bwMode="auto">
          <a:xfrm>
            <a:off x="7491413" y="2971800"/>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138320" name="Text Box 80"/>
          <p:cNvSpPr txBox="1">
            <a:spLocks noChangeArrowheads="1"/>
          </p:cNvSpPr>
          <p:nvPr/>
        </p:nvSpPr>
        <p:spPr bwMode="auto">
          <a:xfrm>
            <a:off x="7489825" y="3200400"/>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138321" name="Text Box 81"/>
          <p:cNvSpPr txBox="1">
            <a:spLocks noChangeArrowheads="1"/>
          </p:cNvSpPr>
          <p:nvPr/>
        </p:nvSpPr>
        <p:spPr bwMode="auto">
          <a:xfrm>
            <a:off x="7491413" y="3429000"/>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138322" name="Text Box 82"/>
          <p:cNvSpPr txBox="1">
            <a:spLocks noChangeArrowheads="1"/>
          </p:cNvSpPr>
          <p:nvPr/>
        </p:nvSpPr>
        <p:spPr bwMode="auto">
          <a:xfrm>
            <a:off x="7491413" y="3657600"/>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138323" name="Text Box 83"/>
          <p:cNvSpPr txBox="1">
            <a:spLocks noChangeArrowheads="1"/>
          </p:cNvSpPr>
          <p:nvPr/>
        </p:nvSpPr>
        <p:spPr bwMode="auto">
          <a:xfrm>
            <a:off x="7491413" y="3886200"/>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138324" name="Text Box 84"/>
          <p:cNvSpPr txBox="1">
            <a:spLocks noChangeArrowheads="1"/>
          </p:cNvSpPr>
          <p:nvPr/>
        </p:nvSpPr>
        <p:spPr bwMode="auto">
          <a:xfrm>
            <a:off x="7491413" y="4114800"/>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138325" name="Text Box 85"/>
          <p:cNvSpPr txBox="1">
            <a:spLocks noChangeArrowheads="1"/>
          </p:cNvSpPr>
          <p:nvPr/>
        </p:nvSpPr>
        <p:spPr bwMode="auto">
          <a:xfrm>
            <a:off x="7491413" y="4343400"/>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138326" name="Text Box 86"/>
          <p:cNvSpPr txBox="1">
            <a:spLocks noChangeArrowheads="1"/>
          </p:cNvSpPr>
          <p:nvPr/>
        </p:nvSpPr>
        <p:spPr bwMode="auto">
          <a:xfrm>
            <a:off x="7491413" y="4572000"/>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138327" name="Text Box 87"/>
          <p:cNvSpPr txBox="1">
            <a:spLocks noChangeArrowheads="1"/>
          </p:cNvSpPr>
          <p:nvPr/>
        </p:nvSpPr>
        <p:spPr bwMode="auto">
          <a:xfrm>
            <a:off x="7491413" y="4800600"/>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138328" name="Text Box 88"/>
          <p:cNvSpPr txBox="1">
            <a:spLocks noChangeArrowheads="1"/>
          </p:cNvSpPr>
          <p:nvPr/>
        </p:nvSpPr>
        <p:spPr bwMode="auto">
          <a:xfrm>
            <a:off x="7491413" y="5029200"/>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138329" name="Text Box 89"/>
          <p:cNvSpPr txBox="1">
            <a:spLocks noChangeArrowheads="1"/>
          </p:cNvSpPr>
          <p:nvPr/>
        </p:nvSpPr>
        <p:spPr bwMode="auto">
          <a:xfrm>
            <a:off x="7489825" y="5257800"/>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138330" name="Text Box 90"/>
          <p:cNvSpPr txBox="1">
            <a:spLocks noChangeArrowheads="1"/>
          </p:cNvSpPr>
          <p:nvPr/>
        </p:nvSpPr>
        <p:spPr bwMode="auto">
          <a:xfrm>
            <a:off x="7491413" y="5486400"/>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138331" name="Text Box 91"/>
          <p:cNvSpPr txBox="1">
            <a:spLocks noChangeArrowheads="1"/>
          </p:cNvSpPr>
          <p:nvPr/>
        </p:nvSpPr>
        <p:spPr bwMode="auto">
          <a:xfrm>
            <a:off x="7491413" y="5715000"/>
            <a:ext cx="1055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tetrodonis</a:t>
            </a:r>
          </a:p>
        </p:txBody>
      </p:sp>
      <p:sp>
        <p:nvSpPr>
          <p:cNvPr id="138332" name="Text Box 92"/>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138333" name="Group 93"/>
          <p:cNvGrpSpPr>
            <a:grpSpLocks/>
          </p:cNvGrpSpPr>
          <p:nvPr/>
        </p:nvGrpSpPr>
        <p:grpSpPr bwMode="auto">
          <a:xfrm>
            <a:off x="3649663" y="1047750"/>
            <a:ext cx="3879850" cy="5464175"/>
            <a:chOff x="2299" y="660"/>
            <a:chExt cx="2444" cy="3442"/>
          </a:xfrm>
        </p:grpSpPr>
        <p:grpSp>
          <p:nvGrpSpPr>
            <p:cNvPr id="138334" name="Group 94"/>
            <p:cNvGrpSpPr>
              <a:grpSpLocks/>
            </p:cNvGrpSpPr>
            <p:nvPr/>
          </p:nvGrpSpPr>
          <p:grpSpPr bwMode="auto">
            <a:xfrm>
              <a:off x="2299" y="660"/>
              <a:ext cx="2444" cy="3442"/>
              <a:chOff x="2299" y="660"/>
              <a:chExt cx="2444" cy="3442"/>
            </a:xfrm>
          </p:grpSpPr>
          <p:grpSp>
            <p:nvGrpSpPr>
              <p:cNvPr id="138335" name="Group 95"/>
              <p:cNvGrpSpPr>
                <a:grpSpLocks/>
              </p:cNvGrpSpPr>
              <p:nvPr/>
            </p:nvGrpSpPr>
            <p:grpSpPr bwMode="auto">
              <a:xfrm>
                <a:off x="2299" y="660"/>
                <a:ext cx="2421" cy="3435"/>
                <a:chOff x="2299" y="660"/>
                <a:chExt cx="2421" cy="3435"/>
              </a:xfrm>
            </p:grpSpPr>
            <p:grpSp>
              <p:nvGrpSpPr>
                <p:cNvPr id="138336" name="Group 96"/>
                <p:cNvGrpSpPr>
                  <a:grpSpLocks/>
                </p:cNvGrpSpPr>
                <p:nvPr/>
              </p:nvGrpSpPr>
              <p:grpSpPr bwMode="auto">
                <a:xfrm>
                  <a:off x="2299" y="660"/>
                  <a:ext cx="2421" cy="3435"/>
                  <a:chOff x="2299" y="660"/>
                  <a:chExt cx="2421" cy="3435"/>
                </a:xfrm>
              </p:grpSpPr>
              <p:sp>
                <p:nvSpPr>
                  <p:cNvPr id="138337" name="Line 97"/>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38" name="Line 98"/>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39" name="Line 99"/>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0" name="Line 100"/>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1" name="Line 101"/>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2" name="Line 102"/>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3" name="Line 103"/>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4" name="Line 104"/>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5" name="Line 105"/>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6" name="Line 106"/>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7" name="Line 107"/>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8" name="Line 108"/>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49" name="Line 109"/>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0" name="Line 110"/>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1" name="Line 111"/>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2" name="Line 112"/>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3" name="Line 113"/>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4" name="Line 114"/>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5" name="Line 115"/>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6" name="Line 116"/>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7" name="Line 117"/>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8" name="Line 118"/>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59" name="Line 119"/>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8360" name="Line 120"/>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1" name="Line 121"/>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38362" name="Group 122"/>
              <p:cNvGrpSpPr>
                <a:grpSpLocks/>
              </p:cNvGrpSpPr>
              <p:nvPr/>
            </p:nvGrpSpPr>
            <p:grpSpPr bwMode="auto">
              <a:xfrm>
                <a:off x="2396" y="3128"/>
                <a:ext cx="2347" cy="974"/>
                <a:chOff x="2396" y="3128"/>
                <a:chExt cx="2347" cy="974"/>
              </a:xfrm>
            </p:grpSpPr>
            <p:sp>
              <p:nvSpPr>
                <p:cNvPr id="138363" name="Line 123"/>
                <p:cNvSpPr>
                  <a:spLocks noChangeShapeType="1"/>
                </p:cNvSpPr>
                <p:nvPr/>
              </p:nvSpPr>
              <p:spPr bwMode="auto">
                <a:xfrm>
                  <a:off x="2396" y="312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4" name="Line 124"/>
                <p:cNvSpPr>
                  <a:spLocks noChangeShapeType="1"/>
                </p:cNvSpPr>
                <p:nvPr/>
              </p:nvSpPr>
              <p:spPr bwMode="auto">
                <a:xfrm>
                  <a:off x="2396" y="341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5" name="Line 125"/>
                <p:cNvSpPr>
                  <a:spLocks noChangeShapeType="1"/>
                </p:cNvSpPr>
                <p:nvPr/>
              </p:nvSpPr>
              <p:spPr bwMode="auto">
                <a:xfrm>
                  <a:off x="2396" y="3128"/>
                  <a:ext cx="0" cy="96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6" name="Line 126"/>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7" name="Line 127"/>
                <p:cNvSpPr>
                  <a:spLocks noChangeShapeType="1"/>
                </p:cNvSpPr>
                <p:nvPr/>
              </p:nvSpPr>
              <p:spPr bwMode="auto">
                <a:xfrm>
                  <a:off x="4543" y="3261"/>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8" name="Line 128"/>
                <p:cNvSpPr>
                  <a:spLocks noChangeShapeType="1"/>
                </p:cNvSpPr>
                <p:nvPr/>
              </p:nvSpPr>
              <p:spPr bwMode="auto">
                <a:xfrm>
                  <a:off x="4549" y="3419"/>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69" name="Line 129"/>
                <p:cNvSpPr>
                  <a:spLocks noChangeShapeType="1"/>
                </p:cNvSpPr>
                <p:nvPr/>
              </p:nvSpPr>
              <p:spPr bwMode="auto">
                <a:xfrm>
                  <a:off x="4549" y="3256"/>
                  <a:ext cx="0" cy="84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38370" name="Group 130"/>
            <p:cNvGrpSpPr>
              <a:grpSpLocks/>
            </p:cNvGrpSpPr>
            <p:nvPr/>
          </p:nvGrpSpPr>
          <p:grpSpPr bwMode="auto">
            <a:xfrm>
              <a:off x="4445" y="950"/>
              <a:ext cx="290" cy="2759"/>
              <a:chOff x="4445" y="950"/>
              <a:chExt cx="290" cy="2759"/>
            </a:xfrm>
          </p:grpSpPr>
          <p:sp>
            <p:nvSpPr>
              <p:cNvPr id="138371" name="Line 131"/>
              <p:cNvSpPr>
                <a:spLocks noChangeShapeType="1"/>
              </p:cNvSpPr>
              <p:nvPr/>
            </p:nvSpPr>
            <p:spPr bwMode="auto">
              <a:xfrm flipH="1">
                <a:off x="4453" y="960"/>
                <a:ext cx="96"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72" name="Line 132"/>
              <p:cNvSpPr>
                <a:spLocks noChangeShapeType="1"/>
              </p:cNvSpPr>
              <p:nvPr/>
            </p:nvSpPr>
            <p:spPr bwMode="auto">
              <a:xfrm>
                <a:off x="4453" y="950"/>
                <a:ext cx="0" cy="275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73" name="Line 133"/>
              <p:cNvSpPr>
                <a:spLocks noChangeShapeType="1"/>
              </p:cNvSpPr>
              <p:nvPr/>
            </p:nvSpPr>
            <p:spPr bwMode="auto">
              <a:xfrm>
                <a:off x="4445" y="3709"/>
                <a:ext cx="29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38374" name="Text Box 134"/>
          <p:cNvSpPr txBox="1">
            <a:spLocks noChangeArrowheads="1"/>
          </p:cNvSpPr>
          <p:nvPr/>
        </p:nvSpPr>
        <p:spPr bwMode="auto">
          <a:xfrm>
            <a:off x="7491413" y="5938838"/>
            <a:ext cx="974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14 others</a:t>
            </a:r>
          </a:p>
        </p:txBody>
      </p:sp>
      <p:sp>
        <p:nvSpPr>
          <p:cNvPr id="138375" name="Text Box 135"/>
          <p:cNvSpPr txBox="1">
            <a:spLocks noChangeArrowheads="1"/>
          </p:cNvSpPr>
          <p:nvPr/>
        </p:nvSpPr>
        <p:spPr bwMode="auto">
          <a:xfrm>
            <a:off x="5737225" y="4803775"/>
            <a:ext cx="1419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mariniintestina</a:t>
            </a:r>
          </a:p>
        </p:txBody>
      </p:sp>
      <p:sp>
        <p:nvSpPr>
          <p:cNvPr id="138376" name="Text Box 136"/>
          <p:cNvSpPr txBox="1">
            <a:spLocks noChangeArrowheads="1"/>
          </p:cNvSpPr>
          <p:nvPr/>
        </p:nvSpPr>
        <p:spPr bwMode="auto">
          <a:xfrm>
            <a:off x="5737225" y="5032375"/>
            <a:ext cx="593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saire</a:t>
            </a:r>
          </a:p>
        </p:txBody>
      </p:sp>
      <p:sp>
        <p:nvSpPr>
          <p:cNvPr id="138377" name="Text Box 137"/>
          <p:cNvSpPr txBox="1">
            <a:spLocks noChangeArrowheads="1"/>
          </p:cNvSpPr>
          <p:nvPr/>
        </p:nvSpPr>
        <p:spPr bwMode="auto">
          <a:xfrm>
            <a:off x="5737225" y="5260975"/>
            <a:ext cx="1176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schlegeliana</a:t>
            </a:r>
          </a:p>
        </p:txBody>
      </p:sp>
      <p:sp>
        <p:nvSpPr>
          <p:cNvPr id="138378" name="Text Box 138"/>
          <p:cNvSpPr txBox="1">
            <a:spLocks noChangeArrowheads="1"/>
          </p:cNvSpPr>
          <p:nvPr/>
        </p:nvSpPr>
        <p:spPr bwMode="auto">
          <a:xfrm>
            <a:off x="5737225" y="5489575"/>
            <a:ext cx="847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gaetbuli</a:t>
            </a:r>
          </a:p>
        </p:txBody>
      </p:sp>
      <p:sp>
        <p:nvSpPr>
          <p:cNvPr id="138379" name="Text Box 139"/>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sp>
        <p:nvSpPr>
          <p:cNvPr id="138380" name="Text Box 140"/>
          <p:cNvSpPr txBox="1">
            <a:spLocks noChangeArrowheads="1"/>
          </p:cNvSpPr>
          <p:nvPr/>
        </p:nvSpPr>
        <p:spPr bwMode="auto">
          <a:xfrm>
            <a:off x="2163763" y="1603375"/>
            <a:ext cx="1238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primoryensis</a:t>
            </a:r>
          </a:p>
        </p:txBody>
      </p:sp>
      <p:grpSp>
        <p:nvGrpSpPr>
          <p:cNvPr id="138381" name="Group 141"/>
          <p:cNvGrpSpPr>
            <a:grpSpLocks/>
          </p:cNvGrpSpPr>
          <p:nvPr/>
        </p:nvGrpSpPr>
        <p:grpSpPr bwMode="auto">
          <a:xfrm>
            <a:off x="5243513" y="1066800"/>
            <a:ext cx="500062" cy="941388"/>
            <a:chOff x="3303" y="672"/>
            <a:chExt cx="315" cy="593"/>
          </a:xfrm>
        </p:grpSpPr>
        <p:sp>
          <p:nvSpPr>
            <p:cNvPr id="138382" name="Line 142"/>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83" name="Line 143"/>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84" name="Line 144"/>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38385" name="Group 145"/>
          <p:cNvGrpSpPr>
            <a:grpSpLocks/>
          </p:cNvGrpSpPr>
          <p:nvPr/>
        </p:nvGrpSpPr>
        <p:grpSpPr bwMode="auto">
          <a:xfrm>
            <a:off x="5253038" y="2008188"/>
            <a:ext cx="547687" cy="1152525"/>
            <a:chOff x="3309" y="1265"/>
            <a:chExt cx="345" cy="726"/>
          </a:xfrm>
        </p:grpSpPr>
        <p:sp>
          <p:nvSpPr>
            <p:cNvPr id="138386" name="Line 146"/>
            <p:cNvSpPr>
              <a:spLocks noChangeShapeType="1"/>
            </p:cNvSpPr>
            <p:nvPr/>
          </p:nvSpPr>
          <p:spPr bwMode="auto">
            <a:xfrm>
              <a:off x="3315" y="1265"/>
              <a:ext cx="0" cy="72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87" name="Line 147"/>
            <p:cNvSpPr>
              <a:spLocks noChangeShapeType="1"/>
            </p:cNvSpPr>
            <p:nvPr/>
          </p:nvSpPr>
          <p:spPr bwMode="auto">
            <a:xfrm>
              <a:off x="3309" y="1979"/>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88" name="Line 148"/>
            <p:cNvSpPr>
              <a:spLocks noChangeShapeType="1"/>
            </p:cNvSpPr>
            <p:nvPr/>
          </p:nvSpPr>
          <p:spPr bwMode="auto">
            <a:xfrm>
              <a:off x="3315" y="1410"/>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89" name="Line 149"/>
            <p:cNvSpPr>
              <a:spLocks noChangeShapeType="1"/>
            </p:cNvSpPr>
            <p:nvPr/>
          </p:nvSpPr>
          <p:spPr bwMode="auto">
            <a:xfrm>
              <a:off x="3315" y="1555"/>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38390" name="Group 150"/>
          <p:cNvGrpSpPr>
            <a:grpSpLocks/>
          </p:cNvGrpSpPr>
          <p:nvPr/>
        </p:nvGrpSpPr>
        <p:grpSpPr bwMode="auto">
          <a:xfrm>
            <a:off x="1192213" y="1047750"/>
            <a:ext cx="2727325" cy="3417888"/>
            <a:chOff x="751" y="660"/>
            <a:chExt cx="1718" cy="2153"/>
          </a:xfrm>
        </p:grpSpPr>
        <p:sp>
          <p:nvSpPr>
            <p:cNvPr id="138391" name="Line 151"/>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2" name="Line 152"/>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3" name="Line 153"/>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4" name="Line 154"/>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5" name="Line 155"/>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6" name="Line 156"/>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7" name="Line 157"/>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398" name="Line 158"/>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8399" name="Text Box 159"/>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138400" name="Text Box 160"/>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138401" name="Text Box 161"/>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138402" name="Text Box 162"/>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138403" name="Text Box 163"/>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grpSp>
        <p:nvGrpSpPr>
          <p:cNvPr id="138404" name="Group 164"/>
          <p:cNvGrpSpPr>
            <a:grpSpLocks/>
          </p:cNvGrpSpPr>
          <p:nvPr/>
        </p:nvGrpSpPr>
        <p:grpSpPr bwMode="auto">
          <a:xfrm>
            <a:off x="5091113" y="3813175"/>
            <a:ext cx="614362" cy="498475"/>
            <a:chOff x="3170" y="2378"/>
            <a:chExt cx="460" cy="314"/>
          </a:xfrm>
        </p:grpSpPr>
        <p:sp>
          <p:nvSpPr>
            <p:cNvPr id="138405" name="Line 165"/>
            <p:cNvSpPr>
              <a:spLocks noChangeShapeType="1"/>
            </p:cNvSpPr>
            <p:nvPr/>
          </p:nvSpPr>
          <p:spPr bwMode="auto">
            <a:xfrm>
              <a:off x="3412" y="2378"/>
              <a:ext cx="0" cy="31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8406" name="Group 166"/>
            <p:cNvGrpSpPr>
              <a:grpSpLocks/>
            </p:cNvGrpSpPr>
            <p:nvPr/>
          </p:nvGrpSpPr>
          <p:grpSpPr bwMode="auto">
            <a:xfrm>
              <a:off x="3170" y="2378"/>
              <a:ext cx="460" cy="314"/>
              <a:chOff x="3170" y="2378"/>
              <a:chExt cx="460" cy="314"/>
            </a:xfrm>
          </p:grpSpPr>
          <p:sp>
            <p:nvSpPr>
              <p:cNvPr id="138407" name="Line 167"/>
              <p:cNvSpPr>
                <a:spLocks noChangeShapeType="1"/>
              </p:cNvSpPr>
              <p:nvPr/>
            </p:nvSpPr>
            <p:spPr bwMode="auto">
              <a:xfrm>
                <a:off x="3170" y="2378"/>
                <a:ext cx="242"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408" name="Line 168"/>
              <p:cNvSpPr>
                <a:spLocks noChangeShapeType="1"/>
              </p:cNvSpPr>
              <p:nvPr/>
            </p:nvSpPr>
            <p:spPr bwMode="auto">
              <a:xfrm>
                <a:off x="3412" y="2692"/>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38409" name="Rectangle 169"/>
          <p:cNvSpPr>
            <a:spLocks noChangeArrowheads="1"/>
          </p:cNvSpPr>
          <p:nvPr/>
        </p:nvSpPr>
        <p:spPr bwMode="auto">
          <a:xfrm>
            <a:off x="3916363" y="5507038"/>
            <a:ext cx="114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stellipolaris</a:t>
            </a:r>
          </a:p>
        </p:txBody>
      </p:sp>
      <p:sp>
        <p:nvSpPr>
          <p:cNvPr id="138410" name="Rectangle 170"/>
          <p:cNvSpPr>
            <a:spLocks noChangeArrowheads="1"/>
          </p:cNvSpPr>
          <p:nvPr/>
        </p:nvSpPr>
        <p:spPr bwMode="auto">
          <a:xfrm>
            <a:off x="3916363" y="5751513"/>
            <a:ext cx="733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litorea</a:t>
            </a:r>
          </a:p>
        </p:txBody>
      </p:sp>
      <p:sp>
        <p:nvSpPr>
          <p:cNvPr id="138411" name="Text Box 171"/>
          <p:cNvSpPr txBox="1">
            <a:spLocks noChangeArrowheads="1"/>
          </p:cNvSpPr>
          <p:nvPr/>
        </p:nvSpPr>
        <p:spPr bwMode="auto">
          <a:xfrm>
            <a:off x="5754688" y="5746750"/>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8 others</a:t>
            </a:r>
          </a:p>
        </p:txBody>
      </p:sp>
      <p:sp>
        <p:nvSpPr>
          <p:cNvPr id="138412" name="Rectangle 172"/>
          <p:cNvSpPr>
            <a:spLocks noChangeArrowheads="1"/>
          </p:cNvSpPr>
          <p:nvPr/>
        </p:nvSpPr>
        <p:spPr bwMode="auto">
          <a:xfrm>
            <a:off x="3916363" y="5992813"/>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2 others</a:t>
            </a:r>
          </a:p>
        </p:txBody>
      </p:sp>
    </p:spTree>
    <p:custDataLst>
      <p:tags r:id="rId1"/>
    </p:custDataLst>
  </p:cSld>
  <p:clrMapOvr>
    <a:masterClrMapping/>
  </p:clrMapOvr>
  <p:transition spd="med" advClick="0"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8411"/>
                                        </p:tgtEl>
                                        <p:attrNameLst>
                                          <p:attrName>style.visibility</p:attrName>
                                        </p:attrNameLst>
                                      </p:cBhvr>
                                      <p:to>
                                        <p:strVal val="visible"/>
                                      </p:to>
                                    </p:set>
                                    <p:animEffect transition="in" filter="wipe(left)">
                                      <p:cBhvr>
                                        <p:cTn id="7" dur="500"/>
                                        <p:tgtEl>
                                          <p:spTgt spid="1384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8412"/>
                                        </p:tgtEl>
                                        <p:attrNameLst>
                                          <p:attrName>style.visibility</p:attrName>
                                        </p:attrNameLst>
                                      </p:cBhvr>
                                      <p:to>
                                        <p:strVal val="visible"/>
                                      </p:to>
                                    </p:set>
                                    <p:animEffect transition="in" filter="wipe(left)">
                                      <p:cBhvr>
                                        <p:cTn id="10" dur="500"/>
                                        <p:tgtEl>
                                          <p:spTgt spid="138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411" grpId="0"/>
      <p:bldP spid="1384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315395" name="Text Box 3"/>
          <p:cNvSpPr txBox="1">
            <a:spLocks noChangeArrowheads="1"/>
          </p:cNvSpPr>
          <p:nvPr/>
        </p:nvSpPr>
        <p:spPr bwMode="auto">
          <a:xfrm>
            <a:off x="2163763" y="1146175"/>
            <a:ext cx="547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315396" name="Text Box 4"/>
          <p:cNvSpPr txBox="1">
            <a:spLocks noChangeArrowheads="1"/>
          </p:cNvSpPr>
          <p:nvPr/>
        </p:nvSpPr>
        <p:spPr bwMode="auto">
          <a:xfrm>
            <a:off x="5737225" y="1146175"/>
            <a:ext cx="898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benthica</a:t>
            </a:r>
          </a:p>
        </p:txBody>
      </p:sp>
      <p:sp>
        <p:nvSpPr>
          <p:cNvPr id="315397" name="Text Box 5"/>
          <p:cNvSpPr txBox="1">
            <a:spLocks noChangeArrowheads="1"/>
          </p:cNvSpPr>
          <p:nvPr/>
        </p:nvSpPr>
        <p:spPr bwMode="auto">
          <a:xfrm>
            <a:off x="5737225" y="13747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hanedai</a:t>
            </a:r>
          </a:p>
        </p:txBody>
      </p:sp>
      <p:sp>
        <p:nvSpPr>
          <p:cNvPr id="315398" name="Text Box 6"/>
          <p:cNvSpPr txBox="1">
            <a:spLocks noChangeArrowheads="1"/>
          </p:cNvSpPr>
          <p:nvPr/>
        </p:nvSpPr>
        <p:spPr bwMode="auto">
          <a:xfrm>
            <a:off x="5737225" y="1603375"/>
            <a:ext cx="1058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colwelliana</a:t>
            </a:r>
          </a:p>
        </p:txBody>
      </p:sp>
      <p:sp>
        <p:nvSpPr>
          <p:cNvPr id="315399" name="Text Box 7"/>
          <p:cNvSpPr txBox="1">
            <a:spLocks noChangeArrowheads="1"/>
          </p:cNvSpPr>
          <p:nvPr/>
        </p:nvSpPr>
        <p:spPr bwMode="auto">
          <a:xfrm>
            <a:off x="5737225" y="1831975"/>
            <a:ext cx="606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algae</a:t>
            </a:r>
          </a:p>
        </p:txBody>
      </p:sp>
      <p:sp>
        <p:nvSpPr>
          <p:cNvPr id="315400" name="Text Box 8"/>
          <p:cNvSpPr txBox="1">
            <a:spLocks noChangeArrowheads="1"/>
          </p:cNvSpPr>
          <p:nvPr/>
        </p:nvSpPr>
        <p:spPr bwMode="auto">
          <a:xfrm>
            <a:off x="2020888" y="688975"/>
            <a:ext cx="125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Marinomonas</a:t>
            </a:r>
          </a:p>
        </p:txBody>
      </p:sp>
      <p:sp>
        <p:nvSpPr>
          <p:cNvPr id="315401" name="Text Box 9"/>
          <p:cNvSpPr txBox="1">
            <a:spLocks noChangeArrowheads="1"/>
          </p:cNvSpPr>
          <p:nvPr/>
        </p:nvSpPr>
        <p:spPr bwMode="auto">
          <a:xfrm>
            <a:off x="5562600" y="688975"/>
            <a:ext cx="1098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Shewanella</a:t>
            </a:r>
          </a:p>
        </p:txBody>
      </p:sp>
      <p:sp>
        <p:nvSpPr>
          <p:cNvPr id="315402" name="Text Box 10"/>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communis</a:t>
            </a:r>
          </a:p>
        </p:txBody>
      </p:sp>
      <p:sp>
        <p:nvSpPr>
          <p:cNvPr id="315403" name="Text Box 11"/>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vaga</a:t>
            </a:r>
          </a:p>
        </p:txBody>
      </p:sp>
      <p:sp>
        <p:nvSpPr>
          <p:cNvPr id="315404" name="Text Box 12"/>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haloplanktis</a:t>
            </a:r>
          </a:p>
        </p:txBody>
      </p:sp>
      <p:sp>
        <p:nvSpPr>
          <p:cNvPr id="315405" name="Text Box 13"/>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rubra</a:t>
            </a:r>
          </a:p>
        </p:txBody>
      </p:sp>
      <p:sp>
        <p:nvSpPr>
          <p:cNvPr id="315406" name="Text Box 14"/>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citrea</a:t>
            </a:r>
          </a:p>
        </p:txBody>
      </p:sp>
      <p:sp>
        <p:nvSpPr>
          <p:cNvPr id="315407" name="Text Box 15"/>
          <p:cNvSpPr txBox="1">
            <a:spLocks noChangeArrowheads="1"/>
          </p:cNvSpPr>
          <p:nvPr/>
        </p:nvSpPr>
        <p:spPr bwMode="auto">
          <a:xfrm>
            <a:off x="3910013" y="2289175"/>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esperjiana</a:t>
            </a:r>
          </a:p>
        </p:txBody>
      </p:sp>
      <p:sp>
        <p:nvSpPr>
          <p:cNvPr id="315408" name="Text Box 16"/>
          <p:cNvSpPr txBox="1">
            <a:spLocks noChangeArrowheads="1"/>
          </p:cNvSpPr>
          <p:nvPr/>
        </p:nvSpPr>
        <p:spPr bwMode="auto">
          <a:xfrm>
            <a:off x="3910013" y="2517775"/>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undina</a:t>
            </a:r>
          </a:p>
        </p:txBody>
      </p:sp>
      <p:sp>
        <p:nvSpPr>
          <p:cNvPr id="315409" name="Text Box 17"/>
          <p:cNvSpPr txBox="1">
            <a:spLocks noChangeArrowheads="1"/>
          </p:cNvSpPr>
          <p:nvPr/>
        </p:nvSpPr>
        <p:spPr bwMode="auto">
          <a:xfrm>
            <a:off x="3910013" y="2746375"/>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aurantia</a:t>
            </a:r>
          </a:p>
        </p:txBody>
      </p:sp>
      <p:sp>
        <p:nvSpPr>
          <p:cNvPr id="315410" name="Text Box 18"/>
          <p:cNvSpPr txBox="1">
            <a:spLocks noChangeArrowheads="1"/>
          </p:cNvSpPr>
          <p:nvPr/>
        </p:nvSpPr>
        <p:spPr bwMode="auto">
          <a:xfrm>
            <a:off x="3910013" y="2974975"/>
            <a:ext cx="1190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putrifaciens</a:t>
            </a:r>
          </a:p>
        </p:txBody>
      </p:sp>
      <p:sp>
        <p:nvSpPr>
          <p:cNvPr id="315411" name="Text Box 19"/>
          <p:cNvSpPr txBox="1">
            <a:spLocks noChangeArrowheads="1"/>
          </p:cNvSpPr>
          <p:nvPr/>
        </p:nvSpPr>
        <p:spPr bwMode="auto">
          <a:xfrm>
            <a:off x="3910013" y="3203575"/>
            <a:ext cx="812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hanedai</a:t>
            </a:r>
          </a:p>
        </p:txBody>
      </p:sp>
      <p:sp>
        <p:nvSpPr>
          <p:cNvPr id="315412" name="Text Box 20"/>
          <p:cNvSpPr txBox="1">
            <a:spLocks noChangeArrowheads="1"/>
          </p:cNvSpPr>
          <p:nvPr/>
        </p:nvSpPr>
        <p:spPr bwMode="auto">
          <a:xfrm>
            <a:off x="3910013" y="3432175"/>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luteoviolaceae</a:t>
            </a:r>
          </a:p>
        </p:txBody>
      </p:sp>
      <p:sp>
        <p:nvSpPr>
          <p:cNvPr id="315413" name="Text Box 21"/>
          <p:cNvSpPr txBox="1">
            <a:spLocks noChangeArrowheads="1"/>
          </p:cNvSpPr>
          <p:nvPr/>
        </p:nvSpPr>
        <p:spPr bwMode="auto">
          <a:xfrm>
            <a:off x="3910013" y="3660775"/>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denitrificans</a:t>
            </a:r>
          </a:p>
        </p:txBody>
      </p:sp>
      <p:sp>
        <p:nvSpPr>
          <p:cNvPr id="315414" name="Text Box 22"/>
          <p:cNvSpPr txBox="1">
            <a:spLocks noChangeArrowheads="1"/>
          </p:cNvSpPr>
          <p:nvPr/>
        </p:nvSpPr>
        <p:spPr bwMode="auto">
          <a:xfrm>
            <a:off x="3910013" y="4117975"/>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tetradonis</a:t>
            </a:r>
          </a:p>
        </p:txBody>
      </p:sp>
      <p:sp>
        <p:nvSpPr>
          <p:cNvPr id="315415" name="Text Box 23"/>
          <p:cNvSpPr txBox="1">
            <a:spLocks noChangeArrowheads="1"/>
          </p:cNvSpPr>
          <p:nvPr/>
        </p:nvSpPr>
        <p:spPr bwMode="auto">
          <a:xfrm>
            <a:off x="3910013" y="4346575"/>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atlantica</a:t>
            </a:r>
          </a:p>
        </p:txBody>
      </p:sp>
      <p:sp>
        <p:nvSpPr>
          <p:cNvPr id="315416" name="Text Box 24"/>
          <p:cNvSpPr txBox="1">
            <a:spLocks noChangeArrowheads="1"/>
          </p:cNvSpPr>
          <p:nvPr/>
        </p:nvSpPr>
        <p:spPr bwMode="auto">
          <a:xfrm>
            <a:off x="3910013" y="4575175"/>
            <a:ext cx="1374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carageenovora</a:t>
            </a:r>
          </a:p>
        </p:txBody>
      </p:sp>
      <p:sp>
        <p:nvSpPr>
          <p:cNvPr id="315417" name="Text Box 2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315418" name="Text Box 26"/>
          <p:cNvSpPr txBox="1">
            <a:spLocks noChangeArrowheads="1"/>
          </p:cNvSpPr>
          <p:nvPr/>
        </p:nvSpPr>
        <p:spPr bwMode="auto">
          <a:xfrm>
            <a:off x="3900488" y="3889375"/>
            <a:ext cx="1058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colwelliana</a:t>
            </a:r>
          </a:p>
        </p:txBody>
      </p:sp>
      <p:sp>
        <p:nvSpPr>
          <p:cNvPr id="315419" name="Text Box 27"/>
          <p:cNvSpPr txBox="1">
            <a:spLocks noChangeArrowheads="1"/>
          </p:cNvSpPr>
          <p:nvPr/>
        </p:nvSpPr>
        <p:spPr bwMode="auto">
          <a:xfrm>
            <a:off x="69850" y="171450"/>
            <a:ext cx="907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t>1972 1973 1976 1977 1978 1979 1981 1982 1984 1986 1987 1988 1990 1992 1995 1997 2000 2001 2002</a:t>
            </a:r>
            <a:r>
              <a:rPr lang="en-US" altLang="en-US" sz="1600"/>
              <a:t> </a:t>
            </a:r>
            <a:r>
              <a:rPr lang="en-US" altLang="en-US" sz="1200">
                <a:latin typeface="Comic Sans MS" panose="030F0702030302020204" pitchFamily="66" charset="0"/>
              </a:rPr>
              <a:t>2004</a:t>
            </a:r>
            <a:r>
              <a:rPr lang="en-US" altLang="en-US" sz="1800">
                <a:latin typeface="Comic Sans MS" panose="030F0702030302020204" pitchFamily="66" charset="0"/>
              </a:rPr>
              <a:t> </a:t>
            </a:r>
            <a:r>
              <a:rPr lang="en-US" altLang="en-US" sz="1200">
                <a:latin typeface="Comic Sans MS" panose="030F0702030302020204" pitchFamily="66" charset="0"/>
              </a:rPr>
              <a:t>2005</a:t>
            </a:r>
            <a:r>
              <a:rPr lang="en-US" altLang="en-US" sz="1800">
                <a:latin typeface="Comic Sans MS" panose="030F0702030302020204" pitchFamily="66" charset="0"/>
              </a:rPr>
              <a:t> 2006</a:t>
            </a:r>
          </a:p>
        </p:txBody>
      </p:sp>
      <p:sp>
        <p:nvSpPr>
          <p:cNvPr id="315420" name="Text Box 28"/>
          <p:cNvSpPr txBox="1">
            <a:spLocks noChangeArrowheads="1"/>
          </p:cNvSpPr>
          <p:nvPr/>
        </p:nvSpPr>
        <p:spPr bwMode="auto">
          <a:xfrm>
            <a:off x="533400" y="1146175"/>
            <a:ext cx="1000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japonicum</a:t>
            </a:r>
          </a:p>
        </p:txBody>
      </p:sp>
      <p:sp>
        <p:nvSpPr>
          <p:cNvPr id="315421" name="Text Box 29"/>
          <p:cNvSpPr txBox="1">
            <a:spLocks noChangeArrowheads="1"/>
          </p:cNvSpPr>
          <p:nvPr/>
        </p:nvSpPr>
        <p:spPr bwMode="auto">
          <a:xfrm>
            <a:off x="533400" y="1374775"/>
            <a:ext cx="922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minutium</a:t>
            </a:r>
          </a:p>
        </p:txBody>
      </p:sp>
      <p:sp>
        <p:nvSpPr>
          <p:cNvPr id="315422" name="Text Box 30"/>
          <p:cNvSpPr txBox="1">
            <a:spLocks noChangeArrowheads="1"/>
          </p:cNvSpPr>
          <p:nvPr/>
        </p:nvSpPr>
        <p:spPr bwMode="auto">
          <a:xfrm>
            <a:off x="533400" y="1603375"/>
            <a:ext cx="1120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biejerinckii</a:t>
            </a:r>
          </a:p>
        </p:txBody>
      </p:sp>
      <p:sp>
        <p:nvSpPr>
          <p:cNvPr id="315423" name="Text Box 31"/>
          <p:cNvSpPr txBox="1">
            <a:spLocks noChangeArrowheads="1"/>
          </p:cNvSpPr>
          <p:nvPr/>
        </p:nvSpPr>
        <p:spPr bwMode="auto">
          <a:xfrm>
            <a:off x="533400" y="1831975"/>
            <a:ext cx="7524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maris</a:t>
            </a:r>
          </a:p>
        </p:txBody>
      </p:sp>
      <p:sp>
        <p:nvSpPr>
          <p:cNvPr id="315424" name="Text Box 32"/>
          <p:cNvSpPr txBox="1">
            <a:spLocks noChangeArrowheads="1"/>
          </p:cNvSpPr>
          <p:nvPr/>
        </p:nvSpPr>
        <p:spPr bwMode="auto">
          <a:xfrm>
            <a:off x="533400" y="2670175"/>
            <a:ext cx="1266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hiroshimense</a:t>
            </a:r>
          </a:p>
        </p:txBody>
      </p:sp>
      <p:sp>
        <p:nvSpPr>
          <p:cNvPr id="315425" name="Text Box 33"/>
          <p:cNvSpPr txBox="1">
            <a:spLocks noChangeArrowheads="1"/>
          </p:cNvSpPr>
          <p:nvPr/>
        </p:nvSpPr>
        <p:spPr bwMode="auto">
          <a:xfrm>
            <a:off x="533400" y="2898775"/>
            <a:ext cx="1492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multiglobiferum</a:t>
            </a:r>
          </a:p>
        </p:txBody>
      </p:sp>
      <p:sp>
        <p:nvSpPr>
          <p:cNvPr id="315426" name="Text Box 34"/>
          <p:cNvSpPr txBox="1">
            <a:spLocks noChangeArrowheads="1"/>
          </p:cNvSpPr>
          <p:nvPr/>
        </p:nvSpPr>
        <p:spPr bwMode="auto">
          <a:xfrm>
            <a:off x="533400" y="3143250"/>
            <a:ext cx="982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pelagicum</a:t>
            </a:r>
          </a:p>
        </p:txBody>
      </p:sp>
      <p:sp>
        <p:nvSpPr>
          <p:cNvPr id="315427" name="Text Box 35"/>
          <p:cNvSpPr txBox="1">
            <a:spLocks noChangeArrowheads="1"/>
          </p:cNvSpPr>
          <p:nvPr/>
        </p:nvSpPr>
        <p:spPr bwMode="auto">
          <a:xfrm>
            <a:off x="533400" y="3371850"/>
            <a:ext cx="836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pusillum</a:t>
            </a:r>
          </a:p>
        </p:txBody>
      </p:sp>
      <p:sp>
        <p:nvSpPr>
          <p:cNvPr id="315428" name="Text Box 36"/>
          <p:cNvSpPr txBox="1">
            <a:spLocks noChangeArrowheads="1"/>
          </p:cNvSpPr>
          <p:nvPr/>
        </p:nvSpPr>
        <p:spPr bwMode="auto">
          <a:xfrm>
            <a:off x="533400" y="3600450"/>
            <a:ext cx="928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commune</a:t>
            </a:r>
          </a:p>
        </p:txBody>
      </p:sp>
      <p:sp>
        <p:nvSpPr>
          <p:cNvPr id="315429" name="Text Box 37"/>
          <p:cNvSpPr txBox="1">
            <a:spLocks noChangeArrowheads="1"/>
          </p:cNvSpPr>
          <p:nvPr/>
        </p:nvSpPr>
        <p:spPr bwMode="auto">
          <a:xfrm>
            <a:off x="533400" y="3829050"/>
            <a:ext cx="100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jannaschii</a:t>
            </a:r>
          </a:p>
        </p:txBody>
      </p:sp>
      <p:sp>
        <p:nvSpPr>
          <p:cNvPr id="315430" name="Text Box 38"/>
          <p:cNvSpPr txBox="1">
            <a:spLocks noChangeArrowheads="1"/>
          </p:cNvSpPr>
          <p:nvPr/>
        </p:nvSpPr>
        <p:spPr bwMode="auto">
          <a:xfrm>
            <a:off x="533400" y="4057650"/>
            <a:ext cx="706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kreigii</a:t>
            </a:r>
          </a:p>
        </p:txBody>
      </p:sp>
      <p:sp>
        <p:nvSpPr>
          <p:cNvPr id="315431" name="Text Box 39"/>
          <p:cNvSpPr txBox="1">
            <a:spLocks noChangeArrowheads="1"/>
          </p:cNvSpPr>
          <p:nvPr/>
        </p:nvSpPr>
        <p:spPr bwMode="auto">
          <a:xfrm>
            <a:off x="533400" y="4286250"/>
            <a:ext cx="685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vagum</a:t>
            </a:r>
          </a:p>
        </p:txBody>
      </p:sp>
      <p:sp>
        <p:nvSpPr>
          <p:cNvPr id="315432" name="Text Box 40"/>
          <p:cNvSpPr txBox="1">
            <a:spLocks noChangeArrowheads="1"/>
          </p:cNvSpPr>
          <p:nvPr/>
        </p:nvSpPr>
        <p:spPr bwMode="auto">
          <a:xfrm>
            <a:off x="533400" y="4511675"/>
            <a:ext cx="1143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biejerinckii</a:t>
            </a:r>
          </a:p>
          <a:p>
            <a:pPr eaLnBrk="1" hangingPunct="1"/>
            <a:r>
              <a:rPr lang="en-US" altLang="en-US" sz="1400">
                <a:latin typeface="Comic Sans MS" panose="030F0702030302020204" pitchFamily="66" charset="0"/>
              </a:rPr>
              <a:t>pelagicum</a:t>
            </a:r>
          </a:p>
        </p:txBody>
      </p:sp>
      <p:sp>
        <p:nvSpPr>
          <p:cNvPr id="315433" name="Text Box 41"/>
          <p:cNvSpPr txBox="1">
            <a:spLocks noChangeArrowheads="1"/>
          </p:cNvSpPr>
          <p:nvPr/>
        </p:nvSpPr>
        <p:spPr bwMode="auto">
          <a:xfrm>
            <a:off x="533400" y="4972050"/>
            <a:ext cx="1266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hiroshimense</a:t>
            </a:r>
          </a:p>
        </p:txBody>
      </p:sp>
      <p:sp>
        <p:nvSpPr>
          <p:cNvPr id="315434" name="Text Box 42"/>
          <p:cNvSpPr txBox="1">
            <a:spLocks noChangeArrowheads="1"/>
          </p:cNvSpPr>
          <p:nvPr/>
        </p:nvSpPr>
        <p:spPr bwMode="auto">
          <a:xfrm>
            <a:off x="381000" y="688975"/>
            <a:ext cx="1436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Oceanosprillum</a:t>
            </a:r>
          </a:p>
        </p:txBody>
      </p:sp>
      <p:sp>
        <p:nvSpPr>
          <p:cNvPr id="315435" name="Text Box 43"/>
          <p:cNvSpPr txBox="1">
            <a:spLocks noChangeArrowheads="1"/>
          </p:cNvSpPr>
          <p:nvPr/>
        </p:nvSpPr>
        <p:spPr bwMode="auto">
          <a:xfrm>
            <a:off x="533400" y="2228850"/>
            <a:ext cx="11239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7475" algn="l"/>
              </a:tabLst>
              <a:defRPr sz="2400">
                <a:solidFill>
                  <a:schemeClr val="tx1"/>
                </a:solidFill>
                <a:latin typeface="Arial" panose="020B0604020202020204" pitchFamily="34" charset="0"/>
                <a:ea typeface="ＭＳ Ｐゴシック" panose="020B0600070205080204" pitchFamily="34" charset="-128"/>
              </a:defRPr>
            </a:lvl1pPr>
            <a:lvl2pPr>
              <a:tabLst>
                <a:tab pos="117475" algn="l"/>
              </a:tabLst>
              <a:defRPr sz="2400">
                <a:solidFill>
                  <a:schemeClr val="tx1"/>
                </a:solidFill>
                <a:latin typeface="Arial" panose="020B0604020202020204" pitchFamily="34" charset="0"/>
                <a:ea typeface="ＭＳ Ｐゴシック" panose="020B0600070205080204" pitchFamily="34" charset="-128"/>
              </a:defRPr>
            </a:lvl2pPr>
            <a:lvl3pPr>
              <a:tabLst>
                <a:tab pos="117475" algn="l"/>
              </a:tabLst>
              <a:defRPr sz="2400">
                <a:solidFill>
                  <a:schemeClr val="tx1"/>
                </a:solidFill>
                <a:latin typeface="Arial" panose="020B0604020202020204" pitchFamily="34" charset="0"/>
                <a:ea typeface="ＭＳ Ｐゴシック" panose="020B0600070205080204" pitchFamily="34" charset="-128"/>
              </a:defRPr>
            </a:lvl3pPr>
            <a:lvl4pPr>
              <a:tabLst>
                <a:tab pos="117475" algn="l"/>
              </a:tabLst>
              <a:defRPr sz="2400">
                <a:solidFill>
                  <a:schemeClr val="tx1"/>
                </a:solidFill>
                <a:latin typeface="Arial" panose="020B0604020202020204" pitchFamily="34" charset="0"/>
                <a:ea typeface="ＭＳ Ｐゴシック" panose="020B0600070205080204" pitchFamily="34" charset="-128"/>
              </a:defRPr>
            </a:lvl4pPr>
            <a:lvl5pPr>
              <a:tabLst>
                <a:tab pos="117475"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7475"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latin typeface="Comic Sans MS" panose="030F0702030302020204" pitchFamily="66" charset="0"/>
              </a:rPr>
              <a:t>maris</a:t>
            </a:r>
          </a:p>
          <a:p>
            <a:pPr eaLnBrk="1" hangingPunct="1"/>
            <a:r>
              <a:rPr lang="en-US" altLang="en-US" sz="1400">
                <a:latin typeface="Comic Sans MS" panose="030F0702030302020204" pitchFamily="66" charset="0"/>
              </a:rPr>
              <a:t>	williamsae</a:t>
            </a:r>
          </a:p>
        </p:txBody>
      </p:sp>
      <p:sp>
        <p:nvSpPr>
          <p:cNvPr id="315436" name="Text Box 44"/>
          <p:cNvSpPr txBox="1">
            <a:spLocks noChangeArrowheads="1"/>
          </p:cNvSpPr>
          <p:nvPr/>
        </p:nvSpPr>
        <p:spPr bwMode="auto">
          <a:xfrm>
            <a:off x="3910013" y="4803775"/>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distincta</a:t>
            </a:r>
          </a:p>
        </p:txBody>
      </p:sp>
      <p:sp>
        <p:nvSpPr>
          <p:cNvPr id="315437" name="Text Box 45"/>
          <p:cNvSpPr txBox="1">
            <a:spLocks noChangeArrowheads="1"/>
          </p:cNvSpPr>
          <p:nvPr/>
        </p:nvSpPr>
        <p:spPr bwMode="auto">
          <a:xfrm>
            <a:off x="3910013" y="5032375"/>
            <a:ext cx="8905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fuliginea</a:t>
            </a:r>
          </a:p>
        </p:txBody>
      </p:sp>
      <p:sp>
        <p:nvSpPr>
          <p:cNvPr id="315438" name="Text Box 46"/>
          <p:cNvSpPr txBox="1">
            <a:spLocks noChangeArrowheads="1"/>
          </p:cNvSpPr>
          <p:nvPr/>
        </p:nvSpPr>
        <p:spPr bwMode="auto">
          <a:xfrm>
            <a:off x="7316788" y="688975"/>
            <a:ext cx="175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315439" name="Text Box 47"/>
          <p:cNvSpPr txBox="1">
            <a:spLocks noChangeArrowheads="1"/>
          </p:cNvSpPr>
          <p:nvPr/>
        </p:nvSpPr>
        <p:spPr bwMode="auto">
          <a:xfrm>
            <a:off x="3910013" y="5260975"/>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chemeClr val="bg2"/>
                </a:solidFill>
                <a:latin typeface="Comic Sans MS" panose="030F0702030302020204" pitchFamily="66" charset="0"/>
              </a:rPr>
              <a:t>elyakoviii</a:t>
            </a:r>
          </a:p>
        </p:txBody>
      </p:sp>
      <p:sp>
        <p:nvSpPr>
          <p:cNvPr id="315440" name="Text Box 48"/>
          <p:cNvSpPr txBox="1">
            <a:spLocks noChangeArrowheads="1"/>
          </p:cNvSpPr>
          <p:nvPr/>
        </p:nvSpPr>
        <p:spPr bwMode="auto">
          <a:xfrm>
            <a:off x="5737225" y="2060575"/>
            <a:ext cx="1360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fridgidimarina</a:t>
            </a:r>
          </a:p>
        </p:txBody>
      </p:sp>
      <p:sp>
        <p:nvSpPr>
          <p:cNvPr id="315441" name="Text Box 49"/>
          <p:cNvSpPr txBox="1">
            <a:spLocks noChangeArrowheads="1"/>
          </p:cNvSpPr>
          <p:nvPr/>
        </p:nvSpPr>
        <p:spPr bwMode="auto">
          <a:xfrm>
            <a:off x="5737225" y="2289175"/>
            <a:ext cx="1127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geldimarina</a:t>
            </a:r>
          </a:p>
        </p:txBody>
      </p:sp>
      <p:sp>
        <p:nvSpPr>
          <p:cNvPr id="315442" name="Text Box 50"/>
          <p:cNvSpPr txBox="1">
            <a:spLocks noChangeArrowheads="1"/>
          </p:cNvSpPr>
          <p:nvPr/>
        </p:nvSpPr>
        <p:spPr bwMode="auto">
          <a:xfrm>
            <a:off x="5737225" y="2517775"/>
            <a:ext cx="788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woodyii</a:t>
            </a:r>
          </a:p>
        </p:txBody>
      </p:sp>
      <p:sp>
        <p:nvSpPr>
          <p:cNvPr id="315443" name="Text Box 51"/>
          <p:cNvSpPr txBox="1">
            <a:spLocks noChangeArrowheads="1"/>
          </p:cNvSpPr>
          <p:nvPr/>
        </p:nvSpPr>
        <p:spPr bwMode="auto">
          <a:xfrm>
            <a:off x="5737225" y="2746375"/>
            <a:ext cx="120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amazonensis</a:t>
            </a:r>
          </a:p>
        </p:txBody>
      </p:sp>
      <p:sp>
        <p:nvSpPr>
          <p:cNvPr id="315444" name="Text Box 52"/>
          <p:cNvSpPr txBox="1">
            <a:spLocks noChangeArrowheads="1"/>
          </p:cNvSpPr>
          <p:nvPr/>
        </p:nvSpPr>
        <p:spPr bwMode="auto">
          <a:xfrm>
            <a:off x="5737225" y="2974975"/>
            <a:ext cx="744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baltica</a:t>
            </a:r>
          </a:p>
        </p:txBody>
      </p:sp>
      <p:sp>
        <p:nvSpPr>
          <p:cNvPr id="315445" name="Text Box 53"/>
          <p:cNvSpPr txBox="1">
            <a:spLocks noChangeArrowheads="1"/>
          </p:cNvSpPr>
          <p:nvPr/>
        </p:nvSpPr>
        <p:spPr bwMode="auto">
          <a:xfrm>
            <a:off x="5737225" y="3203575"/>
            <a:ext cx="1035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oneidensis</a:t>
            </a:r>
          </a:p>
        </p:txBody>
      </p:sp>
      <p:sp>
        <p:nvSpPr>
          <p:cNvPr id="315446" name="Text Box 54"/>
          <p:cNvSpPr txBox="1">
            <a:spLocks noChangeArrowheads="1"/>
          </p:cNvSpPr>
          <p:nvPr/>
        </p:nvSpPr>
        <p:spPr bwMode="auto">
          <a:xfrm>
            <a:off x="5737225" y="3432175"/>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pealeana</a:t>
            </a:r>
          </a:p>
        </p:txBody>
      </p:sp>
      <p:sp>
        <p:nvSpPr>
          <p:cNvPr id="315447" name="Text Box 55"/>
          <p:cNvSpPr txBox="1">
            <a:spLocks noChangeArrowheads="1"/>
          </p:cNvSpPr>
          <p:nvPr/>
        </p:nvSpPr>
        <p:spPr bwMode="auto">
          <a:xfrm>
            <a:off x="5737225" y="3660775"/>
            <a:ext cx="833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violacea</a:t>
            </a:r>
          </a:p>
        </p:txBody>
      </p:sp>
      <p:sp>
        <p:nvSpPr>
          <p:cNvPr id="315448" name="Text Box 56"/>
          <p:cNvSpPr txBox="1">
            <a:spLocks noChangeArrowheads="1"/>
          </p:cNvSpPr>
          <p:nvPr/>
        </p:nvSpPr>
        <p:spPr bwMode="auto">
          <a:xfrm>
            <a:off x="5737225" y="3889375"/>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japonica</a:t>
            </a:r>
          </a:p>
        </p:txBody>
      </p:sp>
      <p:sp>
        <p:nvSpPr>
          <p:cNvPr id="315449" name="Text Box 57"/>
          <p:cNvSpPr txBox="1">
            <a:spLocks noChangeArrowheads="1"/>
          </p:cNvSpPr>
          <p:nvPr/>
        </p:nvSpPr>
        <p:spPr bwMode="auto">
          <a:xfrm>
            <a:off x="5737225" y="4117975"/>
            <a:ext cx="1249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denitrificans</a:t>
            </a:r>
          </a:p>
        </p:txBody>
      </p:sp>
      <p:sp>
        <p:nvSpPr>
          <p:cNvPr id="315450" name="Text Box 58"/>
          <p:cNvSpPr txBox="1">
            <a:spLocks noChangeArrowheads="1"/>
          </p:cNvSpPr>
          <p:nvPr/>
        </p:nvSpPr>
        <p:spPr bwMode="auto">
          <a:xfrm>
            <a:off x="5737225" y="4346575"/>
            <a:ext cx="13763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livingstonensis</a:t>
            </a:r>
          </a:p>
        </p:txBody>
      </p:sp>
      <p:sp>
        <p:nvSpPr>
          <p:cNvPr id="315451" name="Text Box 59"/>
          <p:cNvSpPr txBox="1">
            <a:spLocks noChangeArrowheads="1"/>
          </p:cNvSpPr>
          <p:nvPr/>
        </p:nvSpPr>
        <p:spPr bwMode="auto">
          <a:xfrm>
            <a:off x="5737225" y="4575175"/>
            <a:ext cx="930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alleyanna</a:t>
            </a:r>
          </a:p>
        </p:txBody>
      </p:sp>
      <p:grpSp>
        <p:nvGrpSpPr>
          <p:cNvPr id="315452" name="Group 60"/>
          <p:cNvGrpSpPr>
            <a:grpSpLocks/>
          </p:cNvGrpSpPr>
          <p:nvPr/>
        </p:nvGrpSpPr>
        <p:grpSpPr bwMode="auto">
          <a:xfrm>
            <a:off x="4956175" y="1085850"/>
            <a:ext cx="844550" cy="2957513"/>
            <a:chOff x="3122" y="684"/>
            <a:chExt cx="532" cy="1863"/>
          </a:xfrm>
        </p:grpSpPr>
        <p:grpSp>
          <p:nvGrpSpPr>
            <p:cNvPr id="315453" name="Group 61"/>
            <p:cNvGrpSpPr>
              <a:grpSpLocks/>
            </p:cNvGrpSpPr>
            <p:nvPr/>
          </p:nvGrpSpPr>
          <p:grpSpPr bwMode="auto">
            <a:xfrm>
              <a:off x="3122" y="684"/>
              <a:ext cx="532" cy="1452"/>
              <a:chOff x="3122" y="684"/>
              <a:chExt cx="532" cy="1452"/>
            </a:xfrm>
          </p:grpSpPr>
          <p:sp>
            <p:nvSpPr>
              <p:cNvPr id="315454" name="Line 62"/>
              <p:cNvSpPr>
                <a:spLocks noChangeShapeType="1"/>
              </p:cNvSpPr>
              <p:nvPr/>
            </p:nvSpPr>
            <p:spPr bwMode="auto">
              <a:xfrm>
                <a:off x="3412" y="68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55" name="Line 63"/>
              <p:cNvSpPr>
                <a:spLocks noChangeShapeType="1"/>
              </p:cNvSpPr>
              <p:nvPr/>
            </p:nvSpPr>
            <p:spPr bwMode="auto">
              <a:xfrm>
                <a:off x="3412" y="684"/>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56" name="Line 64"/>
              <p:cNvSpPr>
                <a:spLocks noChangeShapeType="1"/>
              </p:cNvSpPr>
              <p:nvPr/>
            </p:nvSpPr>
            <p:spPr bwMode="auto">
              <a:xfrm>
                <a:off x="3122" y="1991"/>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57" name="Line 65"/>
              <p:cNvSpPr>
                <a:spLocks noChangeShapeType="1"/>
              </p:cNvSpPr>
              <p:nvPr/>
            </p:nvSpPr>
            <p:spPr bwMode="auto">
              <a:xfrm>
                <a:off x="3412" y="975"/>
                <a:ext cx="242"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58" name="Line 66"/>
              <p:cNvSpPr>
                <a:spLocks noChangeShapeType="1"/>
              </p:cNvSpPr>
              <p:nvPr/>
            </p:nvSpPr>
            <p:spPr bwMode="auto">
              <a:xfrm>
                <a:off x="3412" y="829"/>
                <a:ext cx="0" cy="130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59" name="Line 67"/>
              <p:cNvSpPr>
                <a:spLocks noChangeShapeType="1"/>
              </p:cNvSpPr>
              <p:nvPr/>
            </p:nvSpPr>
            <p:spPr bwMode="auto">
              <a:xfrm>
                <a:off x="3122" y="2136"/>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15460" name="Group 68"/>
            <p:cNvGrpSpPr>
              <a:grpSpLocks/>
            </p:cNvGrpSpPr>
            <p:nvPr/>
          </p:nvGrpSpPr>
          <p:grpSpPr bwMode="auto">
            <a:xfrm>
              <a:off x="3122" y="1120"/>
              <a:ext cx="508" cy="1427"/>
              <a:chOff x="3122" y="1120"/>
              <a:chExt cx="508" cy="1427"/>
            </a:xfrm>
          </p:grpSpPr>
          <p:sp>
            <p:nvSpPr>
              <p:cNvPr id="315461" name="Line 69"/>
              <p:cNvSpPr>
                <a:spLocks noChangeShapeType="1"/>
              </p:cNvSpPr>
              <p:nvPr/>
            </p:nvSpPr>
            <p:spPr bwMode="auto">
              <a:xfrm>
                <a:off x="3122" y="2547"/>
                <a:ext cx="290"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15462" name="Group 70"/>
              <p:cNvGrpSpPr>
                <a:grpSpLocks/>
              </p:cNvGrpSpPr>
              <p:nvPr/>
            </p:nvGrpSpPr>
            <p:grpSpPr bwMode="auto">
              <a:xfrm>
                <a:off x="3412" y="1120"/>
                <a:ext cx="218" cy="1427"/>
                <a:chOff x="3412" y="1120"/>
                <a:chExt cx="218" cy="1427"/>
              </a:xfrm>
            </p:grpSpPr>
            <p:sp>
              <p:nvSpPr>
                <p:cNvPr id="315463" name="Line 71"/>
                <p:cNvSpPr>
                  <a:spLocks noChangeShapeType="1"/>
                </p:cNvSpPr>
                <p:nvPr/>
              </p:nvSpPr>
              <p:spPr bwMode="auto">
                <a:xfrm flipV="1">
                  <a:off x="3412" y="1120"/>
                  <a:ext cx="0" cy="142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64" name="Line 72"/>
                <p:cNvSpPr>
                  <a:spLocks noChangeShapeType="1"/>
                </p:cNvSpPr>
                <p:nvPr/>
              </p:nvSpPr>
              <p:spPr bwMode="auto">
                <a:xfrm>
                  <a:off x="3412" y="1120"/>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15465" name="Line 73"/>
          <p:cNvSpPr>
            <a:spLocks noChangeShapeType="1"/>
          </p:cNvSpPr>
          <p:nvPr/>
        </p:nvSpPr>
        <p:spPr bwMode="auto">
          <a:xfrm>
            <a:off x="5416550" y="3775075"/>
            <a:ext cx="0" cy="49847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66" name="Text Box 74"/>
          <p:cNvSpPr txBox="1">
            <a:spLocks noChangeArrowheads="1"/>
          </p:cNvSpPr>
          <p:nvPr/>
        </p:nvSpPr>
        <p:spPr bwMode="auto">
          <a:xfrm>
            <a:off x="7491413" y="1828800"/>
            <a:ext cx="908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atlantica</a:t>
            </a:r>
          </a:p>
        </p:txBody>
      </p:sp>
      <p:sp>
        <p:nvSpPr>
          <p:cNvPr id="315467" name="Text Box 75"/>
          <p:cNvSpPr txBox="1">
            <a:spLocks noChangeArrowheads="1"/>
          </p:cNvSpPr>
          <p:nvPr/>
        </p:nvSpPr>
        <p:spPr bwMode="auto">
          <a:xfrm>
            <a:off x="7491413" y="2057400"/>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aurantia</a:t>
            </a:r>
          </a:p>
        </p:txBody>
      </p:sp>
      <p:sp>
        <p:nvSpPr>
          <p:cNvPr id="315468" name="Text Box 76"/>
          <p:cNvSpPr txBox="1">
            <a:spLocks noChangeArrowheads="1"/>
          </p:cNvSpPr>
          <p:nvPr/>
        </p:nvSpPr>
        <p:spPr bwMode="auto">
          <a:xfrm>
            <a:off x="7491413" y="2286000"/>
            <a:ext cx="1460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carrageenovora</a:t>
            </a:r>
          </a:p>
        </p:txBody>
      </p:sp>
      <p:sp>
        <p:nvSpPr>
          <p:cNvPr id="315469" name="Text Box 77"/>
          <p:cNvSpPr txBox="1">
            <a:spLocks noChangeArrowheads="1"/>
          </p:cNvSpPr>
          <p:nvPr/>
        </p:nvSpPr>
        <p:spPr bwMode="auto">
          <a:xfrm>
            <a:off x="7491413" y="2514600"/>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315470" name="Text Box 78"/>
          <p:cNvSpPr txBox="1">
            <a:spLocks noChangeArrowheads="1"/>
          </p:cNvSpPr>
          <p:nvPr/>
        </p:nvSpPr>
        <p:spPr bwMode="auto">
          <a:xfrm>
            <a:off x="7491413" y="2743200"/>
            <a:ext cx="1042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esperjiana</a:t>
            </a:r>
          </a:p>
        </p:txBody>
      </p:sp>
      <p:sp>
        <p:nvSpPr>
          <p:cNvPr id="315471" name="Text Box 79"/>
          <p:cNvSpPr txBox="1">
            <a:spLocks noChangeArrowheads="1"/>
          </p:cNvSpPr>
          <p:nvPr/>
        </p:nvSpPr>
        <p:spPr bwMode="auto">
          <a:xfrm>
            <a:off x="7491413" y="2971800"/>
            <a:ext cx="1249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luteoviolacea</a:t>
            </a:r>
          </a:p>
        </p:txBody>
      </p:sp>
      <p:sp>
        <p:nvSpPr>
          <p:cNvPr id="315472" name="Text Box 80"/>
          <p:cNvSpPr txBox="1">
            <a:spLocks noChangeArrowheads="1"/>
          </p:cNvSpPr>
          <p:nvPr/>
        </p:nvSpPr>
        <p:spPr bwMode="auto">
          <a:xfrm>
            <a:off x="7489825" y="3200400"/>
            <a:ext cx="1155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nigrifaciens</a:t>
            </a:r>
          </a:p>
        </p:txBody>
      </p:sp>
      <p:sp>
        <p:nvSpPr>
          <p:cNvPr id="315473" name="Text Box 81"/>
          <p:cNvSpPr txBox="1">
            <a:spLocks noChangeArrowheads="1"/>
          </p:cNvSpPr>
          <p:nvPr/>
        </p:nvSpPr>
        <p:spPr bwMode="auto">
          <a:xfrm>
            <a:off x="7491413" y="3429000"/>
            <a:ext cx="801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pisicida</a:t>
            </a:r>
          </a:p>
        </p:txBody>
      </p:sp>
      <p:sp>
        <p:nvSpPr>
          <p:cNvPr id="315474" name="Text Box 82"/>
          <p:cNvSpPr txBox="1">
            <a:spLocks noChangeArrowheads="1"/>
          </p:cNvSpPr>
          <p:nvPr/>
        </p:nvSpPr>
        <p:spPr bwMode="auto">
          <a:xfrm>
            <a:off x="7491413" y="3657600"/>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315475" name="Text Box 83"/>
          <p:cNvSpPr txBox="1">
            <a:spLocks noChangeArrowheads="1"/>
          </p:cNvSpPr>
          <p:nvPr/>
        </p:nvSpPr>
        <p:spPr bwMode="auto">
          <a:xfrm>
            <a:off x="7491413" y="3886200"/>
            <a:ext cx="70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undina</a:t>
            </a:r>
          </a:p>
        </p:txBody>
      </p:sp>
      <p:sp>
        <p:nvSpPr>
          <p:cNvPr id="315476" name="Text Box 84"/>
          <p:cNvSpPr txBox="1">
            <a:spLocks noChangeArrowheads="1"/>
          </p:cNvSpPr>
          <p:nvPr/>
        </p:nvSpPr>
        <p:spPr bwMode="auto">
          <a:xfrm>
            <a:off x="7491413" y="4114800"/>
            <a:ext cx="944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antartica</a:t>
            </a:r>
          </a:p>
        </p:txBody>
      </p:sp>
      <p:sp>
        <p:nvSpPr>
          <p:cNvPr id="315477" name="Text Box 85"/>
          <p:cNvSpPr txBox="1">
            <a:spLocks noChangeArrowheads="1"/>
          </p:cNvSpPr>
          <p:nvPr/>
        </p:nvSpPr>
        <p:spPr bwMode="auto">
          <a:xfrm>
            <a:off x="7491413" y="4343400"/>
            <a:ext cx="1339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bacteriolytica</a:t>
            </a:r>
          </a:p>
        </p:txBody>
      </p:sp>
      <p:sp>
        <p:nvSpPr>
          <p:cNvPr id="315478" name="Text Box 86"/>
          <p:cNvSpPr txBox="1">
            <a:spLocks noChangeArrowheads="1"/>
          </p:cNvSpPr>
          <p:nvPr/>
        </p:nvSpPr>
        <p:spPr bwMode="auto">
          <a:xfrm>
            <a:off x="7491413" y="4572000"/>
            <a:ext cx="1069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prydzensis</a:t>
            </a:r>
          </a:p>
        </p:txBody>
      </p:sp>
      <p:sp>
        <p:nvSpPr>
          <p:cNvPr id="315479" name="Text Box 87"/>
          <p:cNvSpPr txBox="1">
            <a:spLocks noChangeArrowheads="1"/>
          </p:cNvSpPr>
          <p:nvPr/>
        </p:nvSpPr>
        <p:spPr bwMode="auto">
          <a:xfrm>
            <a:off x="7491413" y="4800600"/>
            <a:ext cx="860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tunicata</a:t>
            </a:r>
          </a:p>
        </p:txBody>
      </p:sp>
      <p:sp>
        <p:nvSpPr>
          <p:cNvPr id="315480" name="Text Box 88"/>
          <p:cNvSpPr txBox="1">
            <a:spLocks noChangeArrowheads="1"/>
          </p:cNvSpPr>
          <p:nvPr/>
        </p:nvSpPr>
        <p:spPr bwMode="auto">
          <a:xfrm>
            <a:off x="7491413" y="5029200"/>
            <a:ext cx="917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distincta</a:t>
            </a:r>
          </a:p>
        </p:txBody>
      </p:sp>
      <p:sp>
        <p:nvSpPr>
          <p:cNvPr id="315481" name="Text Box 89"/>
          <p:cNvSpPr txBox="1">
            <a:spLocks noChangeArrowheads="1"/>
          </p:cNvSpPr>
          <p:nvPr/>
        </p:nvSpPr>
        <p:spPr bwMode="auto">
          <a:xfrm>
            <a:off x="7489825" y="5257800"/>
            <a:ext cx="88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elyakovii</a:t>
            </a:r>
          </a:p>
        </p:txBody>
      </p:sp>
      <p:sp>
        <p:nvSpPr>
          <p:cNvPr id="315482" name="Text Box 90"/>
          <p:cNvSpPr txBox="1">
            <a:spLocks noChangeArrowheads="1"/>
          </p:cNvSpPr>
          <p:nvPr/>
        </p:nvSpPr>
        <p:spPr bwMode="auto">
          <a:xfrm>
            <a:off x="7491413" y="5486400"/>
            <a:ext cx="1260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peptidolytica</a:t>
            </a:r>
          </a:p>
        </p:txBody>
      </p:sp>
      <p:sp>
        <p:nvSpPr>
          <p:cNvPr id="315483" name="Text Box 91"/>
          <p:cNvSpPr txBox="1">
            <a:spLocks noChangeArrowheads="1"/>
          </p:cNvSpPr>
          <p:nvPr/>
        </p:nvSpPr>
        <p:spPr bwMode="auto">
          <a:xfrm>
            <a:off x="7491413" y="5715000"/>
            <a:ext cx="1055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tetrodonis</a:t>
            </a:r>
          </a:p>
        </p:txBody>
      </p:sp>
      <p:sp>
        <p:nvSpPr>
          <p:cNvPr id="315484" name="Text Box 92"/>
          <p:cNvSpPr txBox="1">
            <a:spLocks noChangeArrowheads="1"/>
          </p:cNvSpPr>
          <p:nvPr/>
        </p:nvSpPr>
        <p:spPr bwMode="auto">
          <a:xfrm>
            <a:off x="7489825" y="1339850"/>
            <a:ext cx="11684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0000CC"/>
                </a:solidFill>
                <a:latin typeface="Comic Sans MS" panose="030F0702030302020204" pitchFamily="66" charset="0"/>
              </a:rPr>
              <a:t>haloplanktis</a:t>
            </a:r>
          </a:p>
          <a:p>
            <a:pPr eaLnBrk="1" hangingPunct="1"/>
            <a:r>
              <a:rPr lang="en-US" altLang="en-US" sz="1400">
                <a:solidFill>
                  <a:srgbClr val="0000CC"/>
                </a:solidFill>
                <a:latin typeface="Comic Sans MS" panose="030F0702030302020204" pitchFamily="66" charset="0"/>
              </a:rPr>
              <a:t>	tetradonis</a:t>
            </a:r>
          </a:p>
        </p:txBody>
      </p:sp>
      <p:grpSp>
        <p:nvGrpSpPr>
          <p:cNvPr id="315485" name="Group 93"/>
          <p:cNvGrpSpPr>
            <a:grpSpLocks/>
          </p:cNvGrpSpPr>
          <p:nvPr/>
        </p:nvGrpSpPr>
        <p:grpSpPr bwMode="auto">
          <a:xfrm>
            <a:off x="3649663" y="1047750"/>
            <a:ext cx="3879850" cy="5464175"/>
            <a:chOff x="2299" y="660"/>
            <a:chExt cx="2444" cy="3442"/>
          </a:xfrm>
        </p:grpSpPr>
        <p:grpSp>
          <p:nvGrpSpPr>
            <p:cNvPr id="315486" name="Group 94"/>
            <p:cNvGrpSpPr>
              <a:grpSpLocks/>
            </p:cNvGrpSpPr>
            <p:nvPr/>
          </p:nvGrpSpPr>
          <p:grpSpPr bwMode="auto">
            <a:xfrm>
              <a:off x="2299" y="660"/>
              <a:ext cx="2444" cy="3442"/>
              <a:chOff x="2299" y="660"/>
              <a:chExt cx="2444" cy="3442"/>
            </a:xfrm>
          </p:grpSpPr>
          <p:grpSp>
            <p:nvGrpSpPr>
              <p:cNvPr id="315487" name="Group 95"/>
              <p:cNvGrpSpPr>
                <a:grpSpLocks/>
              </p:cNvGrpSpPr>
              <p:nvPr/>
            </p:nvGrpSpPr>
            <p:grpSpPr bwMode="auto">
              <a:xfrm>
                <a:off x="2299" y="660"/>
                <a:ext cx="2421" cy="3435"/>
                <a:chOff x="2299" y="660"/>
                <a:chExt cx="2421" cy="3435"/>
              </a:xfrm>
            </p:grpSpPr>
            <p:grpSp>
              <p:nvGrpSpPr>
                <p:cNvPr id="315488" name="Group 96"/>
                <p:cNvGrpSpPr>
                  <a:grpSpLocks/>
                </p:cNvGrpSpPr>
                <p:nvPr/>
              </p:nvGrpSpPr>
              <p:grpSpPr bwMode="auto">
                <a:xfrm>
                  <a:off x="2299" y="660"/>
                  <a:ext cx="2421" cy="3435"/>
                  <a:chOff x="2299" y="660"/>
                  <a:chExt cx="2421" cy="3435"/>
                </a:xfrm>
              </p:grpSpPr>
              <p:sp>
                <p:nvSpPr>
                  <p:cNvPr id="315489" name="Line 97"/>
                  <p:cNvSpPr>
                    <a:spLocks noChangeShapeType="1"/>
                  </p:cNvSpPr>
                  <p:nvPr/>
                </p:nvSpPr>
                <p:spPr bwMode="auto">
                  <a:xfrm>
                    <a:off x="2396" y="1096"/>
                    <a:ext cx="0" cy="2999"/>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0" name="Line 98"/>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1" name="Line 99"/>
                  <p:cNvSpPr>
                    <a:spLocks noChangeShapeType="1"/>
                  </p:cNvSpPr>
                  <p:nvPr/>
                </p:nvSpPr>
                <p:spPr bwMode="auto">
                  <a:xfrm flipV="1">
                    <a:off x="4549" y="660"/>
                    <a:ext cx="0" cy="3435"/>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2" name="Line 100"/>
                  <p:cNvSpPr>
                    <a:spLocks noChangeShapeType="1"/>
                  </p:cNvSpPr>
                  <p:nvPr/>
                </p:nvSpPr>
                <p:spPr bwMode="auto">
                  <a:xfrm>
                    <a:off x="4549" y="660"/>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3" name="Line 101"/>
                  <p:cNvSpPr>
                    <a:spLocks noChangeShapeType="1"/>
                  </p:cNvSpPr>
                  <p:nvPr/>
                </p:nvSpPr>
                <p:spPr bwMode="auto">
                  <a:xfrm>
                    <a:off x="2396" y="109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4" name="Line 102"/>
                  <p:cNvSpPr>
                    <a:spLocks noChangeShapeType="1"/>
                  </p:cNvSpPr>
                  <p:nvPr/>
                </p:nvSpPr>
                <p:spPr bwMode="auto">
                  <a:xfrm>
                    <a:off x="2396" y="2837"/>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5" name="Line 103"/>
                  <p:cNvSpPr>
                    <a:spLocks noChangeShapeType="1"/>
                  </p:cNvSpPr>
                  <p:nvPr/>
                </p:nvSpPr>
                <p:spPr bwMode="auto">
                  <a:xfrm>
                    <a:off x="2396" y="1836"/>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6" name="Line 104"/>
                  <p:cNvSpPr>
                    <a:spLocks noChangeShapeType="1"/>
                  </p:cNvSpPr>
                  <p:nvPr/>
                </p:nvSpPr>
                <p:spPr bwMode="auto">
                  <a:xfrm>
                    <a:off x="2396" y="2983"/>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7" name="Line 105"/>
                  <p:cNvSpPr>
                    <a:spLocks noChangeShapeType="1"/>
                  </p:cNvSpPr>
                  <p:nvPr/>
                </p:nvSpPr>
                <p:spPr bwMode="auto">
                  <a:xfrm flipH="1">
                    <a:off x="2299" y="3273"/>
                    <a:ext cx="194"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8" name="Line 106"/>
                  <p:cNvSpPr>
                    <a:spLocks noChangeShapeType="1"/>
                  </p:cNvSpPr>
                  <p:nvPr/>
                </p:nvSpPr>
                <p:spPr bwMode="auto">
                  <a:xfrm flipV="1">
                    <a:off x="2299" y="1410"/>
                    <a:ext cx="0" cy="1863"/>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99" name="Line 107"/>
                  <p:cNvSpPr>
                    <a:spLocks noChangeShapeType="1"/>
                  </p:cNvSpPr>
                  <p:nvPr/>
                </p:nvSpPr>
                <p:spPr bwMode="auto">
                  <a:xfrm>
                    <a:off x="2299" y="1410"/>
                    <a:ext cx="97"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0" name="Line 108"/>
                  <p:cNvSpPr>
                    <a:spLocks noChangeShapeType="1"/>
                  </p:cNvSpPr>
                  <p:nvPr/>
                </p:nvSpPr>
                <p:spPr bwMode="auto">
                  <a:xfrm>
                    <a:off x="2396" y="2692"/>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1" name="Line 109"/>
                  <p:cNvSpPr>
                    <a:spLocks noChangeShapeType="1"/>
                  </p:cNvSpPr>
                  <p:nvPr/>
                </p:nvSpPr>
                <p:spPr bwMode="auto">
                  <a:xfrm>
                    <a:off x="2396" y="169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2" name="Line 110"/>
                  <p:cNvSpPr>
                    <a:spLocks noChangeShapeType="1"/>
                  </p:cNvSpPr>
                  <p:nvPr/>
                </p:nvSpPr>
                <p:spPr bwMode="auto">
                  <a:xfrm>
                    <a:off x="2396" y="155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3" name="Line 111"/>
                  <p:cNvSpPr>
                    <a:spLocks noChangeShapeType="1"/>
                  </p:cNvSpPr>
                  <p:nvPr/>
                </p:nvSpPr>
                <p:spPr bwMode="auto">
                  <a:xfrm>
                    <a:off x="2396" y="1265"/>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4" name="Line 112"/>
                  <p:cNvSpPr>
                    <a:spLocks noChangeShapeType="1"/>
                  </p:cNvSpPr>
                  <p:nvPr/>
                </p:nvSpPr>
                <p:spPr bwMode="auto">
                  <a:xfrm>
                    <a:off x="4543" y="96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5" name="Line 113"/>
                  <p:cNvSpPr>
                    <a:spLocks noChangeShapeType="1"/>
                  </p:cNvSpPr>
                  <p:nvPr/>
                </p:nvSpPr>
                <p:spPr bwMode="auto">
                  <a:xfrm>
                    <a:off x="4549" y="240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6" name="Line 114"/>
                  <p:cNvSpPr>
                    <a:spLocks noChangeShapeType="1"/>
                  </p:cNvSpPr>
                  <p:nvPr/>
                </p:nvSpPr>
                <p:spPr bwMode="auto">
                  <a:xfrm>
                    <a:off x="4550" y="124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7" name="Line 115"/>
                  <p:cNvSpPr>
                    <a:spLocks noChangeShapeType="1"/>
                  </p:cNvSpPr>
                  <p:nvPr/>
                </p:nvSpPr>
                <p:spPr bwMode="auto">
                  <a:xfrm>
                    <a:off x="4549" y="1398"/>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8" name="Line 116"/>
                  <p:cNvSpPr>
                    <a:spLocks noChangeShapeType="1"/>
                  </p:cNvSpPr>
                  <p:nvPr/>
                </p:nvSpPr>
                <p:spPr bwMode="auto">
                  <a:xfrm>
                    <a:off x="4549" y="1537"/>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09" name="Line 117"/>
                  <p:cNvSpPr>
                    <a:spLocks noChangeShapeType="1"/>
                  </p:cNvSpPr>
                  <p:nvPr/>
                </p:nvSpPr>
                <p:spPr bwMode="auto">
                  <a:xfrm>
                    <a:off x="4549" y="1682"/>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0" name="Line 118"/>
                  <p:cNvSpPr>
                    <a:spLocks noChangeShapeType="1"/>
                  </p:cNvSpPr>
                  <p:nvPr/>
                </p:nvSpPr>
                <p:spPr bwMode="auto">
                  <a:xfrm>
                    <a:off x="4549" y="1821"/>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1" name="Line 119"/>
                  <p:cNvSpPr>
                    <a:spLocks noChangeShapeType="1"/>
                  </p:cNvSpPr>
                  <p:nvPr/>
                </p:nvSpPr>
                <p:spPr bwMode="auto">
                  <a:xfrm>
                    <a:off x="4549" y="1966"/>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5512" name="Line 120"/>
                <p:cNvSpPr>
                  <a:spLocks noChangeShapeType="1"/>
                </p:cNvSpPr>
                <p:nvPr/>
              </p:nvSpPr>
              <p:spPr bwMode="auto">
                <a:xfrm>
                  <a:off x="2396" y="1410"/>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3" name="Line 121"/>
                <p:cNvSpPr>
                  <a:spLocks noChangeShapeType="1"/>
                </p:cNvSpPr>
                <p:nvPr/>
              </p:nvSpPr>
              <p:spPr bwMode="auto">
                <a:xfrm>
                  <a:off x="4549" y="2535"/>
                  <a:ext cx="17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15514" name="Group 122"/>
              <p:cNvGrpSpPr>
                <a:grpSpLocks/>
              </p:cNvGrpSpPr>
              <p:nvPr/>
            </p:nvGrpSpPr>
            <p:grpSpPr bwMode="auto">
              <a:xfrm>
                <a:off x="2396" y="3128"/>
                <a:ext cx="2347" cy="974"/>
                <a:chOff x="2396" y="3128"/>
                <a:chExt cx="2347" cy="974"/>
              </a:xfrm>
            </p:grpSpPr>
            <p:sp>
              <p:nvSpPr>
                <p:cNvPr id="315515" name="Line 123"/>
                <p:cNvSpPr>
                  <a:spLocks noChangeShapeType="1"/>
                </p:cNvSpPr>
                <p:nvPr/>
              </p:nvSpPr>
              <p:spPr bwMode="auto">
                <a:xfrm>
                  <a:off x="2396" y="312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6" name="Line 124"/>
                <p:cNvSpPr>
                  <a:spLocks noChangeShapeType="1"/>
                </p:cNvSpPr>
                <p:nvPr/>
              </p:nvSpPr>
              <p:spPr bwMode="auto">
                <a:xfrm>
                  <a:off x="2396" y="3418"/>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7" name="Line 125"/>
                <p:cNvSpPr>
                  <a:spLocks noChangeShapeType="1"/>
                </p:cNvSpPr>
                <p:nvPr/>
              </p:nvSpPr>
              <p:spPr bwMode="auto">
                <a:xfrm>
                  <a:off x="2396" y="3128"/>
                  <a:ext cx="0" cy="967"/>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8" name="Line 126"/>
                <p:cNvSpPr>
                  <a:spLocks noChangeShapeType="1"/>
                </p:cNvSpPr>
                <p:nvPr/>
              </p:nvSpPr>
              <p:spPr bwMode="auto">
                <a:xfrm>
                  <a:off x="2396" y="4095"/>
                  <a:ext cx="2153"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19" name="Line 127"/>
                <p:cNvSpPr>
                  <a:spLocks noChangeShapeType="1"/>
                </p:cNvSpPr>
                <p:nvPr/>
              </p:nvSpPr>
              <p:spPr bwMode="auto">
                <a:xfrm>
                  <a:off x="4543" y="3261"/>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20" name="Line 128"/>
                <p:cNvSpPr>
                  <a:spLocks noChangeShapeType="1"/>
                </p:cNvSpPr>
                <p:nvPr/>
              </p:nvSpPr>
              <p:spPr bwMode="auto">
                <a:xfrm>
                  <a:off x="4549" y="3419"/>
                  <a:ext cx="194"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21" name="Line 129"/>
                <p:cNvSpPr>
                  <a:spLocks noChangeShapeType="1"/>
                </p:cNvSpPr>
                <p:nvPr/>
              </p:nvSpPr>
              <p:spPr bwMode="auto">
                <a:xfrm>
                  <a:off x="4549" y="3256"/>
                  <a:ext cx="0" cy="84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315522" name="Group 130"/>
            <p:cNvGrpSpPr>
              <a:grpSpLocks/>
            </p:cNvGrpSpPr>
            <p:nvPr/>
          </p:nvGrpSpPr>
          <p:grpSpPr bwMode="auto">
            <a:xfrm>
              <a:off x="4445" y="950"/>
              <a:ext cx="290" cy="2759"/>
              <a:chOff x="4445" y="950"/>
              <a:chExt cx="290" cy="2759"/>
            </a:xfrm>
          </p:grpSpPr>
          <p:sp>
            <p:nvSpPr>
              <p:cNvPr id="315523" name="Line 131"/>
              <p:cNvSpPr>
                <a:spLocks noChangeShapeType="1"/>
              </p:cNvSpPr>
              <p:nvPr/>
            </p:nvSpPr>
            <p:spPr bwMode="auto">
              <a:xfrm flipH="1">
                <a:off x="4453" y="960"/>
                <a:ext cx="96"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24" name="Line 132"/>
              <p:cNvSpPr>
                <a:spLocks noChangeShapeType="1"/>
              </p:cNvSpPr>
              <p:nvPr/>
            </p:nvSpPr>
            <p:spPr bwMode="auto">
              <a:xfrm>
                <a:off x="4453" y="950"/>
                <a:ext cx="0" cy="275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25" name="Line 133"/>
              <p:cNvSpPr>
                <a:spLocks noChangeShapeType="1"/>
              </p:cNvSpPr>
              <p:nvPr/>
            </p:nvSpPr>
            <p:spPr bwMode="auto">
              <a:xfrm>
                <a:off x="4445" y="3709"/>
                <a:ext cx="290"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15526" name="Text Box 134"/>
          <p:cNvSpPr txBox="1">
            <a:spLocks noChangeArrowheads="1"/>
          </p:cNvSpPr>
          <p:nvPr/>
        </p:nvSpPr>
        <p:spPr bwMode="auto">
          <a:xfrm>
            <a:off x="7491413" y="5938838"/>
            <a:ext cx="974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14 others</a:t>
            </a:r>
          </a:p>
        </p:txBody>
      </p:sp>
      <p:sp>
        <p:nvSpPr>
          <p:cNvPr id="315527" name="Text Box 135"/>
          <p:cNvSpPr txBox="1">
            <a:spLocks noChangeArrowheads="1"/>
          </p:cNvSpPr>
          <p:nvPr/>
        </p:nvSpPr>
        <p:spPr bwMode="auto">
          <a:xfrm>
            <a:off x="5737225" y="4803775"/>
            <a:ext cx="1419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mariniintestina</a:t>
            </a:r>
          </a:p>
        </p:txBody>
      </p:sp>
      <p:sp>
        <p:nvSpPr>
          <p:cNvPr id="315528" name="Text Box 136"/>
          <p:cNvSpPr txBox="1">
            <a:spLocks noChangeArrowheads="1"/>
          </p:cNvSpPr>
          <p:nvPr/>
        </p:nvSpPr>
        <p:spPr bwMode="auto">
          <a:xfrm>
            <a:off x="5737225" y="5032375"/>
            <a:ext cx="593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saire</a:t>
            </a:r>
          </a:p>
        </p:txBody>
      </p:sp>
      <p:sp>
        <p:nvSpPr>
          <p:cNvPr id="315529" name="Text Box 137"/>
          <p:cNvSpPr txBox="1">
            <a:spLocks noChangeArrowheads="1"/>
          </p:cNvSpPr>
          <p:nvPr/>
        </p:nvSpPr>
        <p:spPr bwMode="auto">
          <a:xfrm>
            <a:off x="5737225" y="5260975"/>
            <a:ext cx="1176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schlegeliana</a:t>
            </a:r>
          </a:p>
        </p:txBody>
      </p:sp>
      <p:sp>
        <p:nvSpPr>
          <p:cNvPr id="315530" name="Text Box 138"/>
          <p:cNvSpPr txBox="1">
            <a:spLocks noChangeArrowheads="1"/>
          </p:cNvSpPr>
          <p:nvPr/>
        </p:nvSpPr>
        <p:spPr bwMode="auto">
          <a:xfrm>
            <a:off x="5737225" y="5489575"/>
            <a:ext cx="847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gaetbuli</a:t>
            </a:r>
          </a:p>
        </p:txBody>
      </p:sp>
      <p:sp>
        <p:nvSpPr>
          <p:cNvPr id="315531" name="Text Box 139"/>
          <p:cNvSpPr txBox="1">
            <a:spLocks noChangeArrowheads="1"/>
          </p:cNvSpPr>
          <p:nvPr/>
        </p:nvSpPr>
        <p:spPr bwMode="auto">
          <a:xfrm>
            <a:off x="2162175" y="1374775"/>
            <a:ext cx="1306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mediterannea</a:t>
            </a:r>
          </a:p>
        </p:txBody>
      </p:sp>
      <p:sp>
        <p:nvSpPr>
          <p:cNvPr id="315532" name="Text Box 140"/>
          <p:cNvSpPr txBox="1">
            <a:spLocks noChangeArrowheads="1"/>
          </p:cNvSpPr>
          <p:nvPr/>
        </p:nvSpPr>
        <p:spPr bwMode="auto">
          <a:xfrm>
            <a:off x="2163763" y="1603375"/>
            <a:ext cx="1238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primoryensis</a:t>
            </a:r>
          </a:p>
        </p:txBody>
      </p:sp>
      <p:grpSp>
        <p:nvGrpSpPr>
          <p:cNvPr id="315533" name="Group 141"/>
          <p:cNvGrpSpPr>
            <a:grpSpLocks/>
          </p:cNvGrpSpPr>
          <p:nvPr/>
        </p:nvGrpSpPr>
        <p:grpSpPr bwMode="auto">
          <a:xfrm>
            <a:off x="5243513" y="1066800"/>
            <a:ext cx="500062" cy="941388"/>
            <a:chOff x="3303" y="672"/>
            <a:chExt cx="315" cy="593"/>
          </a:xfrm>
        </p:grpSpPr>
        <p:sp>
          <p:nvSpPr>
            <p:cNvPr id="315534" name="Line 142"/>
            <p:cNvSpPr>
              <a:spLocks noChangeShapeType="1"/>
            </p:cNvSpPr>
            <p:nvPr/>
          </p:nvSpPr>
          <p:spPr bwMode="auto">
            <a:xfrm flipH="1">
              <a:off x="3315" y="684"/>
              <a:ext cx="97"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35" name="Line 143"/>
            <p:cNvSpPr>
              <a:spLocks noChangeShapeType="1"/>
            </p:cNvSpPr>
            <p:nvPr/>
          </p:nvSpPr>
          <p:spPr bwMode="auto">
            <a:xfrm>
              <a:off x="3315" y="672"/>
              <a:ext cx="0" cy="581"/>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36" name="Line 144"/>
            <p:cNvSpPr>
              <a:spLocks noChangeShapeType="1"/>
            </p:cNvSpPr>
            <p:nvPr/>
          </p:nvSpPr>
          <p:spPr bwMode="auto">
            <a:xfrm>
              <a:off x="3303" y="1265"/>
              <a:ext cx="315"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15537" name="Group 145"/>
          <p:cNvGrpSpPr>
            <a:grpSpLocks/>
          </p:cNvGrpSpPr>
          <p:nvPr/>
        </p:nvGrpSpPr>
        <p:grpSpPr bwMode="auto">
          <a:xfrm>
            <a:off x="5253038" y="2008188"/>
            <a:ext cx="547687" cy="1152525"/>
            <a:chOff x="3309" y="1265"/>
            <a:chExt cx="345" cy="726"/>
          </a:xfrm>
        </p:grpSpPr>
        <p:sp>
          <p:nvSpPr>
            <p:cNvPr id="315538" name="Line 146"/>
            <p:cNvSpPr>
              <a:spLocks noChangeShapeType="1"/>
            </p:cNvSpPr>
            <p:nvPr/>
          </p:nvSpPr>
          <p:spPr bwMode="auto">
            <a:xfrm>
              <a:off x="3315" y="1265"/>
              <a:ext cx="0" cy="726"/>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39" name="Line 147"/>
            <p:cNvSpPr>
              <a:spLocks noChangeShapeType="1"/>
            </p:cNvSpPr>
            <p:nvPr/>
          </p:nvSpPr>
          <p:spPr bwMode="auto">
            <a:xfrm>
              <a:off x="3309" y="1979"/>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0" name="Line 148"/>
            <p:cNvSpPr>
              <a:spLocks noChangeShapeType="1"/>
            </p:cNvSpPr>
            <p:nvPr/>
          </p:nvSpPr>
          <p:spPr bwMode="auto">
            <a:xfrm>
              <a:off x="3315" y="1410"/>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1" name="Line 149"/>
            <p:cNvSpPr>
              <a:spLocks noChangeShapeType="1"/>
            </p:cNvSpPr>
            <p:nvPr/>
          </p:nvSpPr>
          <p:spPr bwMode="auto">
            <a:xfrm>
              <a:off x="3315" y="1555"/>
              <a:ext cx="339"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15542" name="Group 150"/>
          <p:cNvGrpSpPr>
            <a:grpSpLocks/>
          </p:cNvGrpSpPr>
          <p:nvPr/>
        </p:nvGrpSpPr>
        <p:grpSpPr bwMode="auto">
          <a:xfrm>
            <a:off x="1192213" y="1047750"/>
            <a:ext cx="2727325" cy="3417888"/>
            <a:chOff x="751" y="660"/>
            <a:chExt cx="1718" cy="2153"/>
          </a:xfrm>
        </p:grpSpPr>
        <p:sp>
          <p:nvSpPr>
            <p:cNvPr id="315543" name="Line 151"/>
            <p:cNvSpPr>
              <a:spLocks noChangeShapeType="1"/>
            </p:cNvSpPr>
            <p:nvPr/>
          </p:nvSpPr>
          <p:spPr bwMode="auto">
            <a:xfrm flipH="1">
              <a:off x="751" y="2801"/>
              <a:ext cx="1452"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4" name="Line 152"/>
            <p:cNvSpPr>
              <a:spLocks noChangeShapeType="1"/>
            </p:cNvSpPr>
            <p:nvPr/>
          </p:nvSpPr>
          <p:spPr bwMode="auto">
            <a:xfrm flipH="1">
              <a:off x="945" y="2378"/>
              <a:ext cx="1258"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5" name="Line 153"/>
            <p:cNvSpPr>
              <a:spLocks noChangeShapeType="1"/>
            </p:cNvSpPr>
            <p:nvPr/>
          </p:nvSpPr>
          <p:spPr bwMode="auto">
            <a:xfrm flipH="1" flipV="1">
              <a:off x="2082" y="670"/>
              <a:ext cx="121"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6" name="Line 154"/>
            <p:cNvSpPr>
              <a:spLocks noChangeShapeType="1"/>
            </p:cNvSpPr>
            <p:nvPr/>
          </p:nvSpPr>
          <p:spPr bwMode="auto">
            <a:xfrm flipH="1">
              <a:off x="1743" y="829"/>
              <a:ext cx="460" cy="0"/>
            </a:xfrm>
            <a:prstGeom prst="line">
              <a:avLst/>
            </a:prstGeom>
            <a:noFill/>
            <a:ln w="38100">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7" name="Line 155"/>
            <p:cNvSpPr>
              <a:spLocks noChangeShapeType="1"/>
            </p:cNvSpPr>
            <p:nvPr/>
          </p:nvSpPr>
          <p:spPr bwMode="auto">
            <a:xfrm>
              <a:off x="2203" y="975"/>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8" name="Line 156"/>
            <p:cNvSpPr>
              <a:spLocks noChangeShapeType="1"/>
            </p:cNvSpPr>
            <p:nvPr/>
          </p:nvSpPr>
          <p:spPr bwMode="auto">
            <a:xfrm>
              <a:off x="2203" y="829"/>
              <a:ext cx="0" cy="198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49" name="Line 157"/>
            <p:cNvSpPr>
              <a:spLocks noChangeShapeType="1"/>
            </p:cNvSpPr>
            <p:nvPr/>
          </p:nvSpPr>
          <p:spPr bwMode="auto">
            <a:xfrm>
              <a:off x="2203" y="829"/>
              <a:ext cx="266" cy="0"/>
            </a:xfrm>
            <a:prstGeom prst="line">
              <a:avLst/>
            </a:prstGeom>
            <a:noFill/>
            <a:ln w="38100">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50" name="Line 158"/>
            <p:cNvSpPr>
              <a:spLocks noChangeShapeType="1"/>
            </p:cNvSpPr>
            <p:nvPr/>
          </p:nvSpPr>
          <p:spPr bwMode="auto">
            <a:xfrm flipV="1">
              <a:off x="2203" y="660"/>
              <a:ext cx="0" cy="1718"/>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5551" name="Text Box 159"/>
          <p:cNvSpPr txBox="1">
            <a:spLocks noChangeArrowheads="1"/>
          </p:cNvSpPr>
          <p:nvPr/>
        </p:nvSpPr>
        <p:spPr bwMode="auto">
          <a:xfrm>
            <a:off x="7491413" y="917575"/>
            <a:ext cx="14589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5888" algn="l"/>
              </a:tabLst>
              <a:defRPr sz="2400">
                <a:solidFill>
                  <a:schemeClr val="tx1"/>
                </a:solidFill>
                <a:latin typeface="Arial" panose="020B0604020202020204" pitchFamily="34" charset="0"/>
                <a:ea typeface="ＭＳ Ｐゴシック" panose="020B0600070205080204" pitchFamily="34" charset="-128"/>
              </a:defRPr>
            </a:lvl1pPr>
            <a:lvl2pPr>
              <a:tabLst>
                <a:tab pos="115888" algn="l"/>
              </a:tabLst>
              <a:defRPr sz="2400">
                <a:solidFill>
                  <a:schemeClr val="tx1"/>
                </a:solidFill>
                <a:latin typeface="Arial" panose="020B0604020202020204" pitchFamily="34" charset="0"/>
                <a:ea typeface="ＭＳ Ｐゴシック" panose="020B0600070205080204" pitchFamily="34" charset="-128"/>
              </a:defRPr>
            </a:lvl2pPr>
            <a:lvl3pPr>
              <a:tabLst>
                <a:tab pos="115888" algn="l"/>
              </a:tabLst>
              <a:defRPr sz="2400">
                <a:solidFill>
                  <a:schemeClr val="tx1"/>
                </a:solidFill>
                <a:latin typeface="Arial" panose="020B0604020202020204" pitchFamily="34" charset="0"/>
                <a:ea typeface="ＭＳ Ｐゴシック" panose="020B0600070205080204" pitchFamily="34" charset="-128"/>
              </a:defRPr>
            </a:lvl3pPr>
            <a:lvl4pPr>
              <a:tabLst>
                <a:tab pos="115888" algn="l"/>
              </a:tabLst>
              <a:defRPr sz="2400">
                <a:solidFill>
                  <a:schemeClr val="tx1"/>
                </a:solidFill>
                <a:latin typeface="Arial" panose="020B0604020202020204" pitchFamily="34" charset="0"/>
                <a:ea typeface="ＭＳ Ｐゴシック" panose="020B0600070205080204" pitchFamily="34" charset="-128"/>
              </a:defRPr>
            </a:lvl4pPr>
            <a:lvl5pPr>
              <a:tabLst>
                <a:tab pos="115888" algn="l"/>
              </a:tabLst>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11588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b="1">
                <a:solidFill>
                  <a:srgbClr val="0000CC"/>
                </a:solidFill>
                <a:latin typeface="Comic Sans MS" panose="030F0702030302020204" pitchFamily="66" charset="0"/>
              </a:rPr>
              <a:t>haloplanktis</a:t>
            </a:r>
          </a:p>
          <a:p>
            <a:pPr eaLnBrk="1" hangingPunct="1"/>
            <a:r>
              <a:rPr lang="en-US" altLang="en-US" sz="1400" b="1">
                <a:solidFill>
                  <a:srgbClr val="0000CC"/>
                </a:solidFill>
                <a:latin typeface="Comic Sans MS" panose="030F0702030302020204" pitchFamily="66" charset="0"/>
              </a:rPr>
              <a:t>	haloplanktis</a:t>
            </a:r>
            <a:r>
              <a:rPr lang="en-US" altLang="en-US" sz="1400" b="1" baseline="30000">
                <a:solidFill>
                  <a:srgbClr val="0000CC"/>
                </a:solidFill>
                <a:latin typeface="Comic Sans MS" panose="030F0702030302020204" pitchFamily="66" charset="0"/>
              </a:rPr>
              <a:t>(T)</a:t>
            </a:r>
          </a:p>
        </p:txBody>
      </p:sp>
      <p:sp>
        <p:nvSpPr>
          <p:cNvPr id="315552" name="Text Box 160"/>
          <p:cNvSpPr txBox="1">
            <a:spLocks noChangeArrowheads="1"/>
          </p:cNvSpPr>
          <p:nvPr/>
        </p:nvSpPr>
        <p:spPr bwMode="auto">
          <a:xfrm>
            <a:off x="5737225" y="917575"/>
            <a:ext cx="1363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putrifaciens</a:t>
            </a:r>
            <a:r>
              <a:rPr lang="en-US" altLang="en-US" sz="1400" b="1" baseline="30000">
                <a:solidFill>
                  <a:srgbClr val="0000CC"/>
                </a:solidFill>
                <a:latin typeface="Comic Sans MS" panose="030F0702030302020204" pitchFamily="66" charset="0"/>
              </a:rPr>
              <a:t>(T)</a:t>
            </a:r>
          </a:p>
        </p:txBody>
      </p:sp>
      <p:sp>
        <p:nvSpPr>
          <p:cNvPr id="315553" name="Text Box 161"/>
          <p:cNvSpPr txBox="1">
            <a:spLocks noChangeArrowheads="1"/>
          </p:cNvSpPr>
          <p:nvPr/>
        </p:nvSpPr>
        <p:spPr bwMode="auto">
          <a:xfrm>
            <a:off x="2163763" y="917575"/>
            <a:ext cx="113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communis</a:t>
            </a:r>
            <a:r>
              <a:rPr lang="en-US" altLang="en-US" sz="1400" b="1" baseline="30000">
                <a:solidFill>
                  <a:srgbClr val="0000CC"/>
                </a:solidFill>
                <a:latin typeface="Comic Sans MS" panose="030F0702030302020204" pitchFamily="66" charset="0"/>
              </a:rPr>
              <a:t>(T)</a:t>
            </a:r>
          </a:p>
        </p:txBody>
      </p:sp>
      <p:sp>
        <p:nvSpPr>
          <p:cNvPr id="315554" name="Text Box 162"/>
          <p:cNvSpPr txBox="1">
            <a:spLocks noChangeArrowheads="1"/>
          </p:cNvSpPr>
          <p:nvPr/>
        </p:nvSpPr>
        <p:spPr bwMode="auto">
          <a:xfrm>
            <a:off x="533400" y="917575"/>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linum</a:t>
            </a:r>
            <a:r>
              <a:rPr lang="en-US" altLang="en-US" sz="1400" baseline="30000">
                <a:latin typeface="Comic Sans MS" panose="030F0702030302020204" pitchFamily="66" charset="0"/>
              </a:rPr>
              <a:t>(T)</a:t>
            </a:r>
          </a:p>
        </p:txBody>
      </p:sp>
      <p:sp>
        <p:nvSpPr>
          <p:cNvPr id="315555" name="Text Box 163"/>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grpSp>
        <p:nvGrpSpPr>
          <p:cNvPr id="315556" name="Group 164"/>
          <p:cNvGrpSpPr>
            <a:grpSpLocks/>
          </p:cNvGrpSpPr>
          <p:nvPr/>
        </p:nvGrpSpPr>
        <p:grpSpPr bwMode="auto">
          <a:xfrm>
            <a:off x="5091113" y="3813175"/>
            <a:ext cx="614362" cy="498475"/>
            <a:chOff x="3170" y="2378"/>
            <a:chExt cx="460" cy="314"/>
          </a:xfrm>
        </p:grpSpPr>
        <p:sp>
          <p:nvSpPr>
            <p:cNvPr id="315557" name="Line 165"/>
            <p:cNvSpPr>
              <a:spLocks noChangeShapeType="1"/>
            </p:cNvSpPr>
            <p:nvPr/>
          </p:nvSpPr>
          <p:spPr bwMode="auto">
            <a:xfrm>
              <a:off x="3412" y="2378"/>
              <a:ext cx="0" cy="314"/>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15558" name="Group 166"/>
            <p:cNvGrpSpPr>
              <a:grpSpLocks/>
            </p:cNvGrpSpPr>
            <p:nvPr/>
          </p:nvGrpSpPr>
          <p:grpSpPr bwMode="auto">
            <a:xfrm>
              <a:off x="3170" y="2378"/>
              <a:ext cx="460" cy="314"/>
              <a:chOff x="3170" y="2378"/>
              <a:chExt cx="460" cy="314"/>
            </a:xfrm>
          </p:grpSpPr>
          <p:sp>
            <p:nvSpPr>
              <p:cNvPr id="315559" name="Line 167"/>
              <p:cNvSpPr>
                <a:spLocks noChangeShapeType="1"/>
              </p:cNvSpPr>
              <p:nvPr/>
            </p:nvSpPr>
            <p:spPr bwMode="auto">
              <a:xfrm>
                <a:off x="3170" y="2378"/>
                <a:ext cx="242" cy="0"/>
              </a:xfrm>
              <a:prstGeom prst="line">
                <a:avLst/>
              </a:prstGeom>
              <a:noFill/>
              <a:ln w="28575">
                <a:solidFill>
                  <a:srgbClr val="BEBEB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60" name="Line 168"/>
              <p:cNvSpPr>
                <a:spLocks noChangeShapeType="1"/>
              </p:cNvSpPr>
              <p:nvPr/>
            </p:nvSpPr>
            <p:spPr bwMode="auto">
              <a:xfrm>
                <a:off x="3412" y="2692"/>
                <a:ext cx="218" cy="0"/>
              </a:xfrm>
              <a:prstGeom prst="line">
                <a:avLst/>
              </a:prstGeom>
              <a:noFill/>
              <a:ln w="28575">
                <a:solidFill>
                  <a:srgbClr val="BEBEB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15561" name="Rectangle 169"/>
          <p:cNvSpPr>
            <a:spLocks noChangeArrowheads="1"/>
          </p:cNvSpPr>
          <p:nvPr/>
        </p:nvSpPr>
        <p:spPr bwMode="auto">
          <a:xfrm>
            <a:off x="3916363" y="5507038"/>
            <a:ext cx="114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stellipolaris</a:t>
            </a:r>
          </a:p>
        </p:txBody>
      </p:sp>
      <p:sp>
        <p:nvSpPr>
          <p:cNvPr id="315562" name="Rectangle 170"/>
          <p:cNvSpPr>
            <a:spLocks noChangeArrowheads="1"/>
          </p:cNvSpPr>
          <p:nvPr/>
        </p:nvSpPr>
        <p:spPr bwMode="auto">
          <a:xfrm>
            <a:off x="3916363" y="5751513"/>
            <a:ext cx="733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litorea</a:t>
            </a:r>
          </a:p>
        </p:txBody>
      </p:sp>
      <p:sp>
        <p:nvSpPr>
          <p:cNvPr id="315563" name="Text Box 171"/>
          <p:cNvSpPr txBox="1">
            <a:spLocks noChangeArrowheads="1"/>
          </p:cNvSpPr>
          <p:nvPr/>
        </p:nvSpPr>
        <p:spPr bwMode="auto">
          <a:xfrm>
            <a:off x="5754688" y="5746750"/>
            <a:ext cx="974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13 others</a:t>
            </a:r>
          </a:p>
        </p:txBody>
      </p:sp>
      <p:sp>
        <p:nvSpPr>
          <p:cNvPr id="315564" name="Rectangle 172"/>
          <p:cNvSpPr>
            <a:spLocks noChangeArrowheads="1"/>
          </p:cNvSpPr>
          <p:nvPr/>
        </p:nvSpPr>
        <p:spPr bwMode="auto">
          <a:xfrm>
            <a:off x="3916363" y="5992813"/>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Comic Sans MS" panose="030F0702030302020204" pitchFamily="66" charset="0"/>
              </a:rPr>
              <a:t>2 others</a:t>
            </a:r>
          </a:p>
        </p:txBody>
      </p:sp>
    </p:spTree>
    <p:custDataLst>
      <p:tags r:id="rId1"/>
    </p:custData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15563"/>
                                        </p:tgtEl>
                                        <p:attrNameLst>
                                          <p:attrName>style.visibility</p:attrName>
                                        </p:attrNameLst>
                                      </p:cBhvr>
                                      <p:to>
                                        <p:strVal val="visible"/>
                                      </p:to>
                                    </p:set>
                                    <p:animEffect transition="in" filter="wipe(left)">
                                      <p:cBhvr>
                                        <p:cTn id="7" dur="500"/>
                                        <p:tgtEl>
                                          <p:spTgt spid="315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56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118787" name="Text Box 3"/>
          <p:cNvSpPr txBox="1">
            <a:spLocks noChangeArrowheads="1"/>
          </p:cNvSpPr>
          <p:nvPr/>
        </p:nvSpPr>
        <p:spPr bwMode="auto">
          <a:xfrm>
            <a:off x="1303338" y="134302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118788" name="Text Box 4"/>
          <p:cNvSpPr txBox="1">
            <a:spLocks noChangeArrowheads="1"/>
          </p:cNvSpPr>
          <p:nvPr/>
        </p:nvSpPr>
        <p:spPr bwMode="auto">
          <a:xfrm>
            <a:off x="1139825" y="1062038"/>
            <a:ext cx="1614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Alteromonadacea</a:t>
            </a:r>
          </a:p>
        </p:txBody>
      </p:sp>
      <p:sp>
        <p:nvSpPr>
          <p:cNvPr id="118789" name="Text Box 5"/>
          <p:cNvSpPr txBox="1">
            <a:spLocks noChangeArrowheads="1"/>
          </p:cNvSpPr>
          <p:nvPr/>
        </p:nvSpPr>
        <p:spPr bwMode="auto">
          <a:xfrm>
            <a:off x="987425" y="784225"/>
            <a:ext cx="15668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Alteromonadales</a:t>
            </a:r>
          </a:p>
        </p:txBody>
      </p:sp>
      <p:sp>
        <p:nvSpPr>
          <p:cNvPr id="118790" name="Text Box 6"/>
          <p:cNvSpPr txBox="1">
            <a:spLocks noChangeArrowheads="1"/>
          </p:cNvSpPr>
          <p:nvPr/>
        </p:nvSpPr>
        <p:spPr bwMode="auto">
          <a:xfrm>
            <a:off x="650875" y="514350"/>
            <a:ext cx="2006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Gammaproteobacteria</a:t>
            </a:r>
          </a:p>
        </p:txBody>
      </p:sp>
      <p:sp>
        <p:nvSpPr>
          <p:cNvPr id="118791" name="Text Box 7"/>
          <p:cNvSpPr txBox="1">
            <a:spLocks noChangeArrowheads="1"/>
          </p:cNvSpPr>
          <p:nvPr/>
        </p:nvSpPr>
        <p:spPr bwMode="auto">
          <a:xfrm>
            <a:off x="1303338" y="1881188"/>
            <a:ext cx="1447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Alishewanella</a:t>
            </a:r>
          </a:p>
        </p:txBody>
      </p:sp>
      <p:sp>
        <p:nvSpPr>
          <p:cNvPr id="118792" name="Text Box 8"/>
          <p:cNvSpPr txBox="1">
            <a:spLocks noChangeArrowheads="1"/>
          </p:cNvSpPr>
          <p:nvPr/>
        </p:nvSpPr>
        <p:spPr bwMode="auto">
          <a:xfrm>
            <a:off x="1303338" y="1612900"/>
            <a:ext cx="2128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Aestuariibacter</a:t>
            </a:r>
          </a:p>
        </p:txBody>
      </p:sp>
      <p:sp>
        <p:nvSpPr>
          <p:cNvPr id="118793" name="Text Box 9"/>
          <p:cNvSpPr txBox="1">
            <a:spLocks noChangeArrowheads="1"/>
          </p:cNvSpPr>
          <p:nvPr/>
        </p:nvSpPr>
        <p:spPr bwMode="auto">
          <a:xfrm>
            <a:off x="1303338" y="2409825"/>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Ferrimonas</a:t>
            </a:r>
          </a:p>
        </p:txBody>
      </p:sp>
      <p:sp>
        <p:nvSpPr>
          <p:cNvPr id="118794" name="Text Box 10"/>
          <p:cNvSpPr txBox="1">
            <a:spLocks noChangeArrowheads="1"/>
          </p:cNvSpPr>
          <p:nvPr/>
        </p:nvSpPr>
        <p:spPr bwMode="auto">
          <a:xfrm>
            <a:off x="1303338" y="2154238"/>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Colwellia</a:t>
            </a:r>
          </a:p>
        </p:txBody>
      </p:sp>
      <p:sp>
        <p:nvSpPr>
          <p:cNvPr id="118795" name="Text Box 11"/>
          <p:cNvSpPr txBox="1">
            <a:spLocks noChangeArrowheads="1"/>
          </p:cNvSpPr>
          <p:nvPr/>
        </p:nvSpPr>
        <p:spPr bwMode="auto">
          <a:xfrm>
            <a:off x="1303338" y="2963863"/>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Idiomarina	</a:t>
            </a:r>
            <a:endParaRPr lang="en-US" altLang="en-US" sz="1400">
              <a:solidFill>
                <a:srgbClr val="0000CC"/>
              </a:solidFill>
              <a:latin typeface="Comic Sans MS" panose="030F0702030302020204" pitchFamily="66" charset="0"/>
            </a:endParaRPr>
          </a:p>
        </p:txBody>
      </p:sp>
      <p:sp>
        <p:nvSpPr>
          <p:cNvPr id="118796" name="Text Box 12"/>
          <p:cNvSpPr txBox="1">
            <a:spLocks noChangeArrowheads="1"/>
          </p:cNvSpPr>
          <p:nvPr/>
        </p:nvSpPr>
        <p:spPr bwMode="auto">
          <a:xfrm>
            <a:off x="1303338" y="2686050"/>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Glaciecola</a:t>
            </a:r>
          </a:p>
        </p:txBody>
      </p:sp>
      <p:sp>
        <p:nvSpPr>
          <p:cNvPr id="118797" name="Text Box 13"/>
          <p:cNvSpPr txBox="1">
            <a:spLocks noChangeArrowheads="1"/>
          </p:cNvSpPr>
          <p:nvPr/>
        </p:nvSpPr>
        <p:spPr bwMode="auto">
          <a:xfrm>
            <a:off x="1303338" y="3497263"/>
            <a:ext cx="16621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Marinobacterium</a:t>
            </a:r>
          </a:p>
        </p:txBody>
      </p:sp>
      <p:sp>
        <p:nvSpPr>
          <p:cNvPr id="118798" name="Text Box 14"/>
          <p:cNvSpPr txBox="1">
            <a:spLocks noChangeArrowheads="1"/>
          </p:cNvSpPr>
          <p:nvPr/>
        </p:nvSpPr>
        <p:spPr bwMode="auto">
          <a:xfrm>
            <a:off x="1303338" y="3219450"/>
            <a:ext cx="1455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Marinobacter</a:t>
            </a:r>
          </a:p>
        </p:txBody>
      </p:sp>
      <p:sp>
        <p:nvSpPr>
          <p:cNvPr id="118799" name="Text Box 15"/>
          <p:cNvSpPr txBox="1">
            <a:spLocks noChangeArrowheads="1"/>
          </p:cNvSpPr>
          <p:nvPr/>
        </p:nvSpPr>
        <p:spPr bwMode="auto">
          <a:xfrm>
            <a:off x="1303338" y="4402138"/>
            <a:ext cx="1814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8800" name="Text Box 16"/>
          <p:cNvSpPr txBox="1">
            <a:spLocks noChangeArrowheads="1"/>
          </p:cNvSpPr>
          <p:nvPr/>
        </p:nvSpPr>
        <p:spPr bwMode="auto">
          <a:xfrm>
            <a:off x="1303338" y="3781425"/>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Microbulbifer</a:t>
            </a:r>
          </a:p>
        </p:txBody>
      </p:sp>
      <p:sp>
        <p:nvSpPr>
          <p:cNvPr id="118801" name="Text Box 17"/>
          <p:cNvSpPr txBox="1">
            <a:spLocks noChangeArrowheads="1"/>
          </p:cNvSpPr>
          <p:nvPr/>
        </p:nvSpPr>
        <p:spPr bwMode="auto">
          <a:xfrm>
            <a:off x="1139825" y="5534025"/>
            <a:ext cx="1843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Incertae sedis</a:t>
            </a:r>
          </a:p>
        </p:txBody>
      </p:sp>
      <p:sp>
        <p:nvSpPr>
          <p:cNvPr id="118802" name="Text Box 18"/>
          <p:cNvSpPr txBox="1">
            <a:spLocks noChangeArrowheads="1"/>
          </p:cNvSpPr>
          <p:nvPr/>
        </p:nvSpPr>
        <p:spPr bwMode="auto">
          <a:xfrm>
            <a:off x="1303338" y="4683125"/>
            <a:ext cx="1690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Psychromonas</a:t>
            </a:r>
          </a:p>
        </p:txBody>
      </p:sp>
      <p:sp>
        <p:nvSpPr>
          <p:cNvPr id="118803" name="Text Box 19"/>
          <p:cNvSpPr txBox="1">
            <a:spLocks noChangeArrowheads="1"/>
          </p:cNvSpPr>
          <p:nvPr/>
        </p:nvSpPr>
        <p:spPr bwMode="auto">
          <a:xfrm>
            <a:off x="1303338" y="5805488"/>
            <a:ext cx="161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Teredinibacter</a:t>
            </a:r>
          </a:p>
        </p:txBody>
      </p:sp>
      <p:sp>
        <p:nvSpPr>
          <p:cNvPr id="118804" name="Text Box 20"/>
          <p:cNvSpPr txBox="1">
            <a:spLocks noChangeArrowheads="1"/>
          </p:cNvSpPr>
          <p:nvPr/>
        </p:nvSpPr>
        <p:spPr bwMode="auto">
          <a:xfrm>
            <a:off x="1303338" y="4956175"/>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Shewanella</a:t>
            </a:r>
          </a:p>
        </p:txBody>
      </p:sp>
      <p:sp>
        <p:nvSpPr>
          <p:cNvPr id="118805" name="Text Box 21"/>
          <p:cNvSpPr txBox="1">
            <a:spLocks noChangeArrowheads="1"/>
          </p:cNvSpPr>
          <p:nvPr/>
        </p:nvSpPr>
        <p:spPr bwMode="auto">
          <a:xfrm>
            <a:off x="1303338" y="5243513"/>
            <a:ext cx="1768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Thalassomonas</a:t>
            </a:r>
          </a:p>
        </p:txBody>
      </p:sp>
      <p:sp>
        <p:nvSpPr>
          <p:cNvPr id="118806" name="Text Box 22"/>
          <p:cNvSpPr txBox="1">
            <a:spLocks noChangeArrowheads="1"/>
          </p:cNvSpPr>
          <p:nvPr/>
        </p:nvSpPr>
        <p:spPr bwMode="auto">
          <a:xfrm>
            <a:off x="3749675" y="2103438"/>
            <a:ext cx="15160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Ferrimonadacea</a:t>
            </a:r>
          </a:p>
        </p:txBody>
      </p:sp>
      <p:sp>
        <p:nvSpPr>
          <p:cNvPr id="118807" name="Text Box 23"/>
          <p:cNvSpPr txBox="1">
            <a:spLocks noChangeArrowheads="1"/>
          </p:cNvSpPr>
          <p:nvPr/>
        </p:nvSpPr>
        <p:spPr bwMode="auto">
          <a:xfrm>
            <a:off x="6294438" y="1057275"/>
            <a:ext cx="15065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Idiomarinaceae</a:t>
            </a:r>
            <a:endParaRPr lang="en-US" altLang="en-US" sz="1400">
              <a:solidFill>
                <a:srgbClr val="0000CC"/>
              </a:solidFill>
              <a:latin typeface="Comic Sans MS" panose="030F0702030302020204" pitchFamily="66" charset="0"/>
            </a:endParaRPr>
          </a:p>
        </p:txBody>
      </p:sp>
      <p:sp>
        <p:nvSpPr>
          <p:cNvPr id="118808" name="Text Box 24"/>
          <p:cNvSpPr txBox="1">
            <a:spLocks noChangeArrowheads="1"/>
          </p:cNvSpPr>
          <p:nvPr/>
        </p:nvSpPr>
        <p:spPr bwMode="auto">
          <a:xfrm>
            <a:off x="1303338" y="4095750"/>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Moritella</a:t>
            </a:r>
          </a:p>
        </p:txBody>
      </p:sp>
      <p:sp>
        <p:nvSpPr>
          <p:cNvPr id="118809" name="Text Box 25"/>
          <p:cNvSpPr txBox="1">
            <a:spLocks noChangeArrowheads="1"/>
          </p:cNvSpPr>
          <p:nvPr/>
        </p:nvSpPr>
        <p:spPr bwMode="auto">
          <a:xfrm>
            <a:off x="3824288" y="5189538"/>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Moritellaceae</a:t>
            </a:r>
          </a:p>
        </p:txBody>
      </p:sp>
      <p:sp>
        <p:nvSpPr>
          <p:cNvPr id="118810" name="Text Box 26"/>
          <p:cNvSpPr txBox="1">
            <a:spLocks noChangeArrowheads="1"/>
          </p:cNvSpPr>
          <p:nvPr/>
        </p:nvSpPr>
        <p:spPr bwMode="auto">
          <a:xfrm>
            <a:off x="3667125" y="3143250"/>
            <a:ext cx="2417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Pseudoalteromonadaceae</a:t>
            </a:r>
          </a:p>
        </p:txBody>
      </p:sp>
      <p:sp>
        <p:nvSpPr>
          <p:cNvPr id="118811" name="Text Box 27"/>
          <p:cNvSpPr txBox="1">
            <a:spLocks noChangeArrowheads="1"/>
          </p:cNvSpPr>
          <p:nvPr/>
        </p:nvSpPr>
        <p:spPr bwMode="auto">
          <a:xfrm>
            <a:off x="3940175" y="2413000"/>
            <a:ext cx="1227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Ferrimonas</a:t>
            </a:r>
          </a:p>
        </p:txBody>
      </p:sp>
      <p:sp>
        <p:nvSpPr>
          <p:cNvPr id="118812" name="Text Box 28"/>
          <p:cNvSpPr txBox="1">
            <a:spLocks noChangeArrowheads="1"/>
          </p:cNvSpPr>
          <p:nvPr/>
        </p:nvSpPr>
        <p:spPr bwMode="auto">
          <a:xfrm>
            <a:off x="6469063" y="1358900"/>
            <a:ext cx="1227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Idiomarina	</a:t>
            </a:r>
            <a:endParaRPr lang="en-US" altLang="en-US" sz="1400">
              <a:solidFill>
                <a:srgbClr val="0000CC"/>
              </a:solidFill>
              <a:latin typeface="Comic Sans MS" panose="030F0702030302020204" pitchFamily="66" charset="0"/>
            </a:endParaRPr>
          </a:p>
        </p:txBody>
      </p:sp>
      <p:sp>
        <p:nvSpPr>
          <p:cNvPr id="118813" name="Text Box 29"/>
          <p:cNvSpPr txBox="1">
            <a:spLocks noChangeArrowheads="1"/>
          </p:cNvSpPr>
          <p:nvPr/>
        </p:nvSpPr>
        <p:spPr bwMode="auto">
          <a:xfrm>
            <a:off x="3863975" y="3435350"/>
            <a:ext cx="1814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Pseudoalteromonas</a:t>
            </a:r>
          </a:p>
        </p:txBody>
      </p:sp>
      <p:sp>
        <p:nvSpPr>
          <p:cNvPr id="118814" name="Text Box 30"/>
          <p:cNvSpPr txBox="1">
            <a:spLocks noChangeArrowheads="1"/>
          </p:cNvSpPr>
          <p:nvPr/>
        </p:nvSpPr>
        <p:spPr bwMode="auto">
          <a:xfrm>
            <a:off x="6338888" y="2162175"/>
            <a:ext cx="1851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Psychromonadaceae</a:t>
            </a:r>
          </a:p>
        </p:txBody>
      </p:sp>
      <p:sp>
        <p:nvSpPr>
          <p:cNvPr id="118815" name="Text Box 31"/>
          <p:cNvSpPr txBox="1">
            <a:spLocks noChangeArrowheads="1"/>
          </p:cNvSpPr>
          <p:nvPr/>
        </p:nvSpPr>
        <p:spPr bwMode="auto">
          <a:xfrm>
            <a:off x="3863975" y="3730625"/>
            <a:ext cx="1814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Algicola</a:t>
            </a:r>
          </a:p>
        </p:txBody>
      </p:sp>
      <p:sp>
        <p:nvSpPr>
          <p:cNvPr id="118816" name="Text Box 32"/>
          <p:cNvSpPr txBox="1">
            <a:spLocks noChangeArrowheads="1"/>
          </p:cNvSpPr>
          <p:nvPr/>
        </p:nvSpPr>
        <p:spPr bwMode="auto">
          <a:xfrm>
            <a:off x="6499225" y="2455863"/>
            <a:ext cx="1690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Psychromonas</a:t>
            </a:r>
          </a:p>
        </p:txBody>
      </p:sp>
      <p:sp>
        <p:nvSpPr>
          <p:cNvPr id="118817" name="Text Box 33"/>
          <p:cNvSpPr txBox="1">
            <a:spLocks noChangeArrowheads="1"/>
          </p:cNvSpPr>
          <p:nvPr/>
        </p:nvSpPr>
        <p:spPr bwMode="auto">
          <a:xfrm>
            <a:off x="4051300" y="5473700"/>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Moritella</a:t>
            </a:r>
          </a:p>
        </p:txBody>
      </p:sp>
      <p:sp>
        <p:nvSpPr>
          <p:cNvPr id="118818" name="Text Box 34"/>
          <p:cNvSpPr txBox="1">
            <a:spLocks noChangeArrowheads="1"/>
          </p:cNvSpPr>
          <p:nvPr/>
        </p:nvSpPr>
        <p:spPr bwMode="auto">
          <a:xfrm>
            <a:off x="3798888" y="4364038"/>
            <a:ext cx="15287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Shewanellaceae</a:t>
            </a:r>
          </a:p>
        </p:txBody>
      </p:sp>
      <p:sp>
        <p:nvSpPr>
          <p:cNvPr id="118819" name="Text Box 35"/>
          <p:cNvSpPr txBox="1">
            <a:spLocks noChangeArrowheads="1"/>
          </p:cNvSpPr>
          <p:nvPr/>
        </p:nvSpPr>
        <p:spPr bwMode="auto">
          <a:xfrm>
            <a:off x="4017963" y="4649788"/>
            <a:ext cx="15287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solidFill>
                  <a:srgbClr val="0000CC"/>
                </a:solidFill>
                <a:latin typeface="Comic Sans MS" panose="030F0702030302020204" pitchFamily="66" charset="0"/>
              </a:rPr>
              <a:t>Shewanella</a:t>
            </a:r>
          </a:p>
        </p:txBody>
      </p:sp>
      <p:sp>
        <p:nvSpPr>
          <p:cNvPr id="118820" name="Text Box 36"/>
          <p:cNvSpPr txBox="1">
            <a:spLocks noChangeArrowheads="1"/>
          </p:cNvSpPr>
          <p:nvPr/>
        </p:nvSpPr>
        <p:spPr bwMode="auto">
          <a:xfrm>
            <a:off x="6318250" y="3390900"/>
            <a:ext cx="1843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Incertae sedis</a:t>
            </a:r>
          </a:p>
        </p:txBody>
      </p:sp>
      <p:sp>
        <p:nvSpPr>
          <p:cNvPr id="118821" name="Text Box 37"/>
          <p:cNvSpPr txBox="1">
            <a:spLocks noChangeArrowheads="1"/>
          </p:cNvSpPr>
          <p:nvPr/>
        </p:nvSpPr>
        <p:spPr bwMode="auto">
          <a:xfrm>
            <a:off x="6405563" y="5418138"/>
            <a:ext cx="161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Teredinibacter</a:t>
            </a:r>
          </a:p>
        </p:txBody>
      </p:sp>
      <p:sp>
        <p:nvSpPr>
          <p:cNvPr id="118822" name="Text Box 38"/>
          <p:cNvSpPr txBox="1">
            <a:spLocks noChangeArrowheads="1"/>
          </p:cNvSpPr>
          <p:nvPr/>
        </p:nvSpPr>
        <p:spPr bwMode="auto">
          <a:xfrm>
            <a:off x="6469063" y="3687763"/>
            <a:ext cx="1447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Agarvorans</a:t>
            </a:r>
          </a:p>
        </p:txBody>
      </p:sp>
      <p:sp>
        <p:nvSpPr>
          <p:cNvPr id="118823" name="Text Box 39"/>
          <p:cNvSpPr txBox="1">
            <a:spLocks noChangeArrowheads="1"/>
          </p:cNvSpPr>
          <p:nvPr/>
        </p:nvSpPr>
        <p:spPr bwMode="auto">
          <a:xfrm>
            <a:off x="6459538" y="3983038"/>
            <a:ext cx="1447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Alishewanella</a:t>
            </a:r>
          </a:p>
        </p:txBody>
      </p:sp>
      <p:sp>
        <p:nvSpPr>
          <p:cNvPr id="118824" name="Text Box 40"/>
          <p:cNvSpPr txBox="1">
            <a:spLocks noChangeArrowheads="1"/>
          </p:cNvSpPr>
          <p:nvPr/>
        </p:nvSpPr>
        <p:spPr bwMode="auto">
          <a:xfrm>
            <a:off x="6451600" y="4538663"/>
            <a:ext cx="16621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Marinobacterium</a:t>
            </a:r>
          </a:p>
        </p:txBody>
      </p:sp>
      <p:sp>
        <p:nvSpPr>
          <p:cNvPr id="118825" name="Text Box 41"/>
          <p:cNvSpPr txBox="1">
            <a:spLocks noChangeArrowheads="1"/>
          </p:cNvSpPr>
          <p:nvPr/>
        </p:nvSpPr>
        <p:spPr bwMode="auto">
          <a:xfrm>
            <a:off x="6451600" y="4260850"/>
            <a:ext cx="1455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Marinobacter</a:t>
            </a:r>
          </a:p>
        </p:txBody>
      </p:sp>
      <p:sp>
        <p:nvSpPr>
          <p:cNvPr id="118826" name="Text Box 42"/>
          <p:cNvSpPr txBox="1">
            <a:spLocks noChangeArrowheads="1"/>
          </p:cNvSpPr>
          <p:nvPr/>
        </p:nvSpPr>
        <p:spPr bwMode="auto">
          <a:xfrm>
            <a:off x="6451600" y="4822825"/>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Microbulbifer</a:t>
            </a:r>
          </a:p>
        </p:txBody>
      </p:sp>
      <p:sp>
        <p:nvSpPr>
          <p:cNvPr id="118827" name="Text Box 43"/>
          <p:cNvSpPr txBox="1">
            <a:spLocks noChangeArrowheads="1"/>
          </p:cNvSpPr>
          <p:nvPr/>
        </p:nvSpPr>
        <p:spPr bwMode="auto">
          <a:xfrm>
            <a:off x="6461125" y="5118100"/>
            <a:ext cx="1387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Salinomonas</a:t>
            </a:r>
          </a:p>
        </p:txBody>
      </p:sp>
      <p:sp>
        <p:nvSpPr>
          <p:cNvPr id="118828" name="Text Box 44"/>
          <p:cNvSpPr txBox="1">
            <a:spLocks noChangeArrowheads="1"/>
          </p:cNvSpPr>
          <p:nvPr/>
        </p:nvSpPr>
        <p:spPr bwMode="auto">
          <a:xfrm>
            <a:off x="3708400" y="1042988"/>
            <a:ext cx="1471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Colwelliaceae</a:t>
            </a:r>
          </a:p>
        </p:txBody>
      </p:sp>
      <p:sp>
        <p:nvSpPr>
          <p:cNvPr id="118829" name="Text Box 45"/>
          <p:cNvSpPr txBox="1">
            <a:spLocks noChangeArrowheads="1"/>
          </p:cNvSpPr>
          <p:nvPr/>
        </p:nvSpPr>
        <p:spPr bwMode="auto">
          <a:xfrm>
            <a:off x="3894138" y="1339850"/>
            <a:ext cx="14716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Colwelliaceae</a:t>
            </a:r>
          </a:p>
        </p:txBody>
      </p:sp>
      <p:sp>
        <p:nvSpPr>
          <p:cNvPr id="118830" name="Text Box 46"/>
          <p:cNvSpPr txBox="1">
            <a:spLocks noChangeArrowheads="1"/>
          </p:cNvSpPr>
          <p:nvPr/>
        </p:nvSpPr>
        <p:spPr bwMode="auto">
          <a:xfrm>
            <a:off x="3876675" y="1636713"/>
            <a:ext cx="1768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Comic Sans MS" panose="030F0702030302020204" pitchFamily="66" charset="0"/>
              </a:rPr>
              <a:t>Thalassomonas</a:t>
            </a:r>
          </a:p>
        </p:txBody>
      </p:sp>
      <p:sp>
        <p:nvSpPr>
          <p:cNvPr id="118831" name="Text Box 47"/>
          <p:cNvSpPr txBox="1">
            <a:spLocks noChangeArrowheads="1"/>
          </p:cNvSpPr>
          <p:nvPr/>
        </p:nvSpPr>
        <p:spPr bwMode="auto">
          <a:xfrm>
            <a:off x="447675" y="171450"/>
            <a:ext cx="12477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Comic Sans MS" panose="030F0702030302020204" pitchFamily="66" charset="0"/>
              </a:rPr>
              <a:t>May 2004</a:t>
            </a:r>
          </a:p>
        </p:txBody>
      </p:sp>
      <p:sp>
        <p:nvSpPr>
          <p:cNvPr id="118832" name="Text Box 48"/>
          <p:cNvSpPr txBox="1">
            <a:spLocks noChangeArrowheads="1"/>
          </p:cNvSpPr>
          <p:nvPr/>
        </p:nvSpPr>
        <p:spPr bwMode="auto">
          <a:xfrm>
            <a:off x="3389313" y="168275"/>
            <a:ext cx="1897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Comic Sans MS" panose="030F0702030302020204" pitchFamily="66" charset="0"/>
              </a:rPr>
              <a:t>November 2004</a:t>
            </a:r>
          </a:p>
        </p:txBody>
      </p:sp>
      <p:sp>
        <p:nvSpPr>
          <p:cNvPr id="118833" name="Text Box 49"/>
          <p:cNvSpPr txBox="1">
            <a:spLocks noChangeArrowheads="1"/>
          </p:cNvSpPr>
          <p:nvPr/>
        </p:nvSpPr>
        <p:spPr bwMode="auto">
          <a:xfrm>
            <a:off x="0" y="2409825"/>
            <a:ext cx="3925888" cy="39433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288925">
              <a:defRPr sz="2400">
                <a:solidFill>
                  <a:schemeClr val="tx1"/>
                </a:solidFill>
                <a:latin typeface="Arial" panose="020B0604020202020204" pitchFamily="34" charset="0"/>
                <a:ea typeface="ＭＳ Ｐゴシック" panose="020B0600070205080204" pitchFamily="34" charset="-128"/>
              </a:defRPr>
            </a:lvl2pPr>
            <a:lvl3pPr marL="628650">
              <a:defRPr sz="2400">
                <a:solidFill>
                  <a:schemeClr val="tx1"/>
                </a:solidFill>
                <a:latin typeface="Arial" panose="020B0604020202020204" pitchFamily="34" charset="0"/>
                <a:ea typeface="ＭＳ Ｐゴシック" panose="020B0600070205080204" pitchFamily="34" charset="-128"/>
              </a:defRPr>
            </a:lvl3pPr>
            <a:lvl4pPr>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spcBef>
                <a:spcPct val="20000"/>
              </a:spcBef>
            </a:pPr>
            <a:r>
              <a:rPr lang="en-US" altLang="en-US" sz="1400" b="1">
                <a:latin typeface="Tahoma" panose="020B0604030504040204" pitchFamily="34" charset="0"/>
              </a:rPr>
              <a:t>At the species level</a:t>
            </a:r>
            <a:r>
              <a:rPr lang="en-US" altLang="en-US" sz="1400" i="1">
                <a:latin typeface="Tahoma" panose="020B0604030504040204" pitchFamily="34" charset="0"/>
              </a:rPr>
              <a:t> </a:t>
            </a:r>
          </a:p>
          <a:p>
            <a:pPr eaLnBrk="1" hangingPunct="1">
              <a:lnSpc>
                <a:spcPct val="90000"/>
              </a:lnSpc>
              <a:spcBef>
                <a:spcPct val="20000"/>
              </a:spcBef>
            </a:pPr>
            <a:r>
              <a:rPr lang="en-US" altLang="en-US" sz="1400">
                <a:latin typeface="Tahoma" panose="020B0604030504040204" pitchFamily="34" charset="0"/>
              </a:rPr>
              <a:t>18 “emendations” </a:t>
            </a:r>
          </a:p>
          <a:p>
            <a:pPr lvl="1" eaLnBrk="1" hangingPunct="1">
              <a:lnSpc>
                <a:spcPct val="90000"/>
              </a:lnSpc>
              <a:spcBef>
                <a:spcPct val="20000"/>
              </a:spcBef>
            </a:pPr>
            <a:r>
              <a:rPr lang="en-US" altLang="en-US" sz="1400">
                <a:latin typeface="Tahoma" panose="020B0604030504040204" pitchFamily="34" charset="0"/>
              </a:rPr>
              <a:t>21 new species</a:t>
            </a:r>
          </a:p>
          <a:p>
            <a:pPr lvl="1" eaLnBrk="1" hangingPunct="1">
              <a:lnSpc>
                <a:spcPct val="90000"/>
              </a:lnSpc>
              <a:spcBef>
                <a:spcPct val="20000"/>
              </a:spcBef>
            </a:pPr>
            <a:r>
              <a:rPr lang="en-US" altLang="en-US" sz="1400">
                <a:latin typeface="Tahoma" panose="020B0604030504040204" pitchFamily="34" charset="0"/>
              </a:rPr>
              <a:t>19 species reassigned to 4 genera</a:t>
            </a:r>
          </a:p>
          <a:p>
            <a:pPr lvl="2" eaLnBrk="1" hangingPunct="1">
              <a:lnSpc>
                <a:spcPct val="90000"/>
              </a:lnSpc>
              <a:spcBef>
                <a:spcPct val="20000"/>
              </a:spcBef>
            </a:pPr>
            <a:r>
              <a:rPr lang="en-US" altLang="en-US" sz="1400">
                <a:latin typeface="Tahoma" panose="020B0604030504040204" pitchFamily="34" charset="0"/>
              </a:rPr>
              <a:t>3 new combinations</a:t>
            </a:r>
          </a:p>
          <a:p>
            <a:pPr lvl="2" eaLnBrk="1" hangingPunct="1">
              <a:lnSpc>
                <a:spcPct val="90000"/>
              </a:lnSpc>
              <a:spcBef>
                <a:spcPct val="20000"/>
              </a:spcBef>
            </a:pPr>
            <a:r>
              <a:rPr lang="en-US" altLang="en-US" sz="1400">
                <a:latin typeface="Tahoma" panose="020B0604030504040204" pitchFamily="34" charset="0"/>
              </a:rPr>
              <a:t>6 synonyms </a:t>
            </a:r>
          </a:p>
          <a:p>
            <a:pPr lvl="2" eaLnBrk="1" hangingPunct="1">
              <a:lnSpc>
                <a:spcPct val="90000"/>
              </a:lnSpc>
              <a:spcBef>
                <a:spcPct val="20000"/>
              </a:spcBef>
            </a:pPr>
            <a:r>
              <a:rPr lang="en-US" altLang="en-US" sz="1400">
                <a:latin typeface="Tahoma" panose="020B0604030504040204" pitchFamily="34" charset="0"/>
              </a:rPr>
              <a:t>2 species to subspecies</a:t>
            </a:r>
          </a:p>
          <a:p>
            <a:pPr lvl="2" eaLnBrk="1" hangingPunct="1">
              <a:lnSpc>
                <a:spcPct val="90000"/>
              </a:lnSpc>
              <a:spcBef>
                <a:spcPct val="20000"/>
              </a:spcBef>
            </a:pPr>
            <a:r>
              <a:rPr lang="en-US" altLang="en-US" sz="1400">
                <a:latin typeface="Tahoma" panose="020B0604030504040204" pitchFamily="34" charset="0"/>
              </a:rPr>
              <a:t>2 subspecies to species</a:t>
            </a:r>
          </a:p>
          <a:p>
            <a:pPr lvl="1" eaLnBrk="1" hangingPunct="1">
              <a:lnSpc>
                <a:spcPct val="90000"/>
              </a:lnSpc>
              <a:spcBef>
                <a:spcPct val="20000"/>
              </a:spcBef>
            </a:pPr>
            <a:r>
              <a:rPr lang="en-US" altLang="en-US" sz="1400">
                <a:latin typeface="Tahoma" panose="020B0604030504040204" pitchFamily="34" charset="0"/>
              </a:rPr>
              <a:t>50 names, five genera, five families, and two classes but….</a:t>
            </a:r>
          </a:p>
          <a:p>
            <a:pPr lvl="1" eaLnBrk="1" hangingPunct="1">
              <a:lnSpc>
                <a:spcPct val="90000"/>
              </a:lnSpc>
              <a:spcBef>
                <a:spcPct val="20000"/>
              </a:spcBef>
            </a:pPr>
            <a:r>
              <a:rPr lang="en-US" altLang="en-US" sz="1400">
                <a:latin typeface="Tahoma" panose="020B0604030504040204" pitchFamily="34" charset="0"/>
              </a:rPr>
              <a:t>only 5 validly published species.</a:t>
            </a:r>
            <a:r>
              <a:rPr lang="en-US" altLang="en-US" sz="1400"/>
              <a:t> </a:t>
            </a:r>
          </a:p>
          <a:p>
            <a:pPr eaLnBrk="1" hangingPunct="1">
              <a:lnSpc>
                <a:spcPct val="90000"/>
              </a:lnSpc>
              <a:spcBef>
                <a:spcPct val="20000"/>
              </a:spcBef>
            </a:pPr>
            <a:r>
              <a:rPr lang="en-US" altLang="en-US" sz="1400" b="1"/>
              <a:t>At the higher level</a:t>
            </a:r>
            <a:endParaRPr lang="en-US" altLang="en-US" sz="1400"/>
          </a:p>
          <a:p>
            <a:pPr lvl="1" eaLnBrk="1" hangingPunct="1">
              <a:lnSpc>
                <a:spcPct val="90000"/>
              </a:lnSpc>
              <a:spcBef>
                <a:spcPct val="20000"/>
              </a:spcBef>
            </a:pPr>
            <a:r>
              <a:rPr lang="en-US" altLang="en-US" sz="1400"/>
              <a:t>1 Family 16 genera -&gt; 8 families 12 genera</a:t>
            </a:r>
          </a:p>
          <a:p>
            <a:pPr algn="ctr" eaLnBrk="1" hangingPunct="1"/>
            <a:r>
              <a:rPr lang="en-US" altLang="en-US" sz="1400"/>
              <a:t>1 unclassified genus  -&gt; 7 unclassified genera</a:t>
            </a:r>
          </a:p>
          <a:p>
            <a:pPr algn="ctr" eaLnBrk="1" hangingPunct="1"/>
            <a:r>
              <a:rPr lang="en-US" altLang="en-US" sz="1400"/>
              <a:t>Which is correct?</a:t>
            </a:r>
          </a:p>
          <a:p>
            <a:pPr algn="ctr" eaLnBrk="1" hangingPunct="1"/>
            <a:r>
              <a:rPr lang="en-US" altLang="en-US" sz="1400"/>
              <a:t>Which is supported by the data?</a:t>
            </a:r>
          </a:p>
          <a:p>
            <a:pPr algn="ctr" eaLnBrk="1" hangingPunct="1"/>
            <a:r>
              <a:rPr lang="en-US" altLang="en-US" sz="1600" b="1"/>
              <a:t>What is the impact on MIGS?</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xit" presetSubtype="8" fill="hold" grpId="0" nodeType="clickEffect">
                                  <p:stCondLst>
                                    <p:cond delay="0"/>
                                  </p:stCondLst>
                                  <p:childTnLst>
                                    <p:animEffect transition="out" filter="wipe(left)">
                                      <p:cBhvr>
                                        <p:cTn id="6" dur="500"/>
                                        <p:tgtEl>
                                          <p:spTgt spid="118831"/>
                                        </p:tgtEl>
                                      </p:cBhvr>
                                    </p:animEffect>
                                    <p:set>
                                      <p:cBhvr>
                                        <p:cTn id="7" dur="1" fill="hold">
                                          <p:stCondLst>
                                            <p:cond delay="499"/>
                                          </p:stCondLst>
                                        </p:cTn>
                                        <p:tgtEl>
                                          <p:spTgt spid="118831"/>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118832"/>
                                        </p:tgtEl>
                                        <p:attrNameLst>
                                          <p:attrName>style.visibility</p:attrName>
                                        </p:attrNameLst>
                                      </p:cBhvr>
                                      <p:to>
                                        <p:strVal val="visible"/>
                                      </p:to>
                                    </p:set>
                                    <p:animEffect transition="in" filter="wipe(left)">
                                      <p:cBhvr>
                                        <p:cTn id="10" dur="500"/>
                                        <p:tgtEl>
                                          <p:spTgt spid="118832"/>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18828"/>
                                        </p:tgtEl>
                                        <p:attrNameLst>
                                          <p:attrName>style.visibility</p:attrName>
                                        </p:attrNameLst>
                                      </p:cBhvr>
                                      <p:to>
                                        <p:strVal val="visible"/>
                                      </p:to>
                                    </p:set>
                                  </p:childTnLst>
                                </p:cTn>
                              </p:par>
                            </p:childTnLst>
                          </p:cTn>
                        </p:par>
                        <p:par>
                          <p:cTn id="13" fill="hold" nodeType="afterGroup">
                            <p:stCondLst>
                              <p:cond delay="500"/>
                            </p:stCondLst>
                            <p:childTnLst>
                              <p:par>
                                <p:cTn id="14" presetID="22" presetClass="exit" presetSubtype="8" fill="hold" grpId="0" nodeType="afterEffect">
                                  <p:stCondLst>
                                    <p:cond delay="0"/>
                                  </p:stCondLst>
                                  <p:childTnLst>
                                    <p:animEffect transition="out" filter="wipe(left)">
                                      <p:cBhvr>
                                        <p:cTn id="15" dur="500"/>
                                        <p:tgtEl>
                                          <p:spTgt spid="118794"/>
                                        </p:tgtEl>
                                      </p:cBhvr>
                                    </p:animEffect>
                                    <p:set>
                                      <p:cBhvr>
                                        <p:cTn id="16" dur="1" fill="hold">
                                          <p:stCondLst>
                                            <p:cond delay="499"/>
                                          </p:stCondLst>
                                        </p:cTn>
                                        <p:tgtEl>
                                          <p:spTgt spid="118794"/>
                                        </p:tgtEl>
                                        <p:attrNameLst>
                                          <p:attrName>style.visibility</p:attrName>
                                        </p:attrNameLst>
                                      </p:cBhvr>
                                      <p:to>
                                        <p:strVal val="hidden"/>
                                      </p:to>
                                    </p:set>
                                  </p:childTnLst>
                                </p:cTn>
                              </p:par>
                              <p:par>
                                <p:cTn id="17" presetID="22" presetClass="exit" presetSubtype="8" fill="hold" grpId="0" nodeType="withEffect">
                                  <p:stCondLst>
                                    <p:cond delay="0"/>
                                  </p:stCondLst>
                                  <p:childTnLst>
                                    <p:animEffect transition="out" filter="wipe(left)">
                                      <p:cBhvr>
                                        <p:cTn id="18" dur="500"/>
                                        <p:tgtEl>
                                          <p:spTgt spid="118805"/>
                                        </p:tgtEl>
                                      </p:cBhvr>
                                    </p:animEffect>
                                    <p:set>
                                      <p:cBhvr>
                                        <p:cTn id="19" dur="1" fill="hold">
                                          <p:stCondLst>
                                            <p:cond delay="499"/>
                                          </p:stCondLst>
                                        </p:cTn>
                                        <p:tgtEl>
                                          <p:spTgt spid="118805"/>
                                        </p:tgtEl>
                                        <p:attrNameLst>
                                          <p:attrName>style.visibility</p:attrName>
                                        </p:attrNameLst>
                                      </p:cBhvr>
                                      <p:to>
                                        <p:strVal val="hidden"/>
                                      </p:to>
                                    </p:set>
                                  </p:childTnLst>
                                </p:cTn>
                              </p:par>
                              <p:par>
                                <p:cTn id="20" presetID="22" presetClass="entr" presetSubtype="8" fill="hold" grpId="0" nodeType="withEffect">
                                  <p:stCondLst>
                                    <p:cond delay="0"/>
                                  </p:stCondLst>
                                  <p:childTnLst>
                                    <p:set>
                                      <p:cBhvr>
                                        <p:cTn id="21" dur="1" fill="hold">
                                          <p:stCondLst>
                                            <p:cond delay="0"/>
                                          </p:stCondLst>
                                        </p:cTn>
                                        <p:tgtEl>
                                          <p:spTgt spid="118830"/>
                                        </p:tgtEl>
                                        <p:attrNameLst>
                                          <p:attrName>style.visibility</p:attrName>
                                        </p:attrNameLst>
                                      </p:cBhvr>
                                      <p:to>
                                        <p:strVal val="visible"/>
                                      </p:to>
                                    </p:set>
                                    <p:animEffect transition="in" filter="wipe(left)">
                                      <p:cBhvr>
                                        <p:cTn id="22" dur="500"/>
                                        <p:tgtEl>
                                          <p:spTgt spid="11883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8829"/>
                                        </p:tgtEl>
                                        <p:attrNameLst>
                                          <p:attrName>style.visibility</p:attrName>
                                        </p:attrNameLst>
                                      </p:cBhvr>
                                      <p:to>
                                        <p:strVal val="visible"/>
                                      </p:to>
                                    </p:set>
                                    <p:animEffect transition="in" filter="wipe(left)">
                                      <p:cBhvr>
                                        <p:cTn id="25" dur="500"/>
                                        <p:tgtEl>
                                          <p:spTgt spid="118829"/>
                                        </p:tgtEl>
                                      </p:cBhvr>
                                    </p:animEffect>
                                  </p:childTnLst>
                                </p:cTn>
                              </p:par>
                            </p:childTnLst>
                          </p:cTn>
                        </p:par>
                        <p:par>
                          <p:cTn id="26" fill="hold" nodeType="afterGroup">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118806"/>
                                        </p:tgtEl>
                                        <p:attrNameLst>
                                          <p:attrName>style.visibility</p:attrName>
                                        </p:attrNameLst>
                                      </p:cBhvr>
                                      <p:to>
                                        <p:strVal val="visible"/>
                                      </p:to>
                                    </p:set>
                                  </p:childTnLst>
                                </p:cTn>
                              </p:par>
                            </p:childTnLst>
                          </p:cTn>
                        </p:par>
                        <p:par>
                          <p:cTn id="29" fill="hold" nodeType="afterGroup">
                            <p:stCondLst>
                              <p:cond delay="1000"/>
                            </p:stCondLst>
                            <p:childTnLst>
                              <p:par>
                                <p:cTn id="30" presetID="22" presetClass="exit" presetSubtype="8" fill="hold" grpId="0" nodeType="afterEffect">
                                  <p:stCondLst>
                                    <p:cond delay="0"/>
                                  </p:stCondLst>
                                  <p:childTnLst>
                                    <p:animEffect transition="out" filter="wipe(left)">
                                      <p:cBhvr>
                                        <p:cTn id="31" dur="500"/>
                                        <p:tgtEl>
                                          <p:spTgt spid="118793"/>
                                        </p:tgtEl>
                                      </p:cBhvr>
                                    </p:animEffect>
                                    <p:set>
                                      <p:cBhvr>
                                        <p:cTn id="32" dur="1" fill="hold">
                                          <p:stCondLst>
                                            <p:cond delay="499"/>
                                          </p:stCondLst>
                                        </p:cTn>
                                        <p:tgtEl>
                                          <p:spTgt spid="118793"/>
                                        </p:tgtEl>
                                        <p:attrNameLst>
                                          <p:attrName>style.visibility</p:attrName>
                                        </p:attrNameLst>
                                      </p:cBhvr>
                                      <p:to>
                                        <p:strVal val="hidden"/>
                                      </p:to>
                                    </p:set>
                                  </p:childTnLst>
                                </p:cTn>
                              </p:par>
                              <p:par>
                                <p:cTn id="33" presetID="22" presetClass="entr" presetSubtype="8" fill="hold" grpId="0" nodeType="withEffect">
                                  <p:stCondLst>
                                    <p:cond delay="0"/>
                                  </p:stCondLst>
                                  <p:childTnLst>
                                    <p:set>
                                      <p:cBhvr>
                                        <p:cTn id="34" dur="1" fill="hold">
                                          <p:stCondLst>
                                            <p:cond delay="0"/>
                                          </p:stCondLst>
                                        </p:cTn>
                                        <p:tgtEl>
                                          <p:spTgt spid="118811"/>
                                        </p:tgtEl>
                                        <p:attrNameLst>
                                          <p:attrName>style.visibility</p:attrName>
                                        </p:attrNameLst>
                                      </p:cBhvr>
                                      <p:to>
                                        <p:strVal val="visible"/>
                                      </p:to>
                                    </p:set>
                                    <p:animEffect transition="in" filter="wipe(left)">
                                      <p:cBhvr>
                                        <p:cTn id="35" dur="500"/>
                                        <p:tgtEl>
                                          <p:spTgt spid="118811"/>
                                        </p:tgtEl>
                                      </p:cBhvr>
                                    </p:animEffect>
                                  </p:childTnLst>
                                </p:cTn>
                              </p:par>
                            </p:childTnLst>
                          </p:cTn>
                        </p:par>
                        <p:par>
                          <p:cTn id="36" fill="hold" nodeType="afterGroup">
                            <p:stCondLst>
                              <p:cond delay="1500"/>
                            </p:stCondLst>
                            <p:childTnLst>
                              <p:par>
                                <p:cTn id="37" presetID="1" presetClass="entr" presetSubtype="0" fill="hold" grpId="0" nodeType="afterEffect">
                                  <p:stCondLst>
                                    <p:cond delay="0"/>
                                  </p:stCondLst>
                                  <p:childTnLst>
                                    <p:set>
                                      <p:cBhvr>
                                        <p:cTn id="38" dur="1" fill="hold">
                                          <p:stCondLst>
                                            <p:cond delay="0"/>
                                          </p:stCondLst>
                                        </p:cTn>
                                        <p:tgtEl>
                                          <p:spTgt spid="118807"/>
                                        </p:tgtEl>
                                        <p:attrNameLst>
                                          <p:attrName>style.visibility</p:attrName>
                                        </p:attrNameLst>
                                      </p:cBhvr>
                                      <p:to>
                                        <p:strVal val="visible"/>
                                      </p:to>
                                    </p:set>
                                  </p:childTnLst>
                                </p:cTn>
                              </p:par>
                            </p:childTnLst>
                          </p:cTn>
                        </p:par>
                        <p:par>
                          <p:cTn id="39" fill="hold" nodeType="afterGroup">
                            <p:stCondLst>
                              <p:cond delay="1500"/>
                            </p:stCondLst>
                            <p:childTnLst>
                              <p:par>
                                <p:cTn id="40" presetID="22" presetClass="exit" presetSubtype="8" fill="hold" grpId="0" nodeType="afterEffect">
                                  <p:stCondLst>
                                    <p:cond delay="0"/>
                                  </p:stCondLst>
                                  <p:childTnLst>
                                    <p:animEffect transition="out" filter="wipe(left)">
                                      <p:cBhvr>
                                        <p:cTn id="41" dur="500"/>
                                        <p:tgtEl>
                                          <p:spTgt spid="118795"/>
                                        </p:tgtEl>
                                      </p:cBhvr>
                                    </p:animEffect>
                                    <p:set>
                                      <p:cBhvr>
                                        <p:cTn id="42" dur="1" fill="hold">
                                          <p:stCondLst>
                                            <p:cond delay="499"/>
                                          </p:stCondLst>
                                        </p:cTn>
                                        <p:tgtEl>
                                          <p:spTgt spid="118795"/>
                                        </p:tgtEl>
                                        <p:attrNameLst>
                                          <p:attrName>style.visibility</p:attrName>
                                        </p:attrNameLst>
                                      </p:cBhvr>
                                      <p:to>
                                        <p:strVal val="hidden"/>
                                      </p:to>
                                    </p:set>
                                  </p:childTnLst>
                                </p:cTn>
                              </p:par>
                              <p:par>
                                <p:cTn id="43" presetID="22" presetClass="entr" presetSubtype="8" fill="hold" grpId="0" nodeType="withEffect">
                                  <p:stCondLst>
                                    <p:cond delay="0"/>
                                  </p:stCondLst>
                                  <p:childTnLst>
                                    <p:set>
                                      <p:cBhvr>
                                        <p:cTn id="44" dur="1" fill="hold">
                                          <p:stCondLst>
                                            <p:cond delay="0"/>
                                          </p:stCondLst>
                                        </p:cTn>
                                        <p:tgtEl>
                                          <p:spTgt spid="118812"/>
                                        </p:tgtEl>
                                        <p:attrNameLst>
                                          <p:attrName>style.visibility</p:attrName>
                                        </p:attrNameLst>
                                      </p:cBhvr>
                                      <p:to>
                                        <p:strVal val="visible"/>
                                      </p:to>
                                    </p:set>
                                    <p:animEffect transition="in" filter="wipe(left)">
                                      <p:cBhvr>
                                        <p:cTn id="45" dur="500"/>
                                        <p:tgtEl>
                                          <p:spTgt spid="118812"/>
                                        </p:tgtEl>
                                      </p:cBhvr>
                                    </p:animEffect>
                                  </p:childTnLst>
                                </p:cTn>
                              </p:par>
                            </p:childTnLst>
                          </p:cTn>
                        </p:par>
                        <p:par>
                          <p:cTn id="46" fill="hold" nodeType="afterGroup">
                            <p:stCondLst>
                              <p:cond delay="2000"/>
                            </p:stCondLst>
                            <p:childTnLst>
                              <p:par>
                                <p:cTn id="47" presetID="1" presetClass="entr" presetSubtype="0" fill="hold" grpId="0" nodeType="afterEffect">
                                  <p:stCondLst>
                                    <p:cond delay="0"/>
                                  </p:stCondLst>
                                  <p:childTnLst>
                                    <p:set>
                                      <p:cBhvr>
                                        <p:cTn id="48" dur="1" fill="hold">
                                          <p:stCondLst>
                                            <p:cond delay="0"/>
                                          </p:stCondLst>
                                        </p:cTn>
                                        <p:tgtEl>
                                          <p:spTgt spid="118810"/>
                                        </p:tgtEl>
                                        <p:attrNameLst>
                                          <p:attrName>style.visibility</p:attrName>
                                        </p:attrNameLst>
                                      </p:cBhvr>
                                      <p:to>
                                        <p:strVal val="visible"/>
                                      </p:to>
                                    </p:set>
                                  </p:childTnLst>
                                </p:cTn>
                              </p:par>
                            </p:childTnLst>
                          </p:cTn>
                        </p:par>
                        <p:par>
                          <p:cTn id="49" fill="hold" nodeType="afterGroup">
                            <p:stCondLst>
                              <p:cond delay="2000"/>
                            </p:stCondLst>
                            <p:childTnLst>
                              <p:par>
                                <p:cTn id="50" presetID="22" presetClass="exit" presetSubtype="8" fill="hold" grpId="0" nodeType="afterEffect">
                                  <p:stCondLst>
                                    <p:cond delay="0"/>
                                  </p:stCondLst>
                                  <p:childTnLst>
                                    <p:animEffect transition="out" filter="wipe(left)">
                                      <p:cBhvr>
                                        <p:cTn id="51" dur="500"/>
                                        <p:tgtEl>
                                          <p:spTgt spid="118799"/>
                                        </p:tgtEl>
                                      </p:cBhvr>
                                    </p:animEffect>
                                    <p:set>
                                      <p:cBhvr>
                                        <p:cTn id="52" dur="1" fill="hold">
                                          <p:stCondLst>
                                            <p:cond delay="499"/>
                                          </p:stCondLst>
                                        </p:cTn>
                                        <p:tgtEl>
                                          <p:spTgt spid="118799"/>
                                        </p:tgtEl>
                                        <p:attrNameLst>
                                          <p:attrName>style.visibility</p:attrName>
                                        </p:attrNameLst>
                                      </p:cBhvr>
                                      <p:to>
                                        <p:strVal val="hidden"/>
                                      </p:to>
                                    </p:set>
                                  </p:childTnLst>
                                </p:cTn>
                              </p:par>
                              <p:par>
                                <p:cTn id="53" presetID="22" presetClass="entr" presetSubtype="8" fill="hold" grpId="0" nodeType="withEffect">
                                  <p:stCondLst>
                                    <p:cond delay="0"/>
                                  </p:stCondLst>
                                  <p:childTnLst>
                                    <p:set>
                                      <p:cBhvr>
                                        <p:cTn id="54" dur="1" fill="hold">
                                          <p:stCondLst>
                                            <p:cond delay="0"/>
                                          </p:stCondLst>
                                        </p:cTn>
                                        <p:tgtEl>
                                          <p:spTgt spid="118813"/>
                                        </p:tgtEl>
                                        <p:attrNameLst>
                                          <p:attrName>style.visibility</p:attrName>
                                        </p:attrNameLst>
                                      </p:cBhvr>
                                      <p:to>
                                        <p:strVal val="visible"/>
                                      </p:to>
                                    </p:set>
                                    <p:animEffect transition="in" filter="wipe(left)">
                                      <p:cBhvr>
                                        <p:cTn id="55" dur="500"/>
                                        <p:tgtEl>
                                          <p:spTgt spid="118813"/>
                                        </p:tgtEl>
                                      </p:cBhvr>
                                    </p:animEffect>
                                  </p:childTnLst>
                                </p:cTn>
                              </p:par>
                            </p:childTnLst>
                          </p:cTn>
                        </p:par>
                        <p:par>
                          <p:cTn id="56" fill="hold" nodeType="afterGroup">
                            <p:stCondLst>
                              <p:cond delay="2500"/>
                            </p:stCondLst>
                            <p:childTnLst>
                              <p:par>
                                <p:cTn id="57" presetID="1" presetClass="entr" presetSubtype="0" fill="hold" grpId="0" nodeType="afterEffect">
                                  <p:stCondLst>
                                    <p:cond delay="0"/>
                                  </p:stCondLst>
                                  <p:childTnLst>
                                    <p:set>
                                      <p:cBhvr>
                                        <p:cTn id="58" dur="1" fill="hold">
                                          <p:stCondLst>
                                            <p:cond delay="0"/>
                                          </p:stCondLst>
                                        </p:cTn>
                                        <p:tgtEl>
                                          <p:spTgt spid="118815"/>
                                        </p:tgtEl>
                                        <p:attrNameLst>
                                          <p:attrName>style.visibility</p:attrName>
                                        </p:attrNameLst>
                                      </p:cBhvr>
                                      <p:to>
                                        <p:strVal val="visible"/>
                                      </p:to>
                                    </p:set>
                                  </p:childTnLst>
                                </p:cTn>
                              </p:par>
                            </p:childTnLst>
                          </p:cTn>
                        </p:par>
                        <p:par>
                          <p:cTn id="59" fill="hold" nodeType="afterGroup">
                            <p:stCondLst>
                              <p:cond delay="2500"/>
                            </p:stCondLst>
                            <p:childTnLst>
                              <p:par>
                                <p:cTn id="60" presetID="1" presetClass="entr" presetSubtype="0" fill="hold" grpId="0" nodeType="afterEffect">
                                  <p:stCondLst>
                                    <p:cond delay="0"/>
                                  </p:stCondLst>
                                  <p:childTnLst>
                                    <p:set>
                                      <p:cBhvr>
                                        <p:cTn id="61" dur="1" fill="hold">
                                          <p:stCondLst>
                                            <p:cond delay="0"/>
                                          </p:stCondLst>
                                        </p:cTn>
                                        <p:tgtEl>
                                          <p:spTgt spid="118818"/>
                                        </p:tgtEl>
                                        <p:attrNameLst>
                                          <p:attrName>style.visibility</p:attrName>
                                        </p:attrNameLst>
                                      </p:cBhvr>
                                      <p:to>
                                        <p:strVal val="visible"/>
                                      </p:to>
                                    </p:set>
                                  </p:childTnLst>
                                </p:cTn>
                              </p:par>
                            </p:childTnLst>
                          </p:cTn>
                        </p:par>
                        <p:par>
                          <p:cTn id="62" fill="hold" nodeType="afterGroup">
                            <p:stCondLst>
                              <p:cond delay="2500"/>
                            </p:stCondLst>
                            <p:childTnLst>
                              <p:par>
                                <p:cTn id="63" presetID="22" presetClass="exit" presetSubtype="8" fill="hold" grpId="0" nodeType="afterEffect">
                                  <p:stCondLst>
                                    <p:cond delay="0"/>
                                  </p:stCondLst>
                                  <p:childTnLst>
                                    <p:animEffect transition="out" filter="wipe(left)">
                                      <p:cBhvr>
                                        <p:cTn id="64" dur="500"/>
                                        <p:tgtEl>
                                          <p:spTgt spid="118804"/>
                                        </p:tgtEl>
                                      </p:cBhvr>
                                    </p:animEffect>
                                    <p:set>
                                      <p:cBhvr>
                                        <p:cTn id="65" dur="1" fill="hold">
                                          <p:stCondLst>
                                            <p:cond delay="499"/>
                                          </p:stCondLst>
                                        </p:cTn>
                                        <p:tgtEl>
                                          <p:spTgt spid="118804"/>
                                        </p:tgtEl>
                                        <p:attrNameLst>
                                          <p:attrName>style.visibility</p:attrName>
                                        </p:attrNameLst>
                                      </p:cBhvr>
                                      <p:to>
                                        <p:strVal val="hidden"/>
                                      </p:to>
                                    </p:set>
                                  </p:childTnLst>
                                </p:cTn>
                              </p:par>
                              <p:par>
                                <p:cTn id="66" presetID="22" presetClass="entr" presetSubtype="8" fill="hold" grpId="0" nodeType="withEffect">
                                  <p:stCondLst>
                                    <p:cond delay="0"/>
                                  </p:stCondLst>
                                  <p:childTnLst>
                                    <p:set>
                                      <p:cBhvr>
                                        <p:cTn id="67" dur="1" fill="hold">
                                          <p:stCondLst>
                                            <p:cond delay="0"/>
                                          </p:stCondLst>
                                        </p:cTn>
                                        <p:tgtEl>
                                          <p:spTgt spid="118819"/>
                                        </p:tgtEl>
                                        <p:attrNameLst>
                                          <p:attrName>style.visibility</p:attrName>
                                        </p:attrNameLst>
                                      </p:cBhvr>
                                      <p:to>
                                        <p:strVal val="visible"/>
                                      </p:to>
                                    </p:set>
                                    <p:animEffect transition="in" filter="wipe(left)">
                                      <p:cBhvr>
                                        <p:cTn id="68" dur="500"/>
                                        <p:tgtEl>
                                          <p:spTgt spid="118819"/>
                                        </p:tgtEl>
                                      </p:cBhvr>
                                    </p:animEffect>
                                  </p:childTnLst>
                                </p:cTn>
                              </p:par>
                            </p:childTnLst>
                          </p:cTn>
                        </p:par>
                        <p:par>
                          <p:cTn id="69" fill="hold" nodeType="afterGroup">
                            <p:stCondLst>
                              <p:cond delay="3000"/>
                            </p:stCondLst>
                            <p:childTnLst>
                              <p:par>
                                <p:cTn id="70" presetID="1" presetClass="entr" presetSubtype="0" fill="hold" grpId="0" nodeType="afterEffect">
                                  <p:stCondLst>
                                    <p:cond delay="0"/>
                                  </p:stCondLst>
                                  <p:childTnLst>
                                    <p:set>
                                      <p:cBhvr>
                                        <p:cTn id="71" dur="1" fill="hold">
                                          <p:stCondLst>
                                            <p:cond delay="0"/>
                                          </p:stCondLst>
                                        </p:cTn>
                                        <p:tgtEl>
                                          <p:spTgt spid="118814"/>
                                        </p:tgtEl>
                                        <p:attrNameLst>
                                          <p:attrName>style.visibility</p:attrName>
                                        </p:attrNameLst>
                                      </p:cBhvr>
                                      <p:to>
                                        <p:strVal val="visible"/>
                                      </p:to>
                                    </p:set>
                                  </p:childTnLst>
                                </p:cTn>
                              </p:par>
                            </p:childTnLst>
                          </p:cTn>
                        </p:par>
                        <p:par>
                          <p:cTn id="72" fill="hold" nodeType="afterGroup">
                            <p:stCondLst>
                              <p:cond delay="3000"/>
                            </p:stCondLst>
                            <p:childTnLst>
                              <p:par>
                                <p:cTn id="73" presetID="22" presetClass="exit" presetSubtype="8" fill="hold" grpId="0" nodeType="afterEffect">
                                  <p:stCondLst>
                                    <p:cond delay="0"/>
                                  </p:stCondLst>
                                  <p:childTnLst>
                                    <p:animEffect transition="out" filter="wipe(left)">
                                      <p:cBhvr>
                                        <p:cTn id="74" dur="500"/>
                                        <p:tgtEl>
                                          <p:spTgt spid="118802"/>
                                        </p:tgtEl>
                                      </p:cBhvr>
                                    </p:animEffect>
                                    <p:set>
                                      <p:cBhvr>
                                        <p:cTn id="75" dur="1" fill="hold">
                                          <p:stCondLst>
                                            <p:cond delay="499"/>
                                          </p:stCondLst>
                                        </p:cTn>
                                        <p:tgtEl>
                                          <p:spTgt spid="118802"/>
                                        </p:tgtEl>
                                        <p:attrNameLst>
                                          <p:attrName>style.visibility</p:attrName>
                                        </p:attrNameLst>
                                      </p:cBhvr>
                                      <p:to>
                                        <p:strVal val="hidden"/>
                                      </p:to>
                                    </p:set>
                                  </p:childTnLst>
                                </p:cTn>
                              </p:par>
                              <p:par>
                                <p:cTn id="76" presetID="22" presetClass="entr" presetSubtype="8" fill="hold" grpId="0" nodeType="withEffect">
                                  <p:stCondLst>
                                    <p:cond delay="0"/>
                                  </p:stCondLst>
                                  <p:childTnLst>
                                    <p:set>
                                      <p:cBhvr>
                                        <p:cTn id="77" dur="1" fill="hold">
                                          <p:stCondLst>
                                            <p:cond delay="0"/>
                                          </p:stCondLst>
                                        </p:cTn>
                                        <p:tgtEl>
                                          <p:spTgt spid="118816"/>
                                        </p:tgtEl>
                                        <p:attrNameLst>
                                          <p:attrName>style.visibility</p:attrName>
                                        </p:attrNameLst>
                                      </p:cBhvr>
                                      <p:to>
                                        <p:strVal val="visible"/>
                                      </p:to>
                                    </p:set>
                                    <p:animEffect transition="in" filter="wipe(left)">
                                      <p:cBhvr>
                                        <p:cTn id="78" dur="500"/>
                                        <p:tgtEl>
                                          <p:spTgt spid="118816"/>
                                        </p:tgtEl>
                                      </p:cBhvr>
                                    </p:animEffect>
                                  </p:childTnLst>
                                </p:cTn>
                              </p:par>
                            </p:childTnLst>
                          </p:cTn>
                        </p:par>
                        <p:par>
                          <p:cTn id="79" fill="hold" nodeType="afterGroup">
                            <p:stCondLst>
                              <p:cond delay="3500"/>
                            </p:stCondLst>
                            <p:childTnLst>
                              <p:par>
                                <p:cTn id="80" presetID="1" presetClass="entr" presetSubtype="0" fill="hold" grpId="0" nodeType="afterEffect">
                                  <p:stCondLst>
                                    <p:cond delay="0"/>
                                  </p:stCondLst>
                                  <p:childTnLst>
                                    <p:set>
                                      <p:cBhvr>
                                        <p:cTn id="81" dur="1" fill="hold">
                                          <p:stCondLst>
                                            <p:cond delay="0"/>
                                          </p:stCondLst>
                                        </p:cTn>
                                        <p:tgtEl>
                                          <p:spTgt spid="118820"/>
                                        </p:tgtEl>
                                        <p:attrNameLst>
                                          <p:attrName>style.visibility</p:attrName>
                                        </p:attrNameLst>
                                      </p:cBhvr>
                                      <p:to>
                                        <p:strVal val="visible"/>
                                      </p:to>
                                    </p:set>
                                  </p:childTnLst>
                                </p:cTn>
                              </p:par>
                              <p:par>
                                <p:cTn id="82" presetID="22" presetClass="exit" presetSubtype="8" fill="hold" grpId="0" nodeType="withEffect">
                                  <p:stCondLst>
                                    <p:cond delay="0"/>
                                  </p:stCondLst>
                                  <p:childTnLst>
                                    <p:animEffect transition="out" filter="wipe(left)">
                                      <p:cBhvr>
                                        <p:cTn id="83" dur="500"/>
                                        <p:tgtEl>
                                          <p:spTgt spid="118801"/>
                                        </p:tgtEl>
                                      </p:cBhvr>
                                    </p:animEffect>
                                    <p:set>
                                      <p:cBhvr>
                                        <p:cTn id="84" dur="1" fill="hold">
                                          <p:stCondLst>
                                            <p:cond delay="499"/>
                                          </p:stCondLst>
                                        </p:cTn>
                                        <p:tgtEl>
                                          <p:spTgt spid="118801"/>
                                        </p:tgtEl>
                                        <p:attrNameLst>
                                          <p:attrName>style.visibility</p:attrName>
                                        </p:attrNameLst>
                                      </p:cBhvr>
                                      <p:to>
                                        <p:strVal val="hidden"/>
                                      </p:to>
                                    </p:set>
                                  </p:childTnLst>
                                </p:cTn>
                              </p:par>
                            </p:childTnLst>
                          </p:cTn>
                        </p:par>
                        <p:par>
                          <p:cTn id="85" fill="hold" nodeType="afterGroup">
                            <p:stCondLst>
                              <p:cond delay="4000"/>
                            </p:stCondLst>
                            <p:childTnLst>
                              <p:par>
                                <p:cTn id="86" presetID="1" presetClass="entr" presetSubtype="0" fill="hold" grpId="0" nodeType="afterEffect">
                                  <p:stCondLst>
                                    <p:cond delay="0"/>
                                  </p:stCondLst>
                                  <p:childTnLst>
                                    <p:set>
                                      <p:cBhvr>
                                        <p:cTn id="87" dur="1" fill="hold">
                                          <p:stCondLst>
                                            <p:cond delay="0"/>
                                          </p:stCondLst>
                                        </p:cTn>
                                        <p:tgtEl>
                                          <p:spTgt spid="118822"/>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18827"/>
                                        </p:tgtEl>
                                        <p:attrNameLst>
                                          <p:attrName>style.visibility</p:attrName>
                                        </p:attrNameLst>
                                      </p:cBhvr>
                                      <p:to>
                                        <p:strVal val="visible"/>
                                      </p:to>
                                    </p:set>
                                  </p:childTnLst>
                                </p:cTn>
                              </p:par>
                            </p:childTnLst>
                          </p:cTn>
                        </p:par>
                        <p:par>
                          <p:cTn id="90" fill="hold" nodeType="afterGroup">
                            <p:stCondLst>
                              <p:cond delay="4000"/>
                            </p:stCondLst>
                            <p:childTnLst>
                              <p:par>
                                <p:cTn id="91" presetID="22" presetClass="exit" presetSubtype="8" fill="hold" grpId="0" nodeType="afterEffect">
                                  <p:stCondLst>
                                    <p:cond delay="0"/>
                                  </p:stCondLst>
                                  <p:childTnLst>
                                    <p:animEffect transition="out" filter="wipe(left)">
                                      <p:cBhvr>
                                        <p:cTn id="92" dur="500"/>
                                        <p:tgtEl>
                                          <p:spTgt spid="118791"/>
                                        </p:tgtEl>
                                      </p:cBhvr>
                                    </p:animEffect>
                                    <p:set>
                                      <p:cBhvr>
                                        <p:cTn id="93" dur="1" fill="hold">
                                          <p:stCondLst>
                                            <p:cond delay="499"/>
                                          </p:stCondLst>
                                        </p:cTn>
                                        <p:tgtEl>
                                          <p:spTgt spid="118791"/>
                                        </p:tgtEl>
                                        <p:attrNameLst>
                                          <p:attrName>style.visibility</p:attrName>
                                        </p:attrNameLst>
                                      </p:cBhvr>
                                      <p:to>
                                        <p:strVal val="hidden"/>
                                      </p:to>
                                    </p:set>
                                  </p:childTnLst>
                                </p:cTn>
                              </p:par>
                              <p:par>
                                <p:cTn id="94" presetID="22" presetClass="exit" presetSubtype="8" fill="hold" grpId="0" nodeType="withEffect">
                                  <p:stCondLst>
                                    <p:cond delay="0"/>
                                  </p:stCondLst>
                                  <p:childTnLst>
                                    <p:animEffect transition="out" filter="wipe(left)">
                                      <p:cBhvr>
                                        <p:cTn id="95" dur="500"/>
                                        <p:tgtEl>
                                          <p:spTgt spid="118798"/>
                                        </p:tgtEl>
                                      </p:cBhvr>
                                    </p:animEffect>
                                    <p:set>
                                      <p:cBhvr>
                                        <p:cTn id="96" dur="1" fill="hold">
                                          <p:stCondLst>
                                            <p:cond delay="499"/>
                                          </p:stCondLst>
                                        </p:cTn>
                                        <p:tgtEl>
                                          <p:spTgt spid="118798"/>
                                        </p:tgtEl>
                                        <p:attrNameLst>
                                          <p:attrName>style.visibility</p:attrName>
                                        </p:attrNameLst>
                                      </p:cBhvr>
                                      <p:to>
                                        <p:strVal val="hidden"/>
                                      </p:to>
                                    </p:set>
                                  </p:childTnLst>
                                </p:cTn>
                              </p:par>
                              <p:par>
                                <p:cTn id="97" presetID="22" presetClass="exit" presetSubtype="8" fill="hold" grpId="0" nodeType="withEffect">
                                  <p:stCondLst>
                                    <p:cond delay="0"/>
                                  </p:stCondLst>
                                  <p:childTnLst>
                                    <p:animEffect transition="out" filter="wipe(left)">
                                      <p:cBhvr>
                                        <p:cTn id="98" dur="500"/>
                                        <p:tgtEl>
                                          <p:spTgt spid="118797"/>
                                        </p:tgtEl>
                                      </p:cBhvr>
                                    </p:animEffect>
                                    <p:set>
                                      <p:cBhvr>
                                        <p:cTn id="99" dur="1" fill="hold">
                                          <p:stCondLst>
                                            <p:cond delay="499"/>
                                          </p:stCondLst>
                                        </p:cTn>
                                        <p:tgtEl>
                                          <p:spTgt spid="118797"/>
                                        </p:tgtEl>
                                        <p:attrNameLst>
                                          <p:attrName>style.visibility</p:attrName>
                                        </p:attrNameLst>
                                      </p:cBhvr>
                                      <p:to>
                                        <p:strVal val="hidden"/>
                                      </p:to>
                                    </p:set>
                                  </p:childTnLst>
                                </p:cTn>
                              </p:par>
                              <p:par>
                                <p:cTn id="100" presetID="22" presetClass="exit" presetSubtype="8" fill="hold" grpId="0" nodeType="withEffect">
                                  <p:stCondLst>
                                    <p:cond delay="0"/>
                                  </p:stCondLst>
                                  <p:childTnLst>
                                    <p:animEffect transition="out" filter="wipe(left)">
                                      <p:cBhvr>
                                        <p:cTn id="101" dur="500"/>
                                        <p:tgtEl>
                                          <p:spTgt spid="118800"/>
                                        </p:tgtEl>
                                      </p:cBhvr>
                                    </p:animEffect>
                                    <p:set>
                                      <p:cBhvr>
                                        <p:cTn id="102" dur="1" fill="hold">
                                          <p:stCondLst>
                                            <p:cond delay="499"/>
                                          </p:stCondLst>
                                        </p:cTn>
                                        <p:tgtEl>
                                          <p:spTgt spid="118800"/>
                                        </p:tgtEl>
                                        <p:attrNameLst>
                                          <p:attrName>style.visibility</p:attrName>
                                        </p:attrNameLst>
                                      </p:cBhvr>
                                      <p:to>
                                        <p:strVal val="hidden"/>
                                      </p:to>
                                    </p:set>
                                  </p:childTnLst>
                                </p:cTn>
                              </p:par>
                              <p:par>
                                <p:cTn id="103" presetID="22" presetClass="exit" presetSubtype="8" fill="hold" grpId="0" nodeType="withEffect">
                                  <p:stCondLst>
                                    <p:cond delay="0"/>
                                  </p:stCondLst>
                                  <p:childTnLst>
                                    <p:animEffect transition="out" filter="wipe(left)">
                                      <p:cBhvr>
                                        <p:cTn id="104" dur="500"/>
                                        <p:tgtEl>
                                          <p:spTgt spid="118803"/>
                                        </p:tgtEl>
                                      </p:cBhvr>
                                    </p:animEffect>
                                    <p:set>
                                      <p:cBhvr>
                                        <p:cTn id="105" dur="1" fill="hold">
                                          <p:stCondLst>
                                            <p:cond delay="499"/>
                                          </p:stCondLst>
                                        </p:cTn>
                                        <p:tgtEl>
                                          <p:spTgt spid="118803"/>
                                        </p:tgtEl>
                                        <p:attrNameLst>
                                          <p:attrName>style.visibility</p:attrName>
                                        </p:attrNameLst>
                                      </p:cBhvr>
                                      <p:to>
                                        <p:strVal val="hidden"/>
                                      </p:to>
                                    </p:set>
                                  </p:childTnLst>
                                </p:cTn>
                              </p:par>
                              <p:par>
                                <p:cTn id="106" presetID="22" presetClass="entr" presetSubtype="8" fill="hold" grpId="0" nodeType="withEffect">
                                  <p:stCondLst>
                                    <p:cond delay="0"/>
                                  </p:stCondLst>
                                  <p:childTnLst>
                                    <p:set>
                                      <p:cBhvr>
                                        <p:cTn id="107" dur="1" fill="hold">
                                          <p:stCondLst>
                                            <p:cond delay="0"/>
                                          </p:stCondLst>
                                        </p:cTn>
                                        <p:tgtEl>
                                          <p:spTgt spid="118823"/>
                                        </p:tgtEl>
                                        <p:attrNameLst>
                                          <p:attrName>style.visibility</p:attrName>
                                        </p:attrNameLst>
                                      </p:cBhvr>
                                      <p:to>
                                        <p:strVal val="visible"/>
                                      </p:to>
                                    </p:set>
                                    <p:animEffect transition="in" filter="wipe(left)">
                                      <p:cBhvr>
                                        <p:cTn id="108" dur="500"/>
                                        <p:tgtEl>
                                          <p:spTgt spid="11882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18825"/>
                                        </p:tgtEl>
                                        <p:attrNameLst>
                                          <p:attrName>style.visibility</p:attrName>
                                        </p:attrNameLst>
                                      </p:cBhvr>
                                      <p:to>
                                        <p:strVal val="visible"/>
                                      </p:to>
                                    </p:set>
                                    <p:animEffect transition="in" filter="wipe(left)">
                                      <p:cBhvr>
                                        <p:cTn id="111" dur="500"/>
                                        <p:tgtEl>
                                          <p:spTgt spid="118825"/>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18826"/>
                                        </p:tgtEl>
                                        <p:attrNameLst>
                                          <p:attrName>style.visibility</p:attrName>
                                        </p:attrNameLst>
                                      </p:cBhvr>
                                      <p:to>
                                        <p:strVal val="visible"/>
                                      </p:to>
                                    </p:set>
                                    <p:animEffect transition="in" filter="wipe(left)">
                                      <p:cBhvr>
                                        <p:cTn id="114" dur="500"/>
                                        <p:tgtEl>
                                          <p:spTgt spid="118826"/>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18824"/>
                                        </p:tgtEl>
                                        <p:attrNameLst>
                                          <p:attrName>style.visibility</p:attrName>
                                        </p:attrNameLst>
                                      </p:cBhvr>
                                      <p:to>
                                        <p:strVal val="visible"/>
                                      </p:to>
                                    </p:set>
                                    <p:animEffect transition="in" filter="wipe(left)">
                                      <p:cBhvr>
                                        <p:cTn id="117" dur="500"/>
                                        <p:tgtEl>
                                          <p:spTgt spid="118824"/>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18821"/>
                                        </p:tgtEl>
                                        <p:attrNameLst>
                                          <p:attrName>style.visibility</p:attrName>
                                        </p:attrNameLst>
                                      </p:cBhvr>
                                      <p:to>
                                        <p:strVal val="visible"/>
                                      </p:to>
                                    </p:set>
                                    <p:animEffect transition="in" filter="wipe(left)">
                                      <p:cBhvr>
                                        <p:cTn id="120" dur="500"/>
                                        <p:tgtEl>
                                          <p:spTgt spid="118821"/>
                                        </p:tgtEl>
                                      </p:cBhvr>
                                    </p:animEffect>
                                  </p:childTnLst>
                                </p:cTn>
                              </p:par>
                            </p:childTnLst>
                          </p:cTn>
                        </p:par>
                        <p:par>
                          <p:cTn id="121" fill="hold" nodeType="afterGroup">
                            <p:stCondLst>
                              <p:cond delay="4500"/>
                            </p:stCondLst>
                            <p:childTnLst>
                              <p:par>
                                <p:cTn id="122" presetID="1" presetClass="entr" presetSubtype="0" fill="hold" grpId="0" nodeType="afterEffect">
                                  <p:stCondLst>
                                    <p:cond delay="0"/>
                                  </p:stCondLst>
                                  <p:childTnLst>
                                    <p:set>
                                      <p:cBhvr>
                                        <p:cTn id="123" dur="1" fill="hold">
                                          <p:stCondLst>
                                            <p:cond delay="0"/>
                                          </p:stCondLst>
                                        </p:cTn>
                                        <p:tgtEl>
                                          <p:spTgt spid="118809"/>
                                        </p:tgtEl>
                                        <p:attrNameLst>
                                          <p:attrName>style.visibility</p:attrName>
                                        </p:attrNameLst>
                                      </p:cBhvr>
                                      <p:to>
                                        <p:strVal val="visible"/>
                                      </p:to>
                                    </p:set>
                                  </p:childTnLst>
                                </p:cTn>
                              </p:par>
                            </p:childTnLst>
                          </p:cTn>
                        </p:par>
                        <p:par>
                          <p:cTn id="124" fill="hold" nodeType="afterGroup">
                            <p:stCondLst>
                              <p:cond delay="4500"/>
                            </p:stCondLst>
                            <p:childTnLst>
                              <p:par>
                                <p:cTn id="125" presetID="22" presetClass="exit" presetSubtype="8" fill="hold" grpId="0" nodeType="afterEffect">
                                  <p:stCondLst>
                                    <p:cond delay="0"/>
                                  </p:stCondLst>
                                  <p:childTnLst>
                                    <p:animEffect transition="out" filter="wipe(left)">
                                      <p:cBhvr>
                                        <p:cTn id="126" dur="500"/>
                                        <p:tgtEl>
                                          <p:spTgt spid="118808"/>
                                        </p:tgtEl>
                                      </p:cBhvr>
                                    </p:animEffect>
                                    <p:set>
                                      <p:cBhvr>
                                        <p:cTn id="127" dur="1" fill="hold">
                                          <p:stCondLst>
                                            <p:cond delay="499"/>
                                          </p:stCondLst>
                                        </p:cTn>
                                        <p:tgtEl>
                                          <p:spTgt spid="118808"/>
                                        </p:tgtEl>
                                        <p:attrNameLst>
                                          <p:attrName>style.visibility</p:attrName>
                                        </p:attrNameLst>
                                      </p:cBhvr>
                                      <p:to>
                                        <p:strVal val="hidden"/>
                                      </p:to>
                                    </p:set>
                                  </p:childTnLst>
                                </p:cTn>
                              </p:par>
                              <p:par>
                                <p:cTn id="128" presetID="22" presetClass="entr" presetSubtype="8" fill="hold" grpId="0" nodeType="withEffect">
                                  <p:stCondLst>
                                    <p:cond delay="0"/>
                                  </p:stCondLst>
                                  <p:childTnLst>
                                    <p:set>
                                      <p:cBhvr>
                                        <p:cTn id="129" dur="1" fill="hold">
                                          <p:stCondLst>
                                            <p:cond delay="0"/>
                                          </p:stCondLst>
                                        </p:cTn>
                                        <p:tgtEl>
                                          <p:spTgt spid="118817"/>
                                        </p:tgtEl>
                                        <p:attrNameLst>
                                          <p:attrName>style.visibility</p:attrName>
                                        </p:attrNameLst>
                                      </p:cBhvr>
                                      <p:to>
                                        <p:strVal val="visible"/>
                                      </p:to>
                                    </p:set>
                                    <p:animEffect transition="in" filter="wipe(left)">
                                      <p:cBhvr>
                                        <p:cTn id="130" dur="500"/>
                                        <p:tgtEl>
                                          <p:spTgt spid="118817"/>
                                        </p:tgtEl>
                                      </p:cBhvr>
                                    </p:animEffect>
                                  </p:childTnLst>
                                </p:cTn>
                              </p:par>
                            </p:childTnLst>
                          </p:cTn>
                        </p:par>
                        <p:par>
                          <p:cTn id="131" fill="hold" nodeType="afterGroup">
                            <p:stCondLst>
                              <p:cond delay="5000"/>
                            </p:stCondLst>
                            <p:childTnLst>
                              <p:par>
                                <p:cTn id="132" presetID="64" presetClass="path" presetSubtype="0" accel="50000" decel="50000" fill="hold" grpId="0" nodeType="afterEffect">
                                  <p:stCondLst>
                                    <p:cond delay="0"/>
                                  </p:stCondLst>
                                  <p:childTnLst>
                                    <p:animMotion origin="layout" path="M 1.38889E-6 1.11111E-6 L -0.00052 -0.11366 " pathEditMode="relative" rAng="0" ptsTypes="AA">
                                      <p:cBhvr>
                                        <p:cTn id="133" dur="2000" fill="hold"/>
                                        <p:tgtEl>
                                          <p:spTgt spid="118796"/>
                                        </p:tgtEl>
                                        <p:attrNameLst>
                                          <p:attrName>ppt_x</p:attrName>
                                          <p:attrName>ppt_y</p:attrName>
                                        </p:attrNameLst>
                                      </p:cBhvr>
                                      <p:rCtr x="-35" y="-5694"/>
                                    </p:animMotion>
                                  </p:childTnLst>
                                </p:cTn>
                              </p:par>
                            </p:childTnLst>
                          </p:cTn>
                        </p:par>
                        <p:par>
                          <p:cTn id="134" fill="hold" nodeType="afterGroup">
                            <p:stCondLst>
                              <p:cond delay="7000"/>
                            </p:stCondLst>
                            <p:childTnLst>
                              <p:par>
                                <p:cTn id="135" presetID="1" presetClass="entr" presetSubtype="0" fill="hold" grpId="0" nodeType="afterEffect">
                                  <p:stCondLst>
                                    <p:cond delay="0"/>
                                  </p:stCondLst>
                                  <p:childTnLst>
                                    <p:set>
                                      <p:cBhvr>
                                        <p:cTn id="136" dur="1" fill="hold">
                                          <p:stCondLst>
                                            <p:cond delay="0"/>
                                          </p:stCondLst>
                                        </p:cTn>
                                        <p:tgtEl>
                                          <p:spTgt spid="118833">
                                            <p:bg/>
                                          </p:spTgt>
                                        </p:tgtEl>
                                        <p:attrNameLst>
                                          <p:attrName>style.visibility</p:attrName>
                                        </p:attrNameLst>
                                      </p:cBhvr>
                                      <p:to>
                                        <p:strVal val="visible"/>
                                      </p:to>
                                    </p:set>
                                  </p:childTnLst>
                                </p:cTn>
                              </p:par>
                            </p:childTnLst>
                          </p:cTn>
                        </p:par>
                        <p:par>
                          <p:cTn id="137" fill="hold" nodeType="afterGroup">
                            <p:stCondLst>
                              <p:cond delay="7000"/>
                            </p:stCondLst>
                            <p:childTnLst>
                              <p:par>
                                <p:cTn id="138" presetID="1" presetClass="entr" presetSubtype="0" fill="hold" grpId="0" nodeType="afterEffect">
                                  <p:stCondLst>
                                    <p:cond delay="0"/>
                                  </p:stCondLst>
                                  <p:childTnLst>
                                    <p:set>
                                      <p:cBhvr>
                                        <p:cTn id="139" dur="1" fill="hold">
                                          <p:stCondLst>
                                            <p:cond delay="0"/>
                                          </p:stCondLst>
                                        </p:cTn>
                                        <p:tgtEl>
                                          <p:spTgt spid="118833">
                                            <p:txEl>
                                              <p:pRg st="0" end="0"/>
                                            </p:txEl>
                                          </p:spTgt>
                                        </p:tgtEl>
                                        <p:attrNameLst>
                                          <p:attrName>style.visibility</p:attrName>
                                        </p:attrNameLst>
                                      </p:cBhvr>
                                      <p:to>
                                        <p:strVal val="visible"/>
                                      </p:to>
                                    </p:set>
                                  </p:childTnLst>
                                </p:cTn>
                              </p:par>
                            </p:childTnLst>
                          </p:cTn>
                        </p:par>
                        <p:par>
                          <p:cTn id="140" fill="hold" nodeType="afterGroup">
                            <p:stCondLst>
                              <p:cond delay="7000"/>
                            </p:stCondLst>
                            <p:childTnLst>
                              <p:par>
                                <p:cTn id="141" presetID="1" presetClass="entr" presetSubtype="0" fill="hold" grpId="0" nodeType="afterEffect">
                                  <p:stCondLst>
                                    <p:cond delay="0"/>
                                  </p:stCondLst>
                                  <p:childTnLst>
                                    <p:set>
                                      <p:cBhvr>
                                        <p:cTn id="142" dur="1" fill="hold">
                                          <p:stCondLst>
                                            <p:cond delay="0"/>
                                          </p:stCondLst>
                                        </p:cTn>
                                        <p:tgtEl>
                                          <p:spTgt spid="118833">
                                            <p:txEl>
                                              <p:pRg st="1" end="1"/>
                                            </p:txEl>
                                          </p:spTgt>
                                        </p:tgtEl>
                                        <p:attrNameLst>
                                          <p:attrName>style.visibility</p:attrName>
                                        </p:attrNameLst>
                                      </p:cBhvr>
                                      <p:to>
                                        <p:strVal val="visible"/>
                                      </p:to>
                                    </p:set>
                                  </p:childTnLst>
                                </p:cTn>
                              </p:par>
                            </p:childTnLst>
                          </p:cTn>
                        </p:par>
                        <p:par>
                          <p:cTn id="143" fill="hold" nodeType="afterGroup">
                            <p:stCondLst>
                              <p:cond delay="7000"/>
                            </p:stCondLst>
                            <p:childTnLst>
                              <p:par>
                                <p:cTn id="144" presetID="1" presetClass="entr" presetSubtype="0" fill="hold" grpId="0" nodeType="afterEffect">
                                  <p:stCondLst>
                                    <p:cond delay="0"/>
                                  </p:stCondLst>
                                  <p:childTnLst>
                                    <p:set>
                                      <p:cBhvr>
                                        <p:cTn id="145" dur="1" fill="hold">
                                          <p:stCondLst>
                                            <p:cond delay="0"/>
                                          </p:stCondLst>
                                        </p:cTn>
                                        <p:tgtEl>
                                          <p:spTgt spid="118833">
                                            <p:txEl>
                                              <p:pRg st="2" end="2"/>
                                            </p:txEl>
                                          </p:spTgt>
                                        </p:tgtEl>
                                        <p:attrNameLst>
                                          <p:attrName>style.visibility</p:attrName>
                                        </p:attrNameLst>
                                      </p:cBhvr>
                                      <p:to>
                                        <p:strVal val="visible"/>
                                      </p:to>
                                    </p:set>
                                  </p:childTnLst>
                                </p:cTn>
                              </p:par>
                            </p:childTnLst>
                          </p:cTn>
                        </p:par>
                        <p:par>
                          <p:cTn id="146" fill="hold" nodeType="afterGroup">
                            <p:stCondLst>
                              <p:cond delay="7000"/>
                            </p:stCondLst>
                            <p:childTnLst>
                              <p:par>
                                <p:cTn id="147" presetID="1" presetClass="entr" presetSubtype="0" fill="hold" grpId="0" nodeType="afterEffect">
                                  <p:stCondLst>
                                    <p:cond delay="0"/>
                                  </p:stCondLst>
                                  <p:childTnLst>
                                    <p:set>
                                      <p:cBhvr>
                                        <p:cTn id="148" dur="1" fill="hold">
                                          <p:stCondLst>
                                            <p:cond delay="0"/>
                                          </p:stCondLst>
                                        </p:cTn>
                                        <p:tgtEl>
                                          <p:spTgt spid="118833">
                                            <p:txEl>
                                              <p:pRg st="3" end="3"/>
                                            </p:txEl>
                                          </p:spTgt>
                                        </p:tgtEl>
                                        <p:attrNameLst>
                                          <p:attrName>style.visibility</p:attrName>
                                        </p:attrNameLst>
                                      </p:cBhvr>
                                      <p:to>
                                        <p:strVal val="visible"/>
                                      </p:to>
                                    </p:set>
                                  </p:childTnLst>
                                </p:cTn>
                              </p:par>
                            </p:childTnLst>
                          </p:cTn>
                        </p:par>
                        <p:par>
                          <p:cTn id="149" fill="hold" nodeType="afterGroup">
                            <p:stCondLst>
                              <p:cond delay="7000"/>
                            </p:stCondLst>
                            <p:childTnLst>
                              <p:par>
                                <p:cTn id="150" presetID="1" presetClass="entr" presetSubtype="0" fill="hold" grpId="0" nodeType="afterEffect">
                                  <p:stCondLst>
                                    <p:cond delay="0"/>
                                  </p:stCondLst>
                                  <p:childTnLst>
                                    <p:set>
                                      <p:cBhvr>
                                        <p:cTn id="151" dur="1" fill="hold">
                                          <p:stCondLst>
                                            <p:cond delay="0"/>
                                          </p:stCondLst>
                                        </p:cTn>
                                        <p:tgtEl>
                                          <p:spTgt spid="118833">
                                            <p:txEl>
                                              <p:pRg st="4" end="4"/>
                                            </p:txEl>
                                          </p:spTgt>
                                        </p:tgtEl>
                                        <p:attrNameLst>
                                          <p:attrName>style.visibility</p:attrName>
                                        </p:attrNameLst>
                                      </p:cBhvr>
                                      <p:to>
                                        <p:strVal val="visible"/>
                                      </p:to>
                                    </p:set>
                                  </p:childTnLst>
                                </p:cTn>
                              </p:par>
                            </p:childTnLst>
                          </p:cTn>
                        </p:par>
                        <p:par>
                          <p:cTn id="152" fill="hold" nodeType="afterGroup">
                            <p:stCondLst>
                              <p:cond delay="7000"/>
                            </p:stCondLst>
                            <p:childTnLst>
                              <p:par>
                                <p:cTn id="153" presetID="1" presetClass="entr" presetSubtype="0" fill="hold" grpId="0" nodeType="afterEffect">
                                  <p:stCondLst>
                                    <p:cond delay="0"/>
                                  </p:stCondLst>
                                  <p:childTnLst>
                                    <p:set>
                                      <p:cBhvr>
                                        <p:cTn id="154" dur="1" fill="hold">
                                          <p:stCondLst>
                                            <p:cond delay="0"/>
                                          </p:stCondLst>
                                        </p:cTn>
                                        <p:tgtEl>
                                          <p:spTgt spid="118833">
                                            <p:txEl>
                                              <p:pRg st="5" end="5"/>
                                            </p:txEl>
                                          </p:spTgt>
                                        </p:tgtEl>
                                        <p:attrNameLst>
                                          <p:attrName>style.visibility</p:attrName>
                                        </p:attrNameLst>
                                      </p:cBhvr>
                                      <p:to>
                                        <p:strVal val="visible"/>
                                      </p:to>
                                    </p:set>
                                  </p:childTnLst>
                                </p:cTn>
                              </p:par>
                            </p:childTnLst>
                          </p:cTn>
                        </p:par>
                        <p:par>
                          <p:cTn id="155" fill="hold" nodeType="afterGroup">
                            <p:stCondLst>
                              <p:cond delay="7000"/>
                            </p:stCondLst>
                            <p:childTnLst>
                              <p:par>
                                <p:cTn id="156" presetID="1" presetClass="entr" presetSubtype="0" fill="hold" grpId="0" nodeType="afterEffect">
                                  <p:stCondLst>
                                    <p:cond delay="0"/>
                                  </p:stCondLst>
                                  <p:childTnLst>
                                    <p:set>
                                      <p:cBhvr>
                                        <p:cTn id="157" dur="1" fill="hold">
                                          <p:stCondLst>
                                            <p:cond delay="0"/>
                                          </p:stCondLst>
                                        </p:cTn>
                                        <p:tgtEl>
                                          <p:spTgt spid="118833">
                                            <p:txEl>
                                              <p:pRg st="6" end="6"/>
                                            </p:txEl>
                                          </p:spTgt>
                                        </p:tgtEl>
                                        <p:attrNameLst>
                                          <p:attrName>style.visibility</p:attrName>
                                        </p:attrNameLst>
                                      </p:cBhvr>
                                      <p:to>
                                        <p:strVal val="visible"/>
                                      </p:to>
                                    </p:set>
                                  </p:childTnLst>
                                </p:cTn>
                              </p:par>
                            </p:childTnLst>
                          </p:cTn>
                        </p:par>
                        <p:par>
                          <p:cTn id="158" fill="hold" nodeType="afterGroup">
                            <p:stCondLst>
                              <p:cond delay="7000"/>
                            </p:stCondLst>
                            <p:childTnLst>
                              <p:par>
                                <p:cTn id="159" presetID="1" presetClass="entr" presetSubtype="0" fill="hold" grpId="0" nodeType="afterEffect">
                                  <p:stCondLst>
                                    <p:cond delay="0"/>
                                  </p:stCondLst>
                                  <p:childTnLst>
                                    <p:set>
                                      <p:cBhvr>
                                        <p:cTn id="160" dur="1" fill="hold">
                                          <p:stCondLst>
                                            <p:cond delay="0"/>
                                          </p:stCondLst>
                                        </p:cTn>
                                        <p:tgtEl>
                                          <p:spTgt spid="118833">
                                            <p:txEl>
                                              <p:pRg st="7" end="7"/>
                                            </p:txEl>
                                          </p:spTgt>
                                        </p:tgtEl>
                                        <p:attrNameLst>
                                          <p:attrName>style.visibility</p:attrName>
                                        </p:attrNameLst>
                                      </p:cBhvr>
                                      <p:to>
                                        <p:strVal val="visible"/>
                                      </p:to>
                                    </p:set>
                                  </p:childTnLst>
                                </p:cTn>
                              </p:par>
                            </p:childTnLst>
                          </p:cTn>
                        </p:par>
                        <p:par>
                          <p:cTn id="161" fill="hold" nodeType="afterGroup">
                            <p:stCondLst>
                              <p:cond delay="7000"/>
                            </p:stCondLst>
                            <p:childTnLst>
                              <p:par>
                                <p:cTn id="162" presetID="1" presetClass="entr" presetSubtype="0" fill="hold" grpId="0" nodeType="afterEffect">
                                  <p:stCondLst>
                                    <p:cond delay="0"/>
                                  </p:stCondLst>
                                  <p:childTnLst>
                                    <p:set>
                                      <p:cBhvr>
                                        <p:cTn id="163" dur="1" fill="hold">
                                          <p:stCondLst>
                                            <p:cond delay="0"/>
                                          </p:stCondLst>
                                        </p:cTn>
                                        <p:tgtEl>
                                          <p:spTgt spid="118833">
                                            <p:txEl>
                                              <p:pRg st="8" end="8"/>
                                            </p:txEl>
                                          </p:spTgt>
                                        </p:tgtEl>
                                        <p:attrNameLst>
                                          <p:attrName>style.visibility</p:attrName>
                                        </p:attrNameLst>
                                      </p:cBhvr>
                                      <p:to>
                                        <p:strVal val="visible"/>
                                      </p:to>
                                    </p:set>
                                  </p:childTnLst>
                                </p:cTn>
                              </p:par>
                            </p:childTnLst>
                          </p:cTn>
                        </p:par>
                        <p:par>
                          <p:cTn id="164" fill="hold" nodeType="afterGroup">
                            <p:stCondLst>
                              <p:cond delay="7000"/>
                            </p:stCondLst>
                            <p:childTnLst>
                              <p:par>
                                <p:cTn id="165" presetID="1" presetClass="entr" presetSubtype="0" fill="hold" grpId="0" nodeType="afterEffect">
                                  <p:stCondLst>
                                    <p:cond delay="0"/>
                                  </p:stCondLst>
                                  <p:childTnLst>
                                    <p:set>
                                      <p:cBhvr>
                                        <p:cTn id="166" dur="1" fill="hold">
                                          <p:stCondLst>
                                            <p:cond delay="0"/>
                                          </p:stCondLst>
                                        </p:cTn>
                                        <p:tgtEl>
                                          <p:spTgt spid="118833">
                                            <p:txEl>
                                              <p:pRg st="9" end="9"/>
                                            </p:txEl>
                                          </p:spTgt>
                                        </p:tgtEl>
                                        <p:attrNameLst>
                                          <p:attrName>style.visibility</p:attrName>
                                        </p:attrNameLst>
                                      </p:cBhvr>
                                      <p:to>
                                        <p:strVal val="visible"/>
                                      </p:to>
                                    </p:set>
                                  </p:childTnLst>
                                </p:cTn>
                              </p:par>
                            </p:childTnLst>
                          </p:cTn>
                        </p:par>
                        <p:par>
                          <p:cTn id="167" fill="hold" nodeType="afterGroup">
                            <p:stCondLst>
                              <p:cond delay="7000"/>
                            </p:stCondLst>
                            <p:childTnLst>
                              <p:par>
                                <p:cTn id="168" presetID="1" presetClass="entr" presetSubtype="0" fill="hold" grpId="0" nodeType="afterEffect">
                                  <p:stCondLst>
                                    <p:cond delay="0"/>
                                  </p:stCondLst>
                                  <p:childTnLst>
                                    <p:set>
                                      <p:cBhvr>
                                        <p:cTn id="169" dur="1" fill="hold">
                                          <p:stCondLst>
                                            <p:cond delay="0"/>
                                          </p:stCondLst>
                                        </p:cTn>
                                        <p:tgtEl>
                                          <p:spTgt spid="118833">
                                            <p:txEl>
                                              <p:pRg st="10" end="10"/>
                                            </p:txEl>
                                          </p:spTgt>
                                        </p:tgtEl>
                                        <p:attrNameLst>
                                          <p:attrName>style.visibility</p:attrName>
                                        </p:attrNameLst>
                                      </p:cBhvr>
                                      <p:to>
                                        <p:strVal val="visible"/>
                                      </p:to>
                                    </p:set>
                                  </p:childTnLst>
                                </p:cTn>
                              </p:par>
                            </p:childTnLst>
                          </p:cTn>
                        </p:par>
                        <p:par>
                          <p:cTn id="170" fill="hold" nodeType="afterGroup">
                            <p:stCondLst>
                              <p:cond delay="7000"/>
                            </p:stCondLst>
                            <p:childTnLst>
                              <p:par>
                                <p:cTn id="171" presetID="1" presetClass="entr" presetSubtype="0" fill="hold" grpId="0" nodeType="afterEffect">
                                  <p:stCondLst>
                                    <p:cond delay="0"/>
                                  </p:stCondLst>
                                  <p:childTnLst>
                                    <p:set>
                                      <p:cBhvr>
                                        <p:cTn id="172" dur="1" fill="hold">
                                          <p:stCondLst>
                                            <p:cond delay="0"/>
                                          </p:stCondLst>
                                        </p:cTn>
                                        <p:tgtEl>
                                          <p:spTgt spid="118833">
                                            <p:txEl>
                                              <p:pRg st="11" end="11"/>
                                            </p:txEl>
                                          </p:spTgt>
                                        </p:tgtEl>
                                        <p:attrNameLst>
                                          <p:attrName>style.visibility</p:attrName>
                                        </p:attrNameLst>
                                      </p:cBhvr>
                                      <p:to>
                                        <p:strVal val="visible"/>
                                      </p:to>
                                    </p:set>
                                  </p:childTnLst>
                                </p:cTn>
                              </p:par>
                            </p:childTnLst>
                          </p:cTn>
                        </p:par>
                        <p:par>
                          <p:cTn id="173" fill="hold" nodeType="afterGroup">
                            <p:stCondLst>
                              <p:cond delay="7000"/>
                            </p:stCondLst>
                            <p:childTnLst>
                              <p:par>
                                <p:cTn id="174" presetID="1" presetClass="entr" presetSubtype="0" fill="hold" grpId="0" nodeType="afterEffect">
                                  <p:stCondLst>
                                    <p:cond delay="0"/>
                                  </p:stCondLst>
                                  <p:childTnLst>
                                    <p:set>
                                      <p:cBhvr>
                                        <p:cTn id="175" dur="1" fill="hold">
                                          <p:stCondLst>
                                            <p:cond delay="0"/>
                                          </p:stCondLst>
                                        </p:cTn>
                                        <p:tgtEl>
                                          <p:spTgt spid="118833">
                                            <p:txEl>
                                              <p:pRg st="12" end="12"/>
                                            </p:txEl>
                                          </p:spTgt>
                                        </p:tgtEl>
                                        <p:attrNameLst>
                                          <p:attrName>style.visibility</p:attrName>
                                        </p:attrNameLst>
                                      </p:cBhvr>
                                      <p:to>
                                        <p:strVal val="visible"/>
                                      </p:to>
                                    </p:set>
                                  </p:childTnLst>
                                </p:cTn>
                              </p:par>
                            </p:childTnLst>
                          </p:cTn>
                        </p:par>
                        <p:par>
                          <p:cTn id="176" fill="hold" nodeType="afterGroup">
                            <p:stCondLst>
                              <p:cond delay="7000"/>
                            </p:stCondLst>
                            <p:childTnLst>
                              <p:par>
                                <p:cTn id="177" presetID="1" presetClass="entr" presetSubtype="0" fill="hold" grpId="0" nodeType="afterEffect">
                                  <p:stCondLst>
                                    <p:cond delay="0"/>
                                  </p:stCondLst>
                                  <p:childTnLst>
                                    <p:set>
                                      <p:cBhvr>
                                        <p:cTn id="178" dur="1" fill="hold">
                                          <p:stCondLst>
                                            <p:cond delay="0"/>
                                          </p:stCondLst>
                                        </p:cTn>
                                        <p:tgtEl>
                                          <p:spTgt spid="118833">
                                            <p:txEl>
                                              <p:pRg st="13" end="13"/>
                                            </p:txEl>
                                          </p:spTgt>
                                        </p:tgtEl>
                                        <p:attrNameLst>
                                          <p:attrName>style.visibility</p:attrName>
                                        </p:attrNameLst>
                                      </p:cBhvr>
                                      <p:to>
                                        <p:strVal val="visible"/>
                                      </p:to>
                                    </p:set>
                                  </p:childTnLst>
                                </p:cTn>
                              </p:par>
                            </p:childTnLst>
                          </p:cTn>
                        </p:par>
                        <p:par>
                          <p:cTn id="179" fill="hold" nodeType="afterGroup">
                            <p:stCondLst>
                              <p:cond delay="7000"/>
                            </p:stCondLst>
                            <p:childTnLst>
                              <p:par>
                                <p:cTn id="180" presetID="1" presetClass="entr" presetSubtype="0" fill="hold" grpId="0" nodeType="afterEffect">
                                  <p:stCondLst>
                                    <p:cond delay="0"/>
                                  </p:stCondLst>
                                  <p:childTnLst>
                                    <p:set>
                                      <p:cBhvr>
                                        <p:cTn id="181" dur="1" fill="hold">
                                          <p:stCondLst>
                                            <p:cond delay="0"/>
                                          </p:stCondLst>
                                        </p:cTn>
                                        <p:tgtEl>
                                          <p:spTgt spid="118833">
                                            <p:txEl>
                                              <p:pRg st="14" end="14"/>
                                            </p:txEl>
                                          </p:spTgt>
                                        </p:tgtEl>
                                        <p:attrNameLst>
                                          <p:attrName>style.visibility</p:attrName>
                                        </p:attrNameLst>
                                      </p:cBhvr>
                                      <p:to>
                                        <p:strVal val="visible"/>
                                      </p:to>
                                    </p:set>
                                  </p:childTnLst>
                                </p:cTn>
                              </p:par>
                            </p:childTnLst>
                          </p:cTn>
                        </p:par>
                        <p:par>
                          <p:cTn id="182" fill="hold" nodeType="afterGroup">
                            <p:stCondLst>
                              <p:cond delay="7000"/>
                            </p:stCondLst>
                            <p:childTnLst>
                              <p:par>
                                <p:cTn id="183" presetID="1" presetClass="entr" presetSubtype="0" fill="hold" grpId="0" nodeType="afterEffect">
                                  <p:stCondLst>
                                    <p:cond delay="0"/>
                                  </p:stCondLst>
                                  <p:childTnLst>
                                    <p:set>
                                      <p:cBhvr>
                                        <p:cTn id="184" dur="1" fill="hold">
                                          <p:stCondLst>
                                            <p:cond delay="0"/>
                                          </p:stCondLst>
                                        </p:cTn>
                                        <p:tgtEl>
                                          <p:spTgt spid="118833">
                                            <p:txEl>
                                              <p:pRg st="15" end="15"/>
                                            </p:txEl>
                                          </p:spTgt>
                                        </p:tgtEl>
                                        <p:attrNameLst>
                                          <p:attrName>style.visibility</p:attrName>
                                        </p:attrNameLst>
                                      </p:cBhvr>
                                      <p:to>
                                        <p:strVal val="visible"/>
                                      </p:to>
                                    </p:set>
                                  </p:childTnLst>
                                </p:cTn>
                              </p:par>
                            </p:childTnLst>
                          </p:cTn>
                        </p:par>
                        <p:par>
                          <p:cTn id="185" fill="hold" nodeType="afterGroup">
                            <p:stCondLst>
                              <p:cond delay="7000"/>
                            </p:stCondLst>
                            <p:childTnLst>
                              <p:par>
                                <p:cTn id="186" presetID="1" presetClass="entr" presetSubtype="0" fill="hold" nodeType="afterEffect">
                                  <p:stCondLst>
                                    <p:cond delay="0"/>
                                  </p:stCondLst>
                                  <p:childTnLst>
                                    <p:set>
                                      <p:cBhvr>
                                        <p:cTn id="187" dur="1" fill="hold">
                                          <p:stCondLst>
                                            <p:cond delay="0"/>
                                          </p:stCondLst>
                                        </p:cTn>
                                        <p:tgtEl>
                                          <p:spTgt spid="118833">
                                            <p:txEl>
                                              <p:pRg st="0" end="0"/>
                                            </p:txEl>
                                          </p:spTgt>
                                        </p:tgtEl>
                                        <p:attrNameLst>
                                          <p:attrName>style.visibility</p:attrName>
                                        </p:attrNameLst>
                                      </p:cBhvr>
                                      <p:to>
                                        <p:strVal val="visible"/>
                                      </p:to>
                                    </p:set>
                                  </p:childTnLst>
                                </p:cTn>
                              </p:par>
                            </p:childTnLst>
                          </p:cTn>
                        </p:par>
                        <p:par>
                          <p:cTn id="188" fill="hold" nodeType="afterGroup">
                            <p:stCondLst>
                              <p:cond delay="7000"/>
                            </p:stCondLst>
                            <p:childTnLst>
                              <p:par>
                                <p:cTn id="189" presetID="1" presetClass="entr" presetSubtype="0" fill="hold" nodeType="afterEffect">
                                  <p:stCondLst>
                                    <p:cond delay="0"/>
                                  </p:stCondLst>
                                  <p:childTnLst>
                                    <p:set>
                                      <p:cBhvr>
                                        <p:cTn id="190" dur="1" fill="hold">
                                          <p:stCondLst>
                                            <p:cond delay="0"/>
                                          </p:stCondLst>
                                        </p:cTn>
                                        <p:tgtEl>
                                          <p:spTgt spid="118833">
                                            <p:txEl>
                                              <p:pRg st="1" end="1"/>
                                            </p:txEl>
                                          </p:spTgt>
                                        </p:tgtEl>
                                        <p:attrNameLst>
                                          <p:attrName>style.visibility</p:attrName>
                                        </p:attrNameLst>
                                      </p:cBhvr>
                                      <p:to>
                                        <p:strVal val="visible"/>
                                      </p:to>
                                    </p:set>
                                  </p:childTnLst>
                                </p:cTn>
                              </p:par>
                            </p:childTnLst>
                          </p:cTn>
                        </p:par>
                        <p:par>
                          <p:cTn id="191" fill="hold" nodeType="afterGroup">
                            <p:stCondLst>
                              <p:cond delay="7000"/>
                            </p:stCondLst>
                            <p:childTnLst>
                              <p:par>
                                <p:cTn id="192" presetID="1" presetClass="entr" presetSubtype="0" fill="hold" nodeType="afterEffect">
                                  <p:stCondLst>
                                    <p:cond delay="0"/>
                                  </p:stCondLst>
                                  <p:childTnLst>
                                    <p:set>
                                      <p:cBhvr>
                                        <p:cTn id="193" dur="1" fill="hold">
                                          <p:stCondLst>
                                            <p:cond delay="0"/>
                                          </p:stCondLst>
                                        </p:cTn>
                                        <p:tgtEl>
                                          <p:spTgt spid="118833">
                                            <p:txEl>
                                              <p:pRg st="2" end="2"/>
                                            </p:txEl>
                                          </p:spTgt>
                                        </p:tgtEl>
                                        <p:attrNameLst>
                                          <p:attrName>style.visibility</p:attrName>
                                        </p:attrNameLst>
                                      </p:cBhvr>
                                      <p:to>
                                        <p:strVal val="visible"/>
                                      </p:to>
                                    </p:set>
                                  </p:childTnLst>
                                </p:cTn>
                              </p:par>
                            </p:childTnLst>
                          </p:cTn>
                        </p:par>
                        <p:par>
                          <p:cTn id="194" fill="hold" nodeType="afterGroup">
                            <p:stCondLst>
                              <p:cond delay="7000"/>
                            </p:stCondLst>
                            <p:childTnLst>
                              <p:par>
                                <p:cTn id="195" presetID="1" presetClass="entr" presetSubtype="0" fill="hold" nodeType="afterEffect">
                                  <p:stCondLst>
                                    <p:cond delay="0"/>
                                  </p:stCondLst>
                                  <p:childTnLst>
                                    <p:set>
                                      <p:cBhvr>
                                        <p:cTn id="196" dur="1" fill="hold">
                                          <p:stCondLst>
                                            <p:cond delay="0"/>
                                          </p:stCondLst>
                                        </p:cTn>
                                        <p:tgtEl>
                                          <p:spTgt spid="118833">
                                            <p:txEl>
                                              <p:pRg st="3" end="3"/>
                                            </p:txEl>
                                          </p:spTgt>
                                        </p:tgtEl>
                                        <p:attrNameLst>
                                          <p:attrName>style.visibility</p:attrName>
                                        </p:attrNameLst>
                                      </p:cBhvr>
                                      <p:to>
                                        <p:strVal val="visible"/>
                                      </p:to>
                                    </p:set>
                                  </p:childTnLst>
                                </p:cTn>
                              </p:par>
                            </p:childTnLst>
                          </p:cTn>
                        </p:par>
                        <p:par>
                          <p:cTn id="197" fill="hold" nodeType="afterGroup">
                            <p:stCondLst>
                              <p:cond delay="7000"/>
                            </p:stCondLst>
                            <p:childTnLst>
                              <p:par>
                                <p:cTn id="198" presetID="1" presetClass="entr" presetSubtype="0" fill="hold" nodeType="afterEffect">
                                  <p:stCondLst>
                                    <p:cond delay="0"/>
                                  </p:stCondLst>
                                  <p:childTnLst>
                                    <p:set>
                                      <p:cBhvr>
                                        <p:cTn id="199" dur="1" fill="hold">
                                          <p:stCondLst>
                                            <p:cond delay="0"/>
                                          </p:stCondLst>
                                        </p:cTn>
                                        <p:tgtEl>
                                          <p:spTgt spid="118833">
                                            <p:txEl>
                                              <p:pRg st="4" end="4"/>
                                            </p:txEl>
                                          </p:spTgt>
                                        </p:tgtEl>
                                        <p:attrNameLst>
                                          <p:attrName>style.visibility</p:attrName>
                                        </p:attrNameLst>
                                      </p:cBhvr>
                                      <p:to>
                                        <p:strVal val="visible"/>
                                      </p:to>
                                    </p:set>
                                  </p:childTnLst>
                                </p:cTn>
                              </p:par>
                            </p:childTnLst>
                          </p:cTn>
                        </p:par>
                        <p:par>
                          <p:cTn id="200" fill="hold" nodeType="afterGroup">
                            <p:stCondLst>
                              <p:cond delay="7000"/>
                            </p:stCondLst>
                            <p:childTnLst>
                              <p:par>
                                <p:cTn id="201" presetID="1" presetClass="entr" presetSubtype="0" fill="hold" nodeType="afterEffect">
                                  <p:stCondLst>
                                    <p:cond delay="0"/>
                                  </p:stCondLst>
                                  <p:childTnLst>
                                    <p:set>
                                      <p:cBhvr>
                                        <p:cTn id="202" dur="1" fill="hold">
                                          <p:stCondLst>
                                            <p:cond delay="0"/>
                                          </p:stCondLst>
                                        </p:cTn>
                                        <p:tgtEl>
                                          <p:spTgt spid="118833">
                                            <p:txEl>
                                              <p:pRg st="5" end="5"/>
                                            </p:txEl>
                                          </p:spTgt>
                                        </p:tgtEl>
                                        <p:attrNameLst>
                                          <p:attrName>style.visibility</p:attrName>
                                        </p:attrNameLst>
                                      </p:cBhvr>
                                      <p:to>
                                        <p:strVal val="visible"/>
                                      </p:to>
                                    </p:set>
                                  </p:childTnLst>
                                </p:cTn>
                              </p:par>
                            </p:childTnLst>
                          </p:cTn>
                        </p:par>
                        <p:par>
                          <p:cTn id="203" fill="hold" nodeType="afterGroup">
                            <p:stCondLst>
                              <p:cond delay="7000"/>
                            </p:stCondLst>
                            <p:childTnLst>
                              <p:par>
                                <p:cTn id="204" presetID="1" presetClass="entr" presetSubtype="0" fill="hold" nodeType="afterEffect">
                                  <p:stCondLst>
                                    <p:cond delay="0"/>
                                  </p:stCondLst>
                                  <p:childTnLst>
                                    <p:set>
                                      <p:cBhvr>
                                        <p:cTn id="205" dur="1" fill="hold">
                                          <p:stCondLst>
                                            <p:cond delay="0"/>
                                          </p:stCondLst>
                                        </p:cTn>
                                        <p:tgtEl>
                                          <p:spTgt spid="118833">
                                            <p:txEl>
                                              <p:pRg st="6" end="6"/>
                                            </p:txEl>
                                          </p:spTgt>
                                        </p:tgtEl>
                                        <p:attrNameLst>
                                          <p:attrName>style.visibility</p:attrName>
                                        </p:attrNameLst>
                                      </p:cBhvr>
                                      <p:to>
                                        <p:strVal val="visible"/>
                                      </p:to>
                                    </p:set>
                                  </p:childTnLst>
                                </p:cTn>
                              </p:par>
                            </p:childTnLst>
                          </p:cTn>
                        </p:par>
                        <p:par>
                          <p:cTn id="206" fill="hold" nodeType="afterGroup">
                            <p:stCondLst>
                              <p:cond delay="7000"/>
                            </p:stCondLst>
                            <p:childTnLst>
                              <p:par>
                                <p:cTn id="207" presetID="1" presetClass="entr" presetSubtype="0" fill="hold" nodeType="afterEffect">
                                  <p:stCondLst>
                                    <p:cond delay="0"/>
                                  </p:stCondLst>
                                  <p:childTnLst>
                                    <p:set>
                                      <p:cBhvr>
                                        <p:cTn id="208" dur="1" fill="hold">
                                          <p:stCondLst>
                                            <p:cond delay="0"/>
                                          </p:stCondLst>
                                        </p:cTn>
                                        <p:tgtEl>
                                          <p:spTgt spid="118833">
                                            <p:txEl>
                                              <p:pRg st="7" end="7"/>
                                            </p:txEl>
                                          </p:spTgt>
                                        </p:tgtEl>
                                        <p:attrNameLst>
                                          <p:attrName>style.visibility</p:attrName>
                                        </p:attrNameLst>
                                      </p:cBhvr>
                                      <p:to>
                                        <p:strVal val="visible"/>
                                      </p:to>
                                    </p:set>
                                  </p:childTnLst>
                                </p:cTn>
                              </p:par>
                            </p:childTnLst>
                          </p:cTn>
                        </p:par>
                        <p:par>
                          <p:cTn id="209" fill="hold" nodeType="afterGroup">
                            <p:stCondLst>
                              <p:cond delay="7000"/>
                            </p:stCondLst>
                            <p:childTnLst>
                              <p:par>
                                <p:cTn id="210" presetID="1" presetClass="entr" presetSubtype="0" fill="hold" nodeType="afterEffect">
                                  <p:stCondLst>
                                    <p:cond delay="0"/>
                                  </p:stCondLst>
                                  <p:childTnLst>
                                    <p:set>
                                      <p:cBhvr>
                                        <p:cTn id="211" dur="1" fill="hold">
                                          <p:stCondLst>
                                            <p:cond delay="0"/>
                                          </p:stCondLst>
                                        </p:cTn>
                                        <p:tgtEl>
                                          <p:spTgt spid="118833">
                                            <p:txEl>
                                              <p:pRg st="8" end="8"/>
                                            </p:txEl>
                                          </p:spTgt>
                                        </p:tgtEl>
                                        <p:attrNameLst>
                                          <p:attrName>style.visibility</p:attrName>
                                        </p:attrNameLst>
                                      </p:cBhvr>
                                      <p:to>
                                        <p:strVal val="visible"/>
                                      </p:to>
                                    </p:set>
                                  </p:childTnLst>
                                </p:cTn>
                              </p:par>
                            </p:childTnLst>
                          </p:cTn>
                        </p:par>
                        <p:par>
                          <p:cTn id="212" fill="hold" nodeType="afterGroup">
                            <p:stCondLst>
                              <p:cond delay="7000"/>
                            </p:stCondLst>
                            <p:childTnLst>
                              <p:par>
                                <p:cTn id="213" presetID="1" presetClass="entr" presetSubtype="0" fill="hold" nodeType="afterEffect">
                                  <p:stCondLst>
                                    <p:cond delay="0"/>
                                  </p:stCondLst>
                                  <p:childTnLst>
                                    <p:set>
                                      <p:cBhvr>
                                        <p:cTn id="214" dur="1" fill="hold">
                                          <p:stCondLst>
                                            <p:cond delay="0"/>
                                          </p:stCondLst>
                                        </p:cTn>
                                        <p:tgtEl>
                                          <p:spTgt spid="118833">
                                            <p:txEl>
                                              <p:pRg st="9" end="9"/>
                                            </p:txEl>
                                          </p:spTgt>
                                        </p:tgtEl>
                                        <p:attrNameLst>
                                          <p:attrName>style.visibility</p:attrName>
                                        </p:attrNameLst>
                                      </p:cBhvr>
                                      <p:to>
                                        <p:strVal val="visible"/>
                                      </p:to>
                                    </p:set>
                                  </p:childTnLst>
                                </p:cTn>
                              </p:par>
                            </p:childTnLst>
                          </p:cTn>
                        </p:par>
                        <p:par>
                          <p:cTn id="215" fill="hold" nodeType="afterGroup">
                            <p:stCondLst>
                              <p:cond delay="7000"/>
                            </p:stCondLst>
                            <p:childTnLst>
                              <p:par>
                                <p:cTn id="216" presetID="1" presetClass="entr" presetSubtype="0" fill="hold" nodeType="afterEffect">
                                  <p:stCondLst>
                                    <p:cond delay="0"/>
                                  </p:stCondLst>
                                  <p:childTnLst>
                                    <p:set>
                                      <p:cBhvr>
                                        <p:cTn id="217" dur="1" fill="hold">
                                          <p:stCondLst>
                                            <p:cond delay="0"/>
                                          </p:stCondLst>
                                        </p:cTn>
                                        <p:tgtEl>
                                          <p:spTgt spid="118833">
                                            <p:txEl>
                                              <p:pRg st="10" end="10"/>
                                            </p:txEl>
                                          </p:spTgt>
                                        </p:tgtEl>
                                        <p:attrNameLst>
                                          <p:attrName>style.visibility</p:attrName>
                                        </p:attrNameLst>
                                      </p:cBhvr>
                                      <p:to>
                                        <p:strVal val="visible"/>
                                      </p:to>
                                    </p:set>
                                  </p:childTnLst>
                                </p:cTn>
                              </p:par>
                            </p:childTnLst>
                          </p:cTn>
                        </p:par>
                        <p:par>
                          <p:cTn id="218" fill="hold" nodeType="afterGroup">
                            <p:stCondLst>
                              <p:cond delay="7000"/>
                            </p:stCondLst>
                            <p:childTnLst>
                              <p:par>
                                <p:cTn id="219" presetID="1" presetClass="entr" presetSubtype="0" fill="hold" nodeType="afterEffect">
                                  <p:stCondLst>
                                    <p:cond delay="0"/>
                                  </p:stCondLst>
                                  <p:childTnLst>
                                    <p:set>
                                      <p:cBhvr>
                                        <p:cTn id="220" dur="1" fill="hold">
                                          <p:stCondLst>
                                            <p:cond delay="0"/>
                                          </p:stCondLst>
                                        </p:cTn>
                                        <p:tgtEl>
                                          <p:spTgt spid="118833">
                                            <p:txEl>
                                              <p:pRg st="11" end="11"/>
                                            </p:txEl>
                                          </p:spTgt>
                                        </p:tgtEl>
                                        <p:attrNameLst>
                                          <p:attrName>style.visibility</p:attrName>
                                        </p:attrNameLst>
                                      </p:cBhvr>
                                      <p:to>
                                        <p:strVal val="visible"/>
                                      </p:to>
                                    </p:set>
                                  </p:childTnLst>
                                </p:cTn>
                              </p:par>
                            </p:childTnLst>
                          </p:cTn>
                        </p:par>
                        <p:par>
                          <p:cTn id="221" fill="hold" nodeType="afterGroup">
                            <p:stCondLst>
                              <p:cond delay="7000"/>
                            </p:stCondLst>
                            <p:childTnLst>
                              <p:par>
                                <p:cTn id="222" presetID="1" presetClass="entr" presetSubtype="0" fill="hold" nodeType="afterEffect">
                                  <p:stCondLst>
                                    <p:cond delay="0"/>
                                  </p:stCondLst>
                                  <p:childTnLst>
                                    <p:set>
                                      <p:cBhvr>
                                        <p:cTn id="223" dur="1" fill="hold">
                                          <p:stCondLst>
                                            <p:cond delay="0"/>
                                          </p:stCondLst>
                                        </p:cTn>
                                        <p:tgtEl>
                                          <p:spTgt spid="118833">
                                            <p:txEl>
                                              <p:pRg st="12" end="12"/>
                                            </p:txEl>
                                          </p:spTgt>
                                        </p:tgtEl>
                                        <p:attrNameLst>
                                          <p:attrName>style.visibility</p:attrName>
                                        </p:attrNameLst>
                                      </p:cBhvr>
                                      <p:to>
                                        <p:strVal val="visible"/>
                                      </p:to>
                                    </p:set>
                                  </p:childTnLst>
                                </p:cTn>
                              </p:par>
                            </p:childTnLst>
                          </p:cTn>
                        </p:par>
                        <p:par>
                          <p:cTn id="224" fill="hold" nodeType="afterGroup">
                            <p:stCondLst>
                              <p:cond delay="7000"/>
                            </p:stCondLst>
                            <p:childTnLst>
                              <p:par>
                                <p:cTn id="225" presetID="1" presetClass="entr" presetSubtype="0" fill="hold" nodeType="afterEffect">
                                  <p:stCondLst>
                                    <p:cond delay="0"/>
                                  </p:stCondLst>
                                  <p:childTnLst>
                                    <p:set>
                                      <p:cBhvr>
                                        <p:cTn id="226" dur="1" fill="hold">
                                          <p:stCondLst>
                                            <p:cond delay="0"/>
                                          </p:stCondLst>
                                        </p:cTn>
                                        <p:tgtEl>
                                          <p:spTgt spid="118833">
                                            <p:txEl>
                                              <p:pRg st="13" end="13"/>
                                            </p:txEl>
                                          </p:spTgt>
                                        </p:tgtEl>
                                        <p:attrNameLst>
                                          <p:attrName>style.visibility</p:attrName>
                                        </p:attrNameLst>
                                      </p:cBhvr>
                                      <p:to>
                                        <p:strVal val="visible"/>
                                      </p:to>
                                    </p:set>
                                  </p:childTnLst>
                                </p:cTn>
                              </p:par>
                            </p:childTnLst>
                          </p:cTn>
                        </p:par>
                        <p:par>
                          <p:cTn id="227" fill="hold" nodeType="afterGroup">
                            <p:stCondLst>
                              <p:cond delay="7000"/>
                            </p:stCondLst>
                            <p:childTnLst>
                              <p:par>
                                <p:cTn id="228" presetID="1" presetClass="entr" presetSubtype="0" fill="hold" nodeType="afterEffect">
                                  <p:stCondLst>
                                    <p:cond delay="0"/>
                                  </p:stCondLst>
                                  <p:childTnLst>
                                    <p:set>
                                      <p:cBhvr>
                                        <p:cTn id="229" dur="1" fill="hold">
                                          <p:stCondLst>
                                            <p:cond delay="0"/>
                                          </p:stCondLst>
                                        </p:cTn>
                                        <p:tgtEl>
                                          <p:spTgt spid="118833">
                                            <p:txEl>
                                              <p:pRg st="14" end="14"/>
                                            </p:txEl>
                                          </p:spTgt>
                                        </p:tgtEl>
                                        <p:attrNameLst>
                                          <p:attrName>style.visibility</p:attrName>
                                        </p:attrNameLst>
                                      </p:cBhvr>
                                      <p:to>
                                        <p:strVal val="visible"/>
                                      </p:to>
                                    </p:set>
                                  </p:childTnLst>
                                </p:cTn>
                              </p:par>
                            </p:childTnLst>
                          </p:cTn>
                        </p:par>
                        <p:par>
                          <p:cTn id="230" fill="hold" nodeType="afterGroup">
                            <p:stCondLst>
                              <p:cond delay="7000"/>
                            </p:stCondLst>
                            <p:childTnLst>
                              <p:par>
                                <p:cTn id="231" presetID="1" presetClass="entr" presetSubtype="0" fill="hold" nodeType="afterEffect">
                                  <p:stCondLst>
                                    <p:cond delay="0"/>
                                  </p:stCondLst>
                                  <p:childTnLst>
                                    <p:set>
                                      <p:cBhvr>
                                        <p:cTn id="232" dur="1" fill="hold">
                                          <p:stCondLst>
                                            <p:cond delay="0"/>
                                          </p:stCondLst>
                                        </p:cTn>
                                        <p:tgtEl>
                                          <p:spTgt spid="118833">
                                            <p:txEl>
                                              <p:pRg st="15" end="15"/>
                                            </p:txEl>
                                          </p:spTgt>
                                        </p:tgtEl>
                                        <p:attrNameLst>
                                          <p:attrName>style.visibility</p:attrName>
                                        </p:attrNameLst>
                                      </p:cBhvr>
                                      <p:to>
                                        <p:strVal val="visible"/>
                                      </p:to>
                                    </p:set>
                                  </p:childTnLst>
                                </p:cTn>
                              </p:par>
                            </p:childTnLst>
                          </p:cTn>
                        </p:par>
                      </p:childTnLst>
                    </p:cTn>
                  </p:par>
                  <p:par>
                    <p:cTn id="233" fill="hold" nodeType="clickPar">
                      <p:stCondLst>
                        <p:cond delay="indefinite"/>
                      </p:stCondLst>
                      <p:childTnLst>
                        <p:par>
                          <p:cTn id="234" fill="hold" nodeType="withGroup">
                            <p:stCondLst>
                              <p:cond delay="0"/>
                            </p:stCondLst>
                            <p:childTnLst>
                              <p:par>
                                <p:cTn id="235" presetID="1" presetClass="entr" presetSubtype="0" fill="hold" grpId="1" nodeType="clickEffect">
                                  <p:stCondLst>
                                    <p:cond delay="0"/>
                                  </p:stCondLst>
                                  <p:childTnLst>
                                    <p:set>
                                      <p:cBhvr>
                                        <p:cTn id="236" dur="1" fill="hold">
                                          <p:stCondLst>
                                            <p:cond delay="0"/>
                                          </p:stCondLst>
                                        </p:cTn>
                                        <p:tgtEl>
                                          <p:spTgt spid="118833">
                                            <p:bg/>
                                          </p:spTgt>
                                        </p:tgtEl>
                                        <p:attrNameLst>
                                          <p:attrName>style.visibility</p:attrName>
                                        </p:attrNameLst>
                                      </p:cBhvr>
                                      <p:to>
                                        <p:strVal val="visible"/>
                                      </p:to>
                                    </p:set>
                                  </p:childTnLst>
                                </p:cTn>
                              </p:par>
                              <p:par>
                                <p:cTn id="237" presetID="1" presetClass="entr" presetSubtype="0" fill="hold" grpId="1" nodeType="withEffect">
                                  <p:stCondLst>
                                    <p:cond delay="0"/>
                                  </p:stCondLst>
                                  <p:childTnLst>
                                    <p:set>
                                      <p:cBhvr>
                                        <p:cTn id="238" dur="1" fill="hold">
                                          <p:stCondLst>
                                            <p:cond delay="0"/>
                                          </p:stCondLst>
                                        </p:cTn>
                                        <p:tgtEl>
                                          <p:spTgt spid="118833">
                                            <p:txEl>
                                              <p:pRg st="0" end="0"/>
                                            </p:txEl>
                                          </p:spTgt>
                                        </p:tgtEl>
                                        <p:attrNameLst>
                                          <p:attrName>style.visibility</p:attrName>
                                        </p:attrNameLst>
                                      </p:cBhvr>
                                      <p:to>
                                        <p:strVal val="visible"/>
                                      </p:to>
                                    </p:set>
                                  </p:childTnLst>
                                </p:cTn>
                              </p:par>
                              <p:par>
                                <p:cTn id="239" presetID="1" presetClass="entr" presetSubtype="0" fill="hold" grpId="1" nodeType="withEffect">
                                  <p:stCondLst>
                                    <p:cond delay="0"/>
                                  </p:stCondLst>
                                  <p:childTnLst>
                                    <p:set>
                                      <p:cBhvr>
                                        <p:cTn id="240" dur="1" fill="hold">
                                          <p:stCondLst>
                                            <p:cond delay="0"/>
                                          </p:stCondLst>
                                        </p:cTn>
                                        <p:tgtEl>
                                          <p:spTgt spid="118833">
                                            <p:txEl>
                                              <p:pRg st="1" end="1"/>
                                            </p:txEl>
                                          </p:spTgt>
                                        </p:tgtEl>
                                        <p:attrNameLst>
                                          <p:attrName>style.visibility</p:attrName>
                                        </p:attrNameLst>
                                      </p:cBhvr>
                                      <p:to>
                                        <p:strVal val="visible"/>
                                      </p:to>
                                    </p:set>
                                  </p:childTnLst>
                                </p:cTn>
                              </p:par>
                              <p:par>
                                <p:cTn id="241" presetID="1" presetClass="entr" presetSubtype="0" fill="hold" grpId="1" nodeType="withEffect">
                                  <p:stCondLst>
                                    <p:cond delay="0"/>
                                  </p:stCondLst>
                                  <p:childTnLst>
                                    <p:set>
                                      <p:cBhvr>
                                        <p:cTn id="242" dur="1" fill="hold">
                                          <p:stCondLst>
                                            <p:cond delay="0"/>
                                          </p:stCondLst>
                                        </p:cTn>
                                        <p:tgtEl>
                                          <p:spTgt spid="118833">
                                            <p:txEl>
                                              <p:pRg st="2" end="2"/>
                                            </p:txEl>
                                          </p:spTgt>
                                        </p:tgtEl>
                                        <p:attrNameLst>
                                          <p:attrName>style.visibility</p:attrName>
                                        </p:attrNameLst>
                                      </p:cBhvr>
                                      <p:to>
                                        <p:strVal val="visible"/>
                                      </p:to>
                                    </p:set>
                                  </p:childTnLst>
                                </p:cTn>
                              </p:par>
                              <p:par>
                                <p:cTn id="243" presetID="1" presetClass="entr" presetSubtype="0" fill="hold" grpId="1" nodeType="withEffect">
                                  <p:stCondLst>
                                    <p:cond delay="0"/>
                                  </p:stCondLst>
                                  <p:childTnLst>
                                    <p:set>
                                      <p:cBhvr>
                                        <p:cTn id="244" dur="1" fill="hold">
                                          <p:stCondLst>
                                            <p:cond delay="0"/>
                                          </p:stCondLst>
                                        </p:cTn>
                                        <p:tgtEl>
                                          <p:spTgt spid="118833">
                                            <p:txEl>
                                              <p:pRg st="3" end="3"/>
                                            </p:txEl>
                                          </p:spTgt>
                                        </p:tgtEl>
                                        <p:attrNameLst>
                                          <p:attrName>style.visibility</p:attrName>
                                        </p:attrNameLst>
                                      </p:cBhvr>
                                      <p:to>
                                        <p:strVal val="visible"/>
                                      </p:to>
                                    </p:set>
                                  </p:childTnLst>
                                </p:cTn>
                              </p:par>
                              <p:par>
                                <p:cTn id="245" presetID="1" presetClass="entr" presetSubtype="0" fill="hold" grpId="1" nodeType="withEffect">
                                  <p:stCondLst>
                                    <p:cond delay="0"/>
                                  </p:stCondLst>
                                  <p:childTnLst>
                                    <p:set>
                                      <p:cBhvr>
                                        <p:cTn id="246" dur="1" fill="hold">
                                          <p:stCondLst>
                                            <p:cond delay="0"/>
                                          </p:stCondLst>
                                        </p:cTn>
                                        <p:tgtEl>
                                          <p:spTgt spid="118833">
                                            <p:txEl>
                                              <p:pRg st="4" end="4"/>
                                            </p:txEl>
                                          </p:spTgt>
                                        </p:tgtEl>
                                        <p:attrNameLst>
                                          <p:attrName>style.visibility</p:attrName>
                                        </p:attrNameLst>
                                      </p:cBhvr>
                                      <p:to>
                                        <p:strVal val="visible"/>
                                      </p:to>
                                    </p:set>
                                  </p:childTnLst>
                                </p:cTn>
                              </p:par>
                              <p:par>
                                <p:cTn id="247" presetID="1" presetClass="entr" presetSubtype="0" fill="hold" grpId="1" nodeType="withEffect">
                                  <p:stCondLst>
                                    <p:cond delay="0"/>
                                  </p:stCondLst>
                                  <p:childTnLst>
                                    <p:set>
                                      <p:cBhvr>
                                        <p:cTn id="248" dur="1" fill="hold">
                                          <p:stCondLst>
                                            <p:cond delay="0"/>
                                          </p:stCondLst>
                                        </p:cTn>
                                        <p:tgtEl>
                                          <p:spTgt spid="118833">
                                            <p:txEl>
                                              <p:pRg st="5" end="5"/>
                                            </p:txEl>
                                          </p:spTgt>
                                        </p:tgtEl>
                                        <p:attrNameLst>
                                          <p:attrName>style.visibility</p:attrName>
                                        </p:attrNameLst>
                                      </p:cBhvr>
                                      <p:to>
                                        <p:strVal val="visible"/>
                                      </p:to>
                                    </p:set>
                                  </p:childTnLst>
                                </p:cTn>
                              </p:par>
                              <p:par>
                                <p:cTn id="249" presetID="1" presetClass="entr" presetSubtype="0" fill="hold" grpId="1" nodeType="withEffect">
                                  <p:stCondLst>
                                    <p:cond delay="0"/>
                                  </p:stCondLst>
                                  <p:childTnLst>
                                    <p:set>
                                      <p:cBhvr>
                                        <p:cTn id="250" dur="1" fill="hold">
                                          <p:stCondLst>
                                            <p:cond delay="0"/>
                                          </p:stCondLst>
                                        </p:cTn>
                                        <p:tgtEl>
                                          <p:spTgt spid="118833">
                                            <p:txEl>
                                              <p:pRg st="6" end="6"/>
                                            </p:txEl>
                                          </p:spTgt>
                                        </p:tgtEl>
                                        <p:attrNameLst>
                                          <p:attrName>style.visibility</p:attrName>
                                        </p:attrNameLst>
                                      </p:cBhvr>
                                      <p:to>
                                        <p:strVal val="visible"/>
                                      </p:to>
                                    </p:set>
                                  </p:childTnLst>
                                </p:cTn>
                              </p:par>
                              <p:par>
                                <p:cTn id="251" presetID="1" presetClass="entr" presetSubtype="0" fill="hold" grpId="1" nodeType="withEffect">
                                  <p:stCondLst>
                                    <p:cond delay="0"/>
                                  </p:stCondLst>
                                  <p:childTnLst>
                                    <p:set>
                                      <p:cBhvr>
                                        <p:cTn id="252" dur="1" fill="hold">
                                          <p:stCondLst>
                                            <p:cond delay="0"/>
                                          </p:stCondLst>
                                        </p:cTn>
                                        <p:tgtEl>
                                          <p:spTgt spid="118833">
                                            <p:txEl>
                                              <p:pRg st="7" end="7"/>
                                            </p:txEl>
                                          </p:spTgt>
                                        </p:tgtEl>
                                        <p:attrNameLst>
                                          <p:attrName>style.visibility</p:attrName>
                                        </p:attrNameLst>
                                      </p:cBhvr>
                                      <p:to>
                                        <p:strVal val="visible"/>
                                      </p:to>
                                    </p:set>
                                  </p:childTnLst>
                                </p:cTn>
                              </p:par>
                              <p:par>
                                <p:cTn id="253" presetID="1" presetClass="entr" presetSubtype="0" fill="hold" grpId="1" nodeType="withEffect">
                                  <p:stCondLst>
                                    <p:cond delay="0"/>
                                  </p:stCondLst>
                                  <p:childTnLst>
                                    <p:set>
                                      <p:cBhvr>
                                        <p:cTn id="254" dur="1" fill="hold">
                                          <p:stCondLst>
                                            <p:cond delay="0"/>
                                          </p:stCondLst>
                                        </p:cTn>
                                        <p:tgtEl>
                                          <p:spTgt spid="118833">
                                            <p:txEl>
                                              <p:pRg st="8" end="8"/>
                                            </p:txEl>
                                          </p:spTgt>
                                        </p:tgtEl>
                                        <p:attrNameLst>
                                          <p:attrName>style.visibility</p:attrName>
                                        </p:attrNameLst>
                                      </p:cBhvr>
                                      <p:to>
                                        <p:strVal val="visible"/>
                                      </p:to>
                                    </p:set>
                                  </p:childTnLst>
                                </p:cTn>
                              </p:par>
                              <p:par>
                                <p:cTn id="255" presetID="1" presetClass="entr" presetSubtype="0" fill="hold" grpId="1" nodeType="withEffect">
                                  <p:stCondLst>
                                    <p:cond delay="0"/>
                                  </p:stCondLst>
                                  <p:childTnLst>
                                    <p:set>
                                      <p:cBhvr>
                                        <p:cTn id="256" dur="1" fill="hold">
                                          <p:stCondLst>
                                            <p:cond delay="0"/>
                                          </p:stCondLst>
                                        </p:cTn>
                                        <p:tgtEl>
                                          <p:spTgt spid="118833">
                                            <p:txEl>
                                              <p:pRg st="9" end="9"/>
                                            </p:txEl>
                                          </p:spTgt>
                                        </p:tgtEl>
                                        <p:attrNameLst>
                                          <p:attrName>style.visibility</p:attrName>
                                        </p:attrNameLst>
                                      </p:cBhvr>
                                      <p:to>
                                        <p:strVal val="visible"/>
                                      </p:to>
                                    </p:set>
                                  </p:childTnLst>
                                </p:cTn>
                              </p:par>
                              <p:par>
                                <p:cTn id="257" presetID="1" presetClass="entr" presetSubtype="0" fill="hold" grpId="1" nodeType="withEffect">
                                  <p:stCondLst>
                                    <p:cond delay="0"/>
                                  </p:stCondLst>
                                  <p:childTnLst>
                                    <p:set>
                                      <p:cBhvr>
                                        <p:cTn id="258" dur="1" fill="hold">
                                          <p:stCondLst>
                                            <p:cond delay="0"/>
                                          </p:stCondLst>
                                        </p:cTn>
                                        <p:tgtEl>
                                          <p:spTgt spid="118833">
                                            <p:txEl>
                                              <p:pRg st="10" end="10"/>
                                            </p:txEl>
                                          </p:spTgt>
                                        </p:tgtEl>
                                        <p:attrNameLst>
                                          <p:attrName>style.visibility</p:attrName>
                                        </p:attrNameLst>
                                      </p:cBhvr>
                                      <p:to>
                                        <p:strVal val="visible"/>
                                      </p:to>
                                    </p:set>
                                  </p:childTnLst>
                                </p:cTn>
                              </p:par>
                              <p:par>
                                <p:cTn id="259" presetID="1" presetClass="entr" presetSubtype="0" fill="hold" grpId="1" nodeType="withEffect">
                                  <p:stCondLst>
                                    <p:cond delay="0"/>
                                  </p:stCondLst>
                                  <p:childTnLst>
                                    <p:set>
                                      <p:cBhvr>
                                        <p:cTn id="260" dur="1" fill="hold">
                                          <p:stCondLst>
                                            <p:cond delay="0"/>
                                          </p:stCondLst>
                                        </p:cTn>
                                        <p:tgtEl>
                                          <p:spTgt spid="118833">
                                            <p:txEl>
                                              <p:pRg st="11" end="11"/>
                                            </p:txEl>
                                          </p:spTgt>
                                        </p:tgtEl>
                                        <p:attrNameLst>
                                          <p:attrName>style.visibility</p:attrName>
                                        </p:attrNameLst>
                                      </p:cBhvr>
                                      <p:to>
                                        <p:strVal val="visible"/>
                                      </p:to>
                                    </p:set>
                                  </p:childTnLst>
                                </p:cTn>
                              </p:par>
                              <p:par>
                                <p:cTn id="261" presetID="1" presetClass="entr" presetSubtype="0" fill="hold" grpId="1" nodeType="withEffect">
                                  <p:stCondLst>
                                    <p:cond delay="0"/>
                                  </p:stCondLst>
                                  <p:childTnLst>
                                    <p:set>
                                      <p:cBhvr>
                                        <p:cTn id="262" dur="1" fill="hold">
                                          <p:stCondLst>
                                            <p:cond delay="0"/>
                                          </p:stCondLst>
                                        </p:cTn>
                                        <p:tgtEl>
                                          <p:spTgt spid="118833">
                                            <p:txEl>
                                              <p:pRg st="12" end="12"/>
                                            </p:txEl>
                                          </p:spTgt>
                                        </p:tgtEl>
                                        <p:attrNameLst>
                                          <p:attrName>style.visibility</p:attrName>
                                        </p:attrNameLst>
                                      </p:cBhvr>
                                      <p:to>
                                        <p:strVal val="visible"/>
                                      </p:to>
                                    </p:set>
                                  </p:childTnLst>
                                </p:cTn>
                              </p:par>
                              <p:par>
                                <p:cTn id="263" presetID="1" presetClass="entr" presetSubtype="0" fill="hold" grpId="1" nodeType="withEffect">
                                  <p:stCondLst>
                                    <p:cond delay="0"/>
                                  </p:stCondLst>
                                  <p:childTnLst>
                                    <p:set>
                                      <p:cBhvr>
                                        <p:cTn id="264" dur="1" fill="hold">
                                          <p:stCondLst>
                                            <p:cond delay="0"/>
                                          </p:stCondLst>
                                        </p:cTn>
                                        <p:tgtEl>
                                          <p:spTgt spid="118833">
                                            <p:txEl>
                                              <p:pRg st="13" end="13"/>
                                            </p:txEl>
                                          </p:spTgt>
                                        </p:tgtEl>
                                        <p:attrNameLst>
                                          <p:attrName>style.visibility</p:attrName>
                                        </p:attrNameLst>
                                      </p:cBhvr>
                                      <p:to>
                                        <p:strVal val="visible"/>
                                      </p:to>
                                    </p:set>
                                  </p:childTnLst>
                                </p:cTn>
                              </p:par>
                              <p:par>
                                <p:cTn id="265" presetID="1" presetClass="entr" presetSubtype="0" fill="hold" grpId="1" nodeType="withEffect">
                                  <p:stCondLst>
                                    <p:cond delay="0"/>
                                  </p:stCondLst>
                                  <p:childTnLst>
                                    <p:set>
                                      <p:cBhvr>
                                        <p:cTn id="266" dur="1" fill="hold">
                                          <p:stCondLst>
                                            <p:cond delay="0"/>
                                          </p:stCondLst>
                                        </p:cTn>
                                        <p:tgtEl>
                                          <p:spTgt spid="118833">
                                            <p:txEl>
                                              <p:pRg st="14" end="14"/>
                                            </p:txEl>
                                          </p:spTgt>
                                        </p:tgtEl>
                                        <p:attrNameLst>
                                          <p:attrName>style.visibility</p:attrName>
                                        </p:attrNameLst>
                                      </p:cBhvr>
                                      <p:to>
                                        <p:strVal val="visible"/>
                                      </p:to>
                                    </p:set>
                                  </p:childTnLst>
                                </p:cTn>
                              </p:par>
                              <p:par>
                                <p:cTn id="267" presetID="1" presetClass="entr" presetSubtype="0" fill="hold" grpId="1" nodeType="withEffect">
                                  <p:stCondLst>
                                    <p:cond delay="0"/>
                                  </p:stCondLst>
                                  <p:childTnLst>
                                    <p:set>
                                      <p:cBhvr>
                                        <p:cTn id="268" dur="1" fill="hold">
                                          <p:stCondLst>
                                            <p:cond delay="0"/>
                                          </p:stCondLst>
                                        </p:cTn>
                                        <p:tgtEl>
                                          <p:spTgt spid="11883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1" grpId="0"/>
      <p:bldP spid="118793" grpId="0"/>
      <p:bldP spid="118794" grpId="0"/>
      <p:bldP spid="118795" grpId="0"/>
      <p:bldP spid="118796" grpId="0"/>
      <p:bldP spid="118797" grpId="0"/>
      <p:bldP spid="118798" grpId="0"/>
      <p:bldP spid="118799" grpId="0"/>
      <p:bldP spid="118800" grpId="0"/>
      <p:bldP spid="118801" grpId="0"/>
      <p:bldP spid="118802" grpId="0"/>
      <p:bldP spid="118803" grpId="0"/>
      <p:bldP spid="118804" grpId="0"/>
      <p:bldP spid="118805" grpId="0"/>
      <p:bldP spid="118806" grpId="0"/>
      <p:bldP spid="118807" grpId="0"/>
      <p:bldP spid="118808" grpId="0"/>
      <p:bldP spid="118809" grpId="0"/>
      <p:bldP spid="118810" grpId="0"/>
      <p:bldP spid="118811" grpId="0"/>
      <p:bldP spid="118812" grpId="0"/>
      <p:bldP spid="118813" grpId="0"/>
      <p:bldP spid="118814" grpId="0"/>
      <p:bldP spid="118815" grpId="0"/>
      <p:bldP spid="118816" grpId="0"/>
      <p:bldP spid="118817" grpId="0"/>
      <p:bldP spid="118818" grpId="0"/>
      <p:bldP spid="118819" grpId="0"/>
      <p:bldP spid="118820" grpId="0"/>
      <p:bldP spid="118821" grpId="0"/>
      <p:bldP spid="118822" grpId="0"/>
      <p:bldP spid="118823" grpId="0"/>
      <p:bldP spid="118824" grpId="0"/>
      <p:bldP spid="118825" grpId="0"/>
      <p:bldP spid="118826" grpId="0"/>
      <p:bldP spid="118827" grpId="0"/>
      <p:bldP spid="118828" grpId="0"/>
      <p:bldP spid="118829" grpId="0"/>
      <p:bldP spid="118830" grpId="0"/>
      <p:bldP spid="118831" grpId="0"/>
      <p:bldP spid="118832" grpId="0"/>
      <p:bldP spid="118833" grpId="0" build="allAtOnce" animBg="1"/>
      <p:bldP spid="118833" grpId="1" build="allAtOnce"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altLang="en-US"/>
              <a:t>The knowledge gradient</a:t>
            </a:r>
          </a:p>
        </p:txBody>
      </p:sp>
      <p:sp>
        <p:nvSpPr>
          <p:cNvPr id="203779" name="Rectangle 3"/>
          <p:cNvSpPr>
            <a:spLocks noChangeArrowheads="1"/>
          </p:cNvSpPr>
          <p:nvPr/>
        </p:nvSpPr>
        <p:spPr bwMode="auto">
          <a:xfrm>
            <a:off x="1435100" y="3035300"/>
            <a:ext cx="6134100" cy="749300"/>
          </a:xfrm>
          <a:prstGeom prst="rect">
            <a:avLst/>
          </a:prstGeom>
          <a:gradFill rotWithShape="0">
            <a:gsLst>
              <a:gs pos="0">
                <a:schemeClr val="tx2"/>
              </a:gs>
              <a:gs pos="100000">
                <a:srgbClr val="272727">
                  <a:alpha val="89999"/>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780" name="Rectangle 4"/>
          <p:cNvSpPr>
            <a:spLocks noChangeArrowheads="1"/>
          </p:cNvSpPr>
          <p:nvPr/>
        </p:nvSpPr>
        <p:spPr bwMode="auto">
          <a:xfrm>
            <a:off x="6438900" y="3035300"/>
            <a:ext cx="1143000" cy="749300"/>
          </a:xfrm>
          <a:prstGeom prst="rect">
            <a:avLst/>
          </a:prstGeom>
          <a:gradFill rotWithShape="0">
            <a:gsLst>
              <a:gs pos="0">
                <a:srgbClr val="373737">
                  <a:alpha val="87000"/>
                </a:srgbClr>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781" name="Rectangle 5"/>
          <p:cNvSpPr>
            <a:spLocks noChangeArrowheads="1"/>
          </p:cNvSpPr>
          <p:nvPr/>
        </p:nvSpPr>
        <p:spPr bwMode="auto">
          <a:xfrm>
            <a:off x="3352800" y="3035300"/>
            <a:ext cx="4229100" cy="749300"/>
          </a:xfrm>
          <a:prstGeom prst="rect">
            <a:avLst/>
          </a:prstGeom>
          <a:gradFill rotWithShape="0">
            <a:gsLst>
              <a:gs pos="0">
                <a:schemeClr val="tx1">
                  <a:alpha val="34000"/>
                </a:schemeClr>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782" name="Line 6"/>
          <p:cNvSpPr>
            <a:spLocks noChangeShapeType="1"/>
          </p:cNvSpPr>
          <p:nvPr/>
        </p:nvSpPr>
        <p:spPr bwMode="auto">
          <a:xfrm flipH="1" flipV="1">
            <a:off x="4705350" y="3425825"/>
            <a:ext cx="2527300" cy="12700"/>
          </a:xfrm>
          <a:prstGeom prst="line">
            <a:avLst/>
          </a:prstGeom>
          <a:noFill/>
          <a:ln w="50800">
            <a:solidFill>
              <a:srgbClr val="0000FF"/>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03783" name="Group 7"/>
          <p:cNvGrpSpPr>
            <a:grpSpLocks/>
          </p:cNvGrpSpPr>
          <p:nvPr/>
        </p:nvGrpSpPr>
        <p:grpSpPr bwMode="auto">
          <a:xfrm>
            <a:off x="3676650" y="3036888"/>
            <a:ext cx="1446213" cy="746125"/>
            <a:chOff x="2316" y="1913"/>
            <a:chExt cx="911" cy="472"/>
          </a:xfrm>
        </p:grpSpPr>
        <p:grpSp>
          <p:nvGrpSpPr>
            <p:cNvPr id="203784" name="Group 8"/>
            <p:cNvGrpSpPr>
              <a:grpSpLocks/>
            </p:cNvGrpSpPr>
            <p:nvPr/>
          </p:nvGrpSpPr>
          <p:grpSpPr bwMode="auto">
            <a:xfrm>
              <a:off x="2328" y="1913"/>
              <a:ext cx="899" cy="472"/>
              <a:chOff x="2328" y="1913"/>
              <a:chExt cx="899" cy="472"/>
            </a:xfrm>
          </p:grpSpPr>
          <p:sp>
            <p:nvSpPr>
              <p:cNvPr id="203785" name="Rectangle 9"/>
              <p:cNvSpPr>
                <a:spLocks noChangeArrowheads="1"/>
              </p:cNvSpPr>
              <p:nvPr/>
            </p:nvSpPr>
            <p:spPr bwMode="auto">
              <a:xfrm>
                <a:off x="2328" y="1913"/>
                <a:ext cx="899" cy="472"/>
              </a:xfrm>
              <a:prstGeom prst="rect">
                <a:avLst/>
              </a:prstGeom>
              <a:gradFill rotWithShape="0">
                <a:gsLst>
                  <a:gs pos="0">
                    <a:srgbClr val="232323"/>
                  </a:gs>
                  <a:gs pos="100000">
                    <a:srgbClr val="232323">
                      <a:alpha val="300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786" name="Line 10"/>
              <p:cNvSpPr>
                <a:spLocks noChangeShapeType="1"/>
              </p:cNvSpPr>
              <p:nvPr/>
            </p:nvSpPr>
            <p:spPr bwMode="auto">
              <a:xfrm flipV="1">
                <a:off x="2328" y="2003"/>
                <a:ext cx="803" cy="2"/>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3787" name="Line 11"/>
            <p:cNvSpPr>
              <a:spLocks noChangeShapeType="1"/>
            </p:cNvSpPr>
            <p:nvPr/>
          </p:nvSpPr>
          <p:spPr bwMode="auto">
            <a:xfrm flipV="1">
              <a:off x="2316" y="2300"/>
              <a:ext cx="803" cy="2"/>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3788" name="Group 12"/>
          <p:cNvGrpSpPr>
            <a:grpSpLocks/>
          </p:cNvGrpSpPr>
          <p:nvPr/>
        </p:nvGrpSpPr>
        <p:grpSpPr bwMode="auto">
          <a:xfrm>
            <a:off x="4718050" y="3178175"/>
            <a:ext cx="1271588" cy="474663"/>
            <a:chOff x="2972" y="2002"/>
            <a:chExt cx="801" cy="299"/>
          </a:xfrm>
        </p:grpSpPr>
        <p:sp>
          <p:nvSpPr>
            <p:cNvPr id="203789" name="Line 13"/>
            <p:cNvSpPr>
              <a:spLocks noChangeShapeType="1"/>
            </p:cNvSpPr>
            <p:nvPr/>
          </p:nvSpPr>
          <p:spPr bwMode="auto">
            <a:xfrm flipH="1" flipV="1">
              <a:off x="2972" y="2002"/>
              <a:ext cx="801" cy="5"/>
            </a:xfrm>
            <a:prstGeom prst="line">
              <a:avLst/>
            </a:prstGeom>
            <a:noFill/>
            <a:ln w="476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790" name="Line 14"/>
            <p:cNvSpPr>
              <a:spLocks noChangeShapeType="1"/>
            </p:cNvSpPr>
            <p:nvPr/>
          </p:nvSpPr>
          <p:spPr bwMode="auto">
            <a:xfrm flipH="1" flipV="1">
              <a:off x="2972" y="2296"/>
              <a:ext cx="801" cy="5"/>
            </a:xfrm>
            <a:prstGeom prst="line">
              <a:avLst/>
            </a:prstGeom>
            <a:noFill/>
            <a:ln w="476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3791" name="Rectangle 15"/>
          <p:cNvSpPr>
            <a:spLocks noChangeArrowheads="1"/>
          </p:cNvSpPr>
          <p:nvPr/>
        </p:nvSpPr>
        <p:spPr bwMode="auto">
          <a:xfrm rot="-3034004">
            <a:off x="1752601" y="1912937"/>
            <a:ext cx="109855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1600"/>
              <a:t>Unknown</a:t>
            </a:r>
          </a:p>
          <a:p>
            <a:r>
              <a:rPr lang="en-US" altLang="en-US" sz="1600"/>
              <a:t>unknowns</a:t>
            </a:r>
            <a:endParaRPr lang="en-US" altLang="en-US" sz="2400"/>
          </a:p>
        </p:txBody>
      </p:sp>
      <p:sp>
        <p:nvSpPr>
          <p:cNvPr id="203792" name="Rectangle 16"/>
          <p:cNvSpPr>
            <a:spLocks noChangeArrowheads="1"/>
          </p:cNvSpPr>
          <p:nvPr/>
        </p:nvSpPr>
        <p:spPr bwMode="auto">
          <a:xfrm rot="-3135902">
            <a:off x="6778625" y="2263775"/>
            <a:ext cx="873125"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1600"/>
              <a:t>Known </a:t>
            </a:r>
          </a:p>
          <a:p>
            <a:r>
              <a:rPr lang="en-US" altLang="en-US" sz="1600"/>
              <a:t>knowns</a:t>
            </a:r>
            <a:endParaRPr lang="en-US" altLang="en-US" sz="2400"/>
          </a:p>
        </p:txBody>
      </p:sp>
      <p:sp>
        <p:nvSpPr>
          <p:cNvPr id="203793" name="Rectangle 17"/>
          <p:cNvSpPr>
            <a:spLocks noChangeArrowheads="1"/>
          </p:cNvSpPr>
          <p:nvPr/>
        </p:nvSpPr>
        <p:spPr bwMode="auto">
          <a:xfrm>
            <a:off x="4862513" y="3968750"/>
            <a:ext cx="2573337" cy="915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1800"/>
              <a:t>Basic and applied research advances knowledge</a:t>
            </a:r>
            <a:endParaRPr lang="en-US" altLang="en-US" sz="2400"/>
          </a:p>
        </p:txBody>
      </p:sp>
      <p:sp>
        <p:nvSpPr>
          <p:cNvPr id="203794" name="Rectangle 18"/>
          <p:cNvSpPr>
            <a:spLocks noChangeArrowheads="1"/>
          </p:cNvSpPr>
          <p:nvPr/>
        </p:nvSpPr>
        <p:spPr bwMode="auto">
          <a:xfrm>
            <a:off x="2982913" y="3968750"/>
            <a:ext cx="2573337"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1800"/>
              <a:t>Knowledge bleed results is a loss of knowledge that has already been gained</a:t>
            </a:r>
            <a:endParaRPr lang="en-US" altLang="en-US" sz="2400"/>
          </a:p>
        </p:txBody>
      </p:sp>
      <p:sp>
        <p:nvSpPr>
          <p:cNvPr id="203795" name="Rectangle 19"/>
          <p:cNvSpPr>
            <a:spLocks noChangeArrowheads="1"/>
          </p:cNvSpPr>
          <p:nvPr/>
        </p:nvSpPr>
        <p:spPr bwMode="auto">
          <a:xfrm>
            <a:off x="3960813" y="3967163"/>
            <a:ext cx="2573337"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1800"/>
              <a:t>Semantic resolution provides a mechanism to combat knowledge bleed</a:t>
            </a:r>
            <a:endParaRPr lang="en-US" altLang="en-US" sz="2400"/>
          </a:p>
        </p:txBody>
      </p:sp>
      <p:sp>
        <p:nvSpPr>
          <p:cNvPr id="203796" name="Rectangle 20"/>
          <p:cNvSpPr>
            <a:spLocks noChangeArrowheads="1"/>
          </p:cNvSpPr>
          <p:nvPr/>
        </p:nvSpPr>
        <p:spPr bwMode="auto">
          <a:xfrm rot="-3034004">
            <a:off x="3838575" y="1930400"/>
            <a:ext cx="1031875"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1600"/>
              <a:t>Unknown</a:t>
            </a:r>
          </a:p>
          <a:p>
            <a:r>
              <a:rPr lang="en-US" altLang="en-US" sz="1600"/>
              <a:t>knowns</a:t>
            </a:r>
            <a:endParaRPr lang="en-US" altLang="en-US" sz="2400"/>
          </a:p>
        </p:txBody>
      </p:sp>
      <p:sp>
        <p:nvSpPr>
          <p:cNvPr id="203797" name="Rectangle 21"/>
          <p:cNvSpPr>
            <a:spLocks noChangeArrowheads="1"/>
          </p:cNvSpPr>
          <p:nvPr/>
        </p:nvSpPr>
        <p:spPr bwMode="auto">
          <a:xfrm rot="-3135902">
            <a:off x="4689476" y="2159000"/>
            <a:ext cx="109855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1600"/>
              <a:t>Known </a:t>
            </a:r>
          </a:p>
          <a:p>
            <a:r>
              <a:rPr lang="en-US" altLang="en-US" sz="1600"/>
              <a:t>unknowns</a:t>
            </a: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3781"/>
                                        </p:tgtEl>
                                        <p:attrNameLst>
                                          <p:attrName>style.visibility</p:attrName>
                                        </p:attrNameLst>
                                      </p:cBhvr>
                                      <p:to>
                                        <p:strVal val="visible"/>
                                      </p:to>
                                    </p:set>
                                    <p:animEffect transition="in" filter="fade">
                                      <p:cBhvr>
                                        <p:cTn id="7" dur="3000"/>
                                        <p:tgtEl>
                                          <p:spTgt spid="203781"/>
                                        </p:tgtEl>
                                      </p:cBhvr>
                                    </p:animEffect>
                                  </p:childTnLst>
                                </p:cTn>
                              </p:par>
                              <p:par>
                                <p:cTn id="8" presetID="17" presetClass="entr" presetSubtype="2" fill="hold" grpId="0" nodeType="withEffect">
                                  <p:stCondLst>
                                    <p:cond delay="0"/>
                                  </p:stCondLst>
                                  <p:childTnLst>
                                    <p:set>
                                      <p:cBhvr>
                                        <p:cTn id="9" dur="1" fill="hold">
                                          <p:stCondLst>
                                            <p:cond delay="0"/>
                                          </p:stCondLst>
                                        </p:cTn>
                                        <p:tgtEl>
                                          <p:spTgt spid="203782"/>
                                        </p:tgtEl>
                                        <p:attrNameLst>
                                          <p:attrName>style.visibility</p:attrName>
                                        </p:attrNameLst>
                                      </p:cBhvr>
                                      <p:to>
                                        <p:strVal val="visible"/>
                                      </p:to>
                                    </p:set>
                                    <p:anim calcmode="lin" valueType="num">
                                      <p:cBhvr>
                                        <p:cTn id="10" dur="3000" fill="hold"/>
                                        <p:tgtEl>
                                          <p:spTgt spid="203782"/>
                                        </p:tgtEl>
                                        <p:attrNameLst>
                                          <p:attrName>ppt_x</p:attrName>
                                        </p:attrNameLst>
                                      </p:cBhvr>
                                      <p:tavLst>
                                        <p:tav tm="0">
                                          <p:val>
                                            <p:strVal val="#ppt_x+#ppt_w/2"/>
                                          </p:val>
                                        </p:tav>
                                        <p:tav tm="100000">
                                          <p:val>
                                            <p:strVal val="#ppt_x"/>
                                          </p:val>
                                        </p:tav>
                                      </p:tavLst>
                                    </p:anim>
                                    <p:anim calcmode="lin" valueType="num">
                                      <p:cBhvr>
                                        <p:cTn id="11" dur="3000" fill="hold"/>
                                        <p:tgtEl>
                                          <p:spTgt spid="203782"/>
                                        </p:tgtEl>
                                        <p:attrNameLst>
                                          <p:attrName>ppt_y</p:attrName>
                                        </p:attrNameLst>
                                      </p:cBhvr>
                                      <p:tavLst>
                                        <p:tav tm="0">
                                          <p:val>
                                            <p:strVal val="#ppt_y"/>
                                          </p:val>
                                        </p:tav>
                                        <p:tav tm="100000">
                                          <p:val>
                                            <p:strVal val="#ppt_y"/>
                                          </p:val>
                                        </p:tav>
                                      </p:tavLst>
                                    </p:anim>
                                    <p:anim calcmode="lin" valueType="num">
                                      <p:cBhvr>
                                        <p:cTn id="12" dur="3000" fill="hold"/>
                                        <p:tgtEl>
                                          <p:spTgt spid="203782"/>
                                        </p:tgtEl>
                                        <p:attrNameLst>
                                          <p:attrName>ppt_w</p:attrName>
                                        </p:attrNameLst>
                                      </p:cBhvr>
                                      <p:tavLst>
                                        <p:tav tm="0">
                                          <p:val>
                                            <p:fltVal val="0"/>
                                          </p:val>
                                        </p:tav>
                                        <p:tav tm="100000">
                                          <p:val>
                                            <p:strVal val="#ppt_w"/>
                                          </p:val>
                                        </p:tav>
                                      </p:tavLst>
                                    </p:anim>
                                    <p:anim calcmode="lin" valueType="num">
                                      <p:cBhvr>
                                        <p:cTn id="13" dur="3000" fill="hold"/>
                                        <p:tgtEl>
                                          <p:spTgt spid="203782"/>
                                        </p:tgtEl>
                                        <p:attrNameLst>
                                          <p:attrName>ppt_h</p:attrName>
                                        </p:attrNameLst>
                                      </p:cBhvr>
                                      <p:tavLst>
                                        <p:tav tm="0">
                                          <p:val>
                                            <p:strVal val="#ppt_h"/>
                                          </p:val>
                                        </p:tav>
                                        <p:tav tm="100000">
                                          <p:val>
                                            <p:strVal val="#ppt_h"/>
                                          </p:val>
                                        </p:tav>
                                      </p:tavLst>
                                    </p:anim>
                                  </p:childTnLst>
                                </p:cTn>
                              </p:par>
                              <p:par>
                                <p:cTn id="14" presetID="1" presetClass="entr" presetSubtype="0" fill="hold" grpId="0" nodeType="withEffect">
                                  <p:stCondLst>
                                    <p:cond delay="0"/>
                                  </p:stCondLst>
                                  <p:childTnLst>
                                    <p:set>
                                      <p:cBhvr>
                                        <p:cTn id="15" dur="1" fill="hold">
                                          <p:stCondLst>
                                            <p:cond delay="0"/>
                                          </p:stCondLst>
                                        </p:cTn>
                                        <p:tgtEl>
                                          <p:spTgt spid="203793"/>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grpId="0" nodeType="afterEffect">
                                  <p:stCondLst>
                                    <p:cond delay="0"/>
                                  </p:stCondLst>
                                  <p:childTnLst>
                                    <p:set>
                                      <p:cBhvr>
                                        <p:cTn id="18" dur="1" fill="hold">
                                          <p:stCondLst>
                                            <p:cond delay="0"/>
                                          </p:stCondLst>
                                        </p:cTn>
                                        <p:tgtEl>
                                          <p:spTgt spid="20379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8" fill="hold" nodeType="clickEffect">
                                  <p:stCondLst>
                                    <p:cond delay="0"/>
                                  </p:stCondLst>
                                  <p:childTnLst>
                                    <p:set>
                                      <p:cBhvr>
                                        <p:cTn id="22" dur="1" fill="hold">
                                          <p:stCondLst>
                                            <p:cond delay="0"/>
                                          </p:stCondLst>
                                        </p:cTn>
                                        <p:tgtEl>
                                          <p:spTgt spid="203783"/>
                                        </p:tgtEl>
                                        <p:attrNameLst>
                                          <p:attrName>style.visibility</p:attrName>
                                        </p:attrNameLst>
                                      </p:cBhvr>
                                      <p:to>
                                        <p:strVal val="visible"/>
                                      </p:to>
                                    </p:set>
                                    <p:anim calcmode="lin" valueType="num">
                                      <p:cBhvr>
                                        <p:cTn id="23" dur="5000" fill="hold"/>
                                        <p:tgtEl>
                                          <p:spTgt spid="203783"/>
                                        </p:tgtEl>
                                        <p:attrNameLst>
                                          <p:attrName>ppt_x</p:attrName>
                                        </p:attrNameLst>
                                      </p:cBhvr>
                                      <p:tavLst>
                                        <p:tav tm="0">
                                          <p:val>
                                            <p:strVal val="#ppt_x-#ppt_w/2"/>
                                          </p:val>
                                        </p:tav>
                                        <p:tav tm="100000">
                                          <p:val>
                                            <p:strVal val="#ppt_x"/>
                                          </p:val>
                                        </p:tav>
                                      </p:tavLst>
                                    </p:anim>
                                    <p:anim calcmode="lin" valueType="num">
                                      <p:cBhvr>
                                        <p:cTn id="24" dur="5000" fill="hold"/>
                                        <p:tgtEl>
                                          <p:spTgt spid="203783"/>
                                        </p:tgtEl>
                                        <p:attrNameLst>
                                          <p:attrName>ppt_y</p:attrName>
                                        </p:attrNameLst>
                                      </p:cBhvr>
                                      <p:tavLst>
                                        <p:tav tm="0">
                                          <p:val>
                                            <p:strVal val="#ppt_y"/>
                                          </p:val>
                                        </p:tav>
                                        <p:tav tm="100000">
                                          <p:val>
                                            <p:strVal val="#ppt_y"/>
                                          </p:val>
                                        </p:tav>
                                      </p:tavLst>
                                    </p:anim>
                                    <p:anim calcmode="lin" valueType="num">
                                      <p:cBhvr>
                                        <p:cTn id="25" dur="5000" fill="hold"/>
                                        <p:tgtEl>
                                          <p:spTgt spid="203783"/>
                                        </p:tgtEl>
                                        <p:attrNameLst>
                                          <p:attrName>ppt_w</p:attrName>
                                        </p:attrNameLst>
                                      </p:cBhvr>
                                      <p:tavLst>
                                        <p:tav tm="0">
                                          <p:val>
                                            <p:fltVal val="0"/>
                                          </p:val>
                                        </p:tav>
                                        <p:tav tm="100000">
                                          <p:val>
                                            <p:strVal val="#ppt_w"/>
                                          </p:val>
                                        </p:tav>
                                      </p:tavLst>
                                    </p:anim>
                                    <p:anim calcmode="lin" valueType="num">
                                      <p:cBhvr>
                                        <p:cTn id="26" dur="5000" fill="hold"/>
                                        <p:tgtEl>
                                          <p:spTgt spid="203783"/>
                                        </p:tgtEl>
                                        <p:attrNameLst>
                                          <p:attrName>ppt_h</p:attrName>
                                        </p:attrNameLst>
                                      </p:cBhvr>
                                      <p:tavLst>
                                        <p:tav tm="0">
                                          <p:val>
                                            <p:strVal val="#ppt_h"/>
                                          </p:val>
                                        </p:tav>
                                        <p:tav tm="100000">
                                          <p:val>
                                            <p:strVal val="#ppt_h"/>
                                          </p:val>
                                        </p:tav>
                                      </p:tavLst>
                                    </p:anim>
                                  </p:childTnLst>
                                </p:cTn>
                              </p:par>
                              <p:par>
                                <p:cTn id="27" presetID="1" presetClass="exit" presetSubtype="0" fill="hold" grpId="1" nodeType="withEffect">
                                  <p:stCondLst>
                                    <p:cond delay="0"/>
                                  </p:stCondLst>
                                  <p:childTnLst>
                                    <p:set>
                                      <p:cBhvr>
                                        <p:cTn id="28" dur="1" fill="hold">
                                          <p:stCondLst>
                                            <p:cond delay="0"/>
                                          </p:stCondLst>
                                        </p:cTn>
                                        <p:tgtEl>
                                          <p:spTgt spid="203793"/>
                                        </p:tgtEl>
                                        <p:attrNameLst>
                                          <p:attrName>style.visibility</p:attrName>
                                        </p:attrNameLst>
                                      </p:cBhvr>
                                      <p:to>
                                        <p:strVal val="hidden"/>
                                      </p:to>
                                    </p:set>
                                  </p:childTnLst>
                                </p:cTn>
                              </p:par>
                            </p:childTnLst>
                          </p:cTn>
                        </p:par>
                        <p:par>
                          <p:cTn id="29" fill="hold" nodeType="afterGroup">
                            <p:stCondLst>
                              <p:cond delay="5000"/>
                            </p:stCondLst>
                            <p:childTnLst>
                              <p:par>
                                <p:cTn id="30" presetID="1" presetClass="entr" presetSubtype="0" fill="hold" grpId="0" nodeType="afterEffect">
                                  <p:stCondLst>
                                    <p:cond delay="0"/>
                                  </p:stCondLst>
                                  <p:childTnLst>
                                    <p:set>
                                      <p:cBhvr>
                                        <p:cTn id="31" dur="1" fill="hold">
                                          <p:stCondLst>
                                            <p:cond delay="0"/>
                                          </p:stCondLst>
                                        </p:cTn>
                                        <p:tgtEl>
                                          <p:spTgt spid="203796"/>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03794"/>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7" presetClass="entr" presetSubtype="2" fill="hold" nodeType="clickEffect">
                                  <p:stCondLst>
                                    <p:cond delay="0"/>
                                  </p:stCondLst>
                                  <p:childTnLst>
                                    <p:set>
                                      <p:cBhvr>
                                        <p:cTn id="37" dur="1" fill="hold">
                                          <p:stCondLst>
                                            <p:cond delay="0"/>
                                          </p:stCondLst>
                                        </p:cTn>
                                        <p:tgtEl>
                                          <p:spTgt spid="203788"/>
                                        </p:tgtEl>
                                        <p:attrNameLst>
                                          <p:attrName>style.visibility</p:attrName>
                                        </p:attrNameLst>
                                      </p:cBhvr>
                                      <p:to>
                                        <p:strVal val="visible"/>
                                      </p:to>
                                    </p:set>
                                    <p:anim calcmode="lin" valueType="num">
                                      <p:cBhvr>
                                        <p:cTn id="38" dur="5000" fill="hold"/>
                                        <p:tgtEl>
                                          <p:spTgt spid="203788"/>
                                        </p:tgtEl>
                                        <p:attrNameLst>
                                          <p:attrName>ppt_x</p:attrName>
                                        </p:attrNameLst>
                                      </p:cBhvr>
                                      <p:tavLst>
                                        <p:tav tm="0">
                                          <p:val>
                                            <p:strVal val="#ppt_x+#ppt_w/2"/>
                                          </p:val>
                                        </p:tav>
                                        <p:tav tm="100000">
                                          <p:val>
                                            <p:strVal val="#ppt_x"/>
                                          </p:val>
                                        </p:tav>
                                      </p:tavLst>
                                    </p:anim>
                                    <p:anim calcmode="lin" valueType="num">
                                      <p:cBhvr>
                                        <p:cTn id="39" dur="5000" fill="hold"/>
                                        <p:tgtEl>
                                          <p:spTgt spid="203788"/>
                                        </p:tgtEl>
                                        <p:attrNameLst>
                                          <p:attrName>ppt_y</p:attrName>
                                        </p:attrNameLst>
                                      </p:cBhvr>
                                      <p:tavLst>
                                        <p:tav tm="0">
                                          <p:val>
                                            <p:strVal val="#ppt_y"/>
                                          </p:val>
                                        </p:tav>
                                        <p:tav tm="100000">
                                          <p:val>
                                            <p:strVal val="#ppt_y"/>
                                          </p:val>
                                        </p:tav>
                                      </p:tavLst>
                                    </p:anim>
                                    <p:anim calcmode="lin" valueType="num">
                                      <p:cBhvr>
                                        <p:cTn id="40" dur="5000" fill="hold"/>
                                        <p:tgtEl>
                                          <p:spTgt spid="203788"/>
                                        </p:tgtEl>
                                        <p:attrNameLst>
                                          <p:attrName>ppt_w</p:attrName>
                                        </p:attrNameLst>
                                      </p:cBhvr>
                                      <p:tavLst>
                                        <p:tav tm="0">
                                          <p:val>
                                            <p:fltVal val="0"/>
                                          </p:val>
                                        </p:tav>
                                        <p:tav tm="100000">
                                          <p:val>
                                            <p:strVal val="#ppt_w"/>
                                          </p:val>
                                        </p:tav>
                                      </p:tavLst>
                                    </p:anim>
                                    <p:anim calcmode="lin" valueType="num">
                                      <p:cBhvr>
                                        <p:cTn id="41" dur="5000" fill="hold"/>
                                        <p:tgtEl>
                                          <p:spTgt spid="203788"/>
                                        </p:tgtEl>
                                        <p:attrNameLst>
                                          <p:attrName>ppt_h</p:attrName>
                                        </p:attrNameLst>
                                      </p:cBhvr>
                                      <p:tavLst>
                                        <p:tav tm="0">
                                          <p:val>
                                            <p:strVal val="#ppt_h"/>
                                          </p:val>
                                        </p:tav>
                                        <p:tav tm="100000">
                                          <p:val>
                                            <p:strVal val="#ppt_h"/>
                                          </p:val>
                                        </p:tav>
                                      </p:tavLst>
                                    </p:anim>
                                  </p:childTnLst>
                                </p:cTn>
                              </p:par>
                              <p:par>
                                <p:cTn id="42" presetID="1" presetClass="entr" presetSubtype="0" fill="hold" grpId="0" nodeType="withEffect">
                                  <p:stCondLst>
                                    <p:cond delay="0"/>
                                  </p:stCondLst>
                                  <p:childTnLst>
                                    <p:set>
                                      <p:cBhvr>
                                        <p:cTn id="43" dur="1" fill="hold">
                                          <p:stCondLst>
                                            <p:cond delay="0"/>
                                          </p:stCondLst>
                                        </p:cTn>
                                        <p:tgtEl>
                                          <p:spTgt spid="203795"/>
                                        </p:tgtEl>
                                        <p:attrNameLst>
                                          <p:attrName>style.visibility</p:attrName>
                                        </p:attrNameLst>
                                      </p:cBhvr>
                                      <p:to>
                                        <p:strVal val="visible"/>
                                      </p:to>
                                    </p:set>
                                  </p:childTnLst>
                                </p:cTn>
                              </p:par>
                              <p:par>
                                <p:cTn id="44" presetID="1" presetClass="exit" presetSubtype="0" fill="hold" grpId="1" nodeType="withEffect">
                                  <p:stCondLst>
                                    <p:cond delay="0"/>
                                  </p:stCondLst>
                                  <p:childTnLst>
                                    <p:set>
                                      <p:cBhvr>
                                        <p:cTn id="45" dur="1" fill="hold">
                                          <p:stCondLst>
                                            <p:cond delay="0"/>
                                          </p:stCondLst>
                                        </p:cTn>
                                        <p:tgtEl>
                                          <p:spTgt spid="203794"/>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0"/>
                                        <p:tgtEl>
                                          <p:spTgt spid="203783"/>
                                        </p:tgtEl>
                                      </p:cBhvr>
                                    </p:animEffect>
                                    <p:set>
                                      <p:cBhvr>
                                        <p:cTn id="48" dur="1" fill="hold">
                                          <p:stCondLst>
                                            <p:cond delay="4999"/>
                                          </p:stCondLst>
                                        </p:cTn>
                                        <p:tgtEl>
                                          <p:spTgt spid="2037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81" grpId="0" animBg="1"/>
      <p:bldP spid="203782" grpId="0" animBg="1"/>
      <p:bldP spid="203793" grpId="0"/>
      <p:bldP spid="203793" grpId="1"/>
      <p:bldP spid="203794" grpId="0"/>
      <p:bldP spid="203794" grpId="1"/>
      <p:bldP spid="203795" grpId="0"/>
      <p:bldP spid="203796" grpId="0"/>
      <p:bldP spid="20379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212995" name="Rectangle 3"/>
          <p:cNvSpPr>
            <a:spLocks noChangeArrowheads="1"/>
          </p:cNvSpPr>
          <p:nvPr/>
        </p:nvSpPr>
        <p:spPr bwMode="auto">
          <a:xfrm>
            <a:off x="3121025" y="2019300"/>
            <a:ext cx="2917825" cy="259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2996" name="AutoShape 4"/>
          <p:cNvSpPr>
            <a:spLocks noChangeArrowheads="1"/>
          </p:cNvSpPr>
          <p:nvPr/>
        </p:nvSpPr>
        <p:spPr bwMode="auto">
          <a:xfrm>
            <a:off x="3657600" y="2628900"/>
            <a:ext cx="1828800" cy="1371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212997" name="Text Box 5"/>
          <p:cNvSpPr txBox="1">
            <a:spLocks noChangeArrowheads="1"/>
          </p:cNvSpPr>
          <p:nvPr/>
        </p:nvSpPr>
        <p:spPr bwMode="auto">
          <a:xfrm>
            <a:off x="4772025" y="4071938"/>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Sequence+</a:t>
            </a:r>
          </a:p>
        </p:txBody>
      </p:sp>
      <p:sp>
        <p:nvSpPr>
          <p:cNvPr id="212998" name="Text Box 6"/>
          <p:cNvSpPr txBox="1">
            <a:spLocks noChangeArrowheads="1"/>
          </p:cNvSpPr>
          <p:nvPr/>
        </p:nvSpPr>
        <p:spPr bwMode="auto">
          <a:xfrm>
            <a:off x="4143375" y="2171700"/>
            <a:ext cx="84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212999" name="Text Box 7"/>
          <p:cNvSpPr txBox="1">
            <a:spLocks noChangeArrowheads="1"/>
          </p:cNvSpPr>
          <p:nvPr/>
        </p:nvSpPr>
        <p:spPr bwMode="auto">
          <a:xfrm rot="-5400000">
            <a:off x="2435225" y="3143250"/>
            <a:ext cx="749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Taxon</a:t>
            </a:r>
          </a:p>
        </p:txBody>
      </p:sp>
      <p:sp>
        <p:nvSpPr>
          <p:cNvPr id="213000" name="Text Box 8"/>
          <p:cNvSpPr txBox="1">
            <a:spLocks noChangeArrowheads="1"/>
          </p:cNvSpPr>
          <p:nvPr/>
        </p:nvSpPr>
        <p:spPr bwMode="auto">
          <a:xfrm>
            <a:off x="4059238" y="3387725"/>
            <a:ext cx="1025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Species+</a:t>
            </a:r>
          </a:p>
        </p:txBody>
      </p:sp>
      <p:sp>
        <p:nvSpPr>
          <p:cNvPr id="213001" name="Text Box 9"/>
          <p:cNvSpPr txBox="1">
            <a:spLocks noChangeArrowheads="1"/>
          </p:cNvSpPr>
          <p:nvPr/>
        </p:nvSpPr>
        <p:spPr bwMode="auto">
          <a:xfrm>
            <a:off x="4010025" y="1595438"/>
            <a:ext cx="1104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Authority+</a:t>
            </a:r>
          </a:p>
        </p:txBody>
      </p:sp>
      <p:sp>
        <p:nvSpPr>
          <p:cNvPr id="213002" name="Rectangle 10"/>
          <p:cNvSpPr>
            <a:spLocks noChangeArrowheads="1"/>
          </p:cNvSpPr>
          <p:nvPr/>
        </p:nvSpPr>
        <p:spPr bwMode="auto">
          <a:xfrm>
            <a:off x="4043363" y="1614488"/>
            <a:ext cx="1028700" cy="87153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3003" name="Text Box 11"/>
          <p:cNvSpPr txBox="1">
            <a:spLocks noChangeArrowheads="1"/>
          </p:cNvSpPr>
          <p:nvPr/>
        </p:nvSpPr>
        <p:spPr bwMode="auto">
          <a:xfrm>
            <a:off x="3257550" y="4070350"/>
            <a:ext cx="833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Strain+</a:t>
            </a:r>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4763"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grpSp>
        <p:nvGrpSpPr>
          <p:cNvPr id="217091" name="Group 3"/>
          <p:cNvGrpSpPr>
            <a:grpSpLocks/>
          </p:cNvGrpSpPr>
          <p:nvPr/>
        </p:nvGrpSpPr>
        <p:grpSpPr bwMode="auto">
          <a:xfrm>
            <a:off x="2641600" y="2020888"/>
            <a:ext cx="3397250" cy="2590800"/>
            <a:chOff x="1664" y="1344"/>
            <a:chExt cx="2140" cy="1632"/>
          </a:xfrm>
        </p:grpSpPr>
        <p:sp>
          <p:nvSpPr>
            <p:cNvPr id="217092" name="Rectangle 4"/>
            <p:cNvSpPr>
              <a:spLocks noChangeArrowheads="1"/>
            </p:cNvSpPr>
            <p:nvPr/>
          </p:nvSpPr>
          <p:spPr bwMode="auto">
            <a:xfrm>
              <a:off x="1966" y="1344"/>
              <a:ext cx="1838" cy="16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093" name="Text Box 5"/>
            <p:cNvSpPr txBox="1">
              <a:spLocks noChangeArrowheads="1"/>
            </p:cNvSpPr>
            <p:nvPr/>
          </p:nvSpPr>
          <p:spPr bwMode="auto">
            <a:xfrm rot="-5400000">
              <a:off x="1534" y="2052"/>
              <a:ext cx="4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Taxon</a:t>
              </a:r>
            </a:p>
          </p:txBody>
        </p:sp>
      </p:grpSp>
      <p:sp>
        <p:nvSpPr>
          <p:cNvPr id="217094" name="AutoShape 6"/>
          <p:cNvSpPr>
            <a:spLocks noChangeArrowheads="1"/>
          </p:cNvSpPr>
          <p:nvPr/>
        </p:nvSpPr>
        <p:spPr bwMode="auto">
          <a:xfrm>
            <a:off x="3657600" y="2630488"/>
            <a:ext cx="1828800" cy="1371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217095" name="Text Box 7"/>
          <p:cNvSpPr txBox="1">
            <a:spLocks noChangeArrowheads="1"/>
          </p:cNvSpPr>
          <p:nvPr/>
        </p:nvSpPr>
        <p:spPr bwMode="auto">
          <a:xfrm>
            <a:off x="4143375" y="2173288"/>
            <a:ext cx="84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217096" name="Text Box 8"/>
          <p:cNvSpPr txBox="1">
            <a:spLocks noChangeArrowheads="1"/>
          </p:cNvSpPr>
          <p:nvPr/>
        </p:nvSpPr>
        <p:spPr bwMode="auto">
          <a:xfrm>
            <a:off x="4059238" y="3389313"/>
            <a:ext cx="1025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Species+</a:t>
            </a:r>
          </a:p>
        </p:txBody>
      </p:sp>
      <p:sp>
        <p:nvSpPr>
          <p:cNvPr id="217097" name="Text Box 9"/>
          <p:cNvSpPr txBox="1">
            <a:spLocks noChangeArrowheads="1"/>
          </p:cNvSpPr>
          <p:nvPr/>
        </p:nvSpPr>
        <p:spPr bwMode="auto">
          <a:xfrm>
            <a:off x="2892425" y="387350"/>
            <a:ext cx="104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solidFill>
                  <a:schemeClr val="accent2"/>
                </a:solidFill>
              </a:rPr>
              <a:t>Literature</a:t>
            </a:r>
          </a:p>
        </p:txBody>
      </p:sp>
      <p:sp>
        <p:nvSpPr>
          <p:cNvPr id="217098" name="Text Box 10"/>
          <p:cNvSpPr txBox="1">
            <a:spLocks noChangeArrowheads="1"/>
          </p:cNvSpPr>
          <p:nvPr/>
        </p:nvSpPr>
        <p:spPr bwMode="auto">
          <a:xfrm>
            <a:off x="5526088" y="406400"/>
            <a:ext cx="1776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solidFill>
                  <a:schemeClr val="accent2"/>
                </a:solidFill>
              </a:rPr>
              <a:t>Governing bodies</a:t>
            </a:r>
          </a:p>
        </p:txBody>
      </p:sp>
      <p:sp>
        <p:nvSpPr>
          <p:cNvPr id="217099" name="Text Box 11"/>
          <p:cNvSpPr txBox="1">
            <a:spLocks noChangeArrowheads="1"/>
          </p:cNvSpPr>
          <p:nvPr/>
        </p:nvSpPr>
        <p:spPr bwMode="auto">
          <a:xfrm>
            <a:off x="4608513" y="5186363"/>
            <a:ext cx="10318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solidFill>
                  <a:schemeClr val="accent2"/>
                </a:solidFill>
              </a:rPr>
              <a:t>GenBank</a:t>
            </a:r>
          </a:p>
          <a:p>
            <a:pPr algn="ctr" eaLnBrk="1" hangingPunct="1"/>
            <a:r>
              <a:rPr lang="en-US" altLang="en-US" sz="1600">
                <a:solidFill>
                  <a:schemeClr val="accent2"/>
                </a:solidFill>
              </a:rPr>
              <a:t>DDBJ</a:t>
            </a:r>
          </a:p>
          <a:p>
            <a:pPr algn="ctr" eaLnBrk="1" hangingPunct="1"/>
            <a:r>
              <a:rPr lang="en-US" altLang="en-US" sz="1600">
                <a:solidFill>
                  <a:schemeClr val="accent2"/>
                </a:solidFill>
              </a:rPr>
              <a:t>EMBL</a:t>
            </a:r>
          </a:p>
          <a:p>
            <a:pPr algn="ctr" eaLnBrk="1" hangingPunct="1"/>
            <a:r>
              <a:rPr lang="en-US" altLang="en-US" sz="1600">
                <a:solidFill>
                  <a:schemeClr val="accent2"/>
                </a:solidFill>
              </a:rPr>
              <a:t>others</a:t>
            </a:r>
          </a:p>
        </p:txBody>
      </p:sp>
      <p:sp>
        <p:nvSpPr>
          <p:cNvPr id="217100" name="Line 12"/>
          <p:cNvSpPr>
            <a:spLocks noChangeShapeType="1"/>
          </p:cNvSpPr>
          <p:nvPr/>
        </p:nvSpPr>
        <p:spPr bwMode="auto">
          <a:xfrm flipV="1">
            <a:off x="5091113" y="4356100"/>
            <a:ext cx="0" cy="884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01" name="Text Box 13"/>
          <p:cNvSpPr txBox="1">
            <a:spLocks noChangeArrowheads="1"/>
          </p:cNvSpPr>
          <p:nvPr/>
        </p:nvSpPr>
        <p:spPr bwMode="auto">
          <a:xfrm>
            <a:off x="3141663" y="5203825"/>
            <a:ext cx="1177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solidFill>
                  <a:schemeClr val="accent2"/>
                </a:solidFill>
              </a:rPr>
              <a:t>Collections</a:t>
            </a:r>
          </a:p>
          <a:p>
            <a:pPr algn="ctr" eaLnBrk="1" hangingPunct="1"/>
            <a:r>
              <a:rPr lang="en-US" altLang="en-US" sz="1600">
                <a:solidFill>
                  <a:schemeClr val="accent2"/>
                </a:solidFill>
              </a:rPr>
              <a:t>BRC</a:t>
            </a:r>
          </a:p>
        </p:txBody>
      </p:sp>
      <p:sp>
        <p:nvSpPr>
          <p:cNvPr id="217102" name="Line 14"/>
          <p:cNvSpPr>
            <a:spLocks noChangeShapeType="1"/>
          </p:cNvSpPr>
          <p:nvPr/>
        </p:nvSpPr>
        <p:spPr bwMode="auto">
          <a:xfrm flipV="1">
            <a:off x="3681413" y="4351338"/>
            <a:ext cx="0" cy="884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03" name="Text Box 15"/>
          <p:cNvSpPr txBox="1">
            <a:spLocks noChangeArrowheads="1"/>
          </p:cNvSpPr>
          <p:nvPr/>
        </p:nvSpPr>
        <p:spPr bwMode="auto">
          <a:xfrm>
            <a:off x="1311275" y="5191125"/>
            <a:ext cx="946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solidFill>
                  <a:schemeClr val="accent2"/>
                </a:solidFill>
              </a:rPr>
              <a:t>Source+</a:t>
            </a:r>
          </a:p>
        </p:txBody>
      </p:sp>
      <p:sp>
        <p:nvSpPr>
          <p:cNvPr id="217104" name="Line 16"/>
          <p:cNvSpPr>
            <a:spLocks noChangeShapeType="1"/>
          </p:cNvSpPr>
          <p:nvPr/>
        </p:nvSpPr>
        <p:spPr bwMode="auto">
          <a:xfrm>
            <a:off x="2279650" y="5360988"/>
            <a:ext cx="8524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05" name="Text Box 17"/>
          <p:cNvSpPr txBox="1">
            <a:spLocks noChangeArrowheads="1"/>
          </p:cNvSpPr>
          <p:nvPr/>
        </p:nvSpPr>
        <p:spPr bwMode="auto">
          <a:xfrm>
            <a:off x="4181475" y="244475"/>
            <a:ext cx="946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solidFill>
                  <a:schemeClr val="accent2"/>
                </a:solidFill>
              </a:rPr>
              <a:t>Source+</a:t>
            </a:r>
          </a:p>
        </p:txBody>
      </p:sp>
      <p:sp>
        <p:nvSpPr>
          <p:cNvPr id="217106" name="Text Box 18"/>
          <p:cNvSpPr txBox="1">
            <a:spLocks noChangeArrowheads="1"/>
          </p:cNvSpPr>
          <p:nvPr/>
        </p:nvSpPr>
        <p:spPr bwMode="auto">
          <a:xfrm>
            <a:off x="1146175" y="220663"/>
            <a:ext cx="1087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Proposals</a:t>
            </a:r>
          </a:p>
        </p:txBody>
      </p:sp>
      <p:sp>
        <p:nvSpPr>
          <p:cNvPr id="217107" name="Text Box 19"/>
          <p:cNvSpPr txBox="1">
            <a:spLocks noChangeArrowheads="1"/>
          </p:cNvSpPr>
          <p:nvPr/>
        </p:nvSpPr>
        <p:spPr bwMode="auto">
          <a:xfrm>
            <a:off x="1146175" y="500063"/>
            <a:ext cx="612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STM</a:t>
            </a:r>
          </a:p>
        </p:txBody>
      </p:sp>
      <p:sp>
        <p:nvSpPr>
          <p:cNvPr id="217108" name="Text Box 20"/>
          <p:cNvSpPr txBox="1">
            <a:spLocks noChangeArrowheads="1"/>
          </p:cNvSpPr>
          <p:nvPr/>
        </p:nvSpPr>
        <p:spPr bwMode="auto">
          <a:xfrm>
            <a:off x="1146175" y="792163"/>
            <a:ext cx="681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Legal</a:t>
            </a:r>
          </a:p>
        </p:txBody>
      </p:sp>
      <p:sp>
        <p:nvSpPr>
          <p:cNvPr id="217109" name="Text Box 21"/>
          <p:cNvSpPr txBox="1">
            <a:spLocks noChangeArrowheads="1"/>
          </p:cNvSpPr>
          <p:nvPr/>
        </p:nvSpPr>
        <p:spPr bwMode="auto">
          <a:xfrm>
            <a:off x="1349375" y="1643063"/>
            <a:ext cx="1155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Databases</a:t>
            </a:r>
          </a:p>
        </p:txBody>
      </p:sp>
      <p:sp>
        <p:nvSpPr>
          <p:cNvPr id="217110" name="Line 22"/>
          <p:cNvSpPr>
            <a:spLocks noChangeShapeType="1"/>
          </p:cNvSpPr>
          <p:nvPr/>
        </p:nvSpPr>
        <p:spPr bwMode="auto">
          <a:xfrm flipH="1">
            <a:off x="1962150" y="573088"/>
            <a:ext cx="1022350" cy="55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11" name="Line 23"/>
          <p:cNvSpPr>
            <a:spLocks noChangeShapeType="1"/>
          </p:cNvSpPr>
          <p:nvPr/>
        </p:nvSpPr>
        <p:spPr bwMode="auto">
          <a:xfrm flipH="1" flipV="1">
            <a:off x="2051050" y="395288"/>
            <a:ext cx="927100" cy="165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12" name="Line 24"/>
          <p:cNvSpPr>
            <a:spLocks noChangeShapeType="1"/>
          </p:cNvSpPr>
          <p:nvPr/>
        </p:nvSpPr>
        <p:spPr bwMode="auto">
          <a:xfrm flipH="1">
            <a:off x="1727200" y="566738"/>
            <a:ext cx="1219200" cy="88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13" name="Line 25"/>
          <p:cNvSpPr>
            <a:spLocks noChangeShapeType="1"/>
          </p:cNvSpPr>
          <p:nvPr/>
        </p:nvSpPr>
        <p:spPr bwMode="auto">
          <a:xfrm flipH="1">
            <a:off x="1809750" y="566738"/>
            <a:ext cx="1136650" cy="3619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14" name="Text Box 26"/>
          <p:cNvSpPr txBox="1">
            <a:spLocks noChangeArrowheads="1"/>
          </p:cNvSpPr>
          <p:nvPr/>
        </p:nvSpPr>
        <p:spPr bwMode="auto">
          <a:xfrm>
            <a:off x="7585075" y="42863"/>
            <a:ext cx="815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Priority</a:t>
            </a:r>
          </a:p>
        </p:txBody>
      </p:sp>
      <p:sp>
        <p:nvSpPr>
          <p:cNvPr id="217115" name="Text Box 27"/>
          <p:cNvSpPr txBox="1">
            <a:spLocks noChangeArrowheads="1"/>
          </p:cNvSpPr>
          <p:nvPr/>
        </p:nvSpPr>
        <p:spPr bwMode="auto">
          <a:xfrm>
            <a:off x="7585075" y="315913"/>
            <a:ext cx="839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Validity</a:t>
            </a:r>
          </a:p>
        </p:txBody>
      </p:sp>
      <p:sp>
        <p:nvSpPr>
          <p:cNvPr id="217116" name="Text Box 28"/>
          <p:cNvSpPr txBox="1">
            <a:spLocks noChangeArrowheads="1"/>
          </p:cNvSpPr>
          <p:nvPr/>
        </p:nvSpPr>
        <p:spPr bwMode="auto">
          <a:xfrm>
            <a:off x="7591425" y="601663"/>
            <a:ext cx="1133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Synonymy</a:t>
            </a:r>
          </a:p>
        </p:txBody>
      </p:sp>
      <p:sp>
        <p:nvSpPr>
          <p:cNvPr id="217117" name="Text Box 29"/>
          <p:cNvSpPr txBox="1">
            <a:spLocks noChangeArrowheads="1"/>
          </p:cNvSpPr>
          <p:nvPr/>
        </p:nvSpPr>
        <p:spPr bwMode="auto">
          <a:xfrm>
            <a:off x="7597775" y="881063"/>
            <a:ext cx="636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Type</a:t>
            </a:r>
          </a:p>
        </p:txBody>
      </p:sp>
      <p:sp>
        <p:nvSpPr>
          <p:cNvPr id="217118" name="Line 30"/>
          <p:cNvSpPr>
            <a:spLocks noChangeShapeType="1"/>
          </p:cNvSpPr>
          <p:nvPr/>
        </p:nvSpPr>
        <p:spPr bwMode="auto">
          <a:xfrm>
            <a:off x="7200900" y="617538"/>
            <a:ext cx="349250" cy="419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19" name="Line 31"/>
          <p:cNvSpPr>
            <a:spLocks noChangeShapeType="1"/>
          </p:cNvSpPr>
          <p:nvPr/>
        </p:nvSpPr>
        <p:spPr bwMode="auto">
          <a:xfrm>
            <a:off x="7207250" y="611188"/>
            <a:ext cx="47625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0" name="Line 32"/>
          <p:cNvSpPr>
            <a:spLocks noChangeShapeType="1"/>
          </p:cNvSpPr>
          <p:nvPr/>
        </p:nvSpPr>
        <p:spPr bwMode="auto">
          <a:xfrm flipV="1">
            <a:off x="7200900" y="509588"/>
            <a:ext cx="450850" cy="10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1" name="Line 33"/>
          <p:cNvSpPr>
            <a:spLocks noChangeShapeType="1"/>
          </p:cNvSpPr>
          <p:nvPr/>
        </p:nvSpPr>
        <p:spPr bwMode="auto">
          <a:xfrm flipV="1">
            <a:off x="7207250" y="211138"/>
            <a:ext cx="438150" cy="393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2" name="Text Box 34"/>
          <p:cNvSpPr txBox="1">
            <a:spLocks noChangeArrowheads="1"/>
          </p:cNvSpPr>
          <p:nvPr/>
        </p:nvSpPr>
        <p:spPr bwMode="auto">
          <a:xfrm>
            <a:off x="200025" y="4894263"/>
            <a:ext cx="681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direct</a:t>
            </a:r>
          </a:p>
        </p:txBody>
      </p:sp>
      <p:sp>
        <p:nvSpPr>
          <p:cNvPr id="217123" name="Text Box 35"/>
          <p:cNvSpPr txBox="1">
            <a:spLocks noChangeArrowheads="1"/>
          </p:cNvSpPr>
          <p:nvPr/>
        </p:nvSpPr>
        <p:spPr bwMode="auto">
          <a:xfrm>
            <a:off x="168275" y="5205413"/>
            <a:ext cx="839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indirect</a:t>
            </a:r>
          </a:p>
        </p:txBody>
      </p:sp>
      <p:sp>
        <p:nvSpPr>
          <p:cNvPr id="217124" name="Line 36"/>
          <p:cNvSpPr>
            <a:spLocks noChangeShapeType="1"/>
          </p:cNvSpPr>
          <p:nvPr/>
        </p:nvSpPr>
        <p:spPr bwMode="auto">
          <a:xfrm flipH="1">
            <a:off x="971550" y="5373688"/>
            <a:ext cx="368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5" name="Line 37"/>
          <p:cNvSpPr>
            <a:spLocks noChangeShapeType="1"/>
          </p:cNvSpPr>
          <p:nvPr/>
        </p:nvSpPr>
        <p:spPr bwMode="auto">
          <a:xfrm flipH="1" flipV="1">
            <a:off x="825500" y="5075238"/>
            <a:ext cx="514350" cy="298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6" name="Text Box 38"/>
          <p:cNvSpPr txBox="1">
            <a:spLocks noChangeArrowheads="1"/>
          </p:cNvSpPr>
          <p:nvPr/>
        </p:nvSpPr>
        <p:spPr bwMode="auto">
          <a:xfrm>
            <a:off x="3451225" y="6062663"/>
            <a:ext cx="612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BRC</a:t>
            </a:r>
          </a:p>
        </p:txBody>
      </p:sp>
      <p:sp>
        <p:nvSpPr>
          <p:cNvPr id="217127" name="Line 39"/>
          <p:cNvSpPr>
            <a:spLocks noChangeShapeType="1"/>
          </p:cNvSpPr>
          <p:nvPr/>
        </p:nvSpPr>
        <p:spPr bwMode="auto">
          <a:xfrm flipV="1">
            <a:off x="3727450" y="5761038"/>
            <a:ext cx="0" cy="29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8" name="Line 40"/>
          <p:cNvSpPr>
            <a:spLocks noChangeShapeType="1"/>
          </p:cNvSpPr>
          <p:nvPr/>
        </p:nvSpPr>
        <p:spPr bwMode="auto">
          <a:xfrm flipH="1">
            <a:off x="2524125" y="1370013"/>
            <a:ext cx="2036763" cy="419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29" name="Line 41"/>
          <p:cNvSpPr>
            <a:spLocks noChangeShapeType="1"/>
          </p:cNvSpPr>
          <p:nvPr/>
        </p:nvSpPr>
        <p:spPr bwMode="auto">
          <a:xfrm flipH="1">
            <a:off x="1503363" y="1916113"/>
            <a:ext cx="376237" cy="4270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30" name="Line 42"/>
          <p:cNvSpPr>
            <a:spLocks noChangeShapeType="1"/>
          </p:cNvSpPr>
          <p:nvPr/>
        </p:nvSpPr>
        <p:spPr bwMode="auto">
          <a:xfrm>
            <a:off x="1879600" y="1916113"/>
            <a:ext cx="287338" cy="4508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31" name="Text Box 43"/>
          <p:cNvSpPr txBox="1">
            <a:spLocks noChangeArrowheads="1"/>
          </p:cNvSpPr>
          <p:nvPr/>
        </p:nvSpPr>
        <p:spPr bwMode="auto">
          <a:xfrm>
            <a:off x="1069975" y="2316163"/>
            <a:ext cx="738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Public</a:t>
            </a:r>
          </a:p>
        </p:txBody>
      </p:sp>
      <p:sp>
        <p:nvSpPr>
          <p:cNvPr id="217132" name="Text Box 44"/>
          <p:cNvSpPr txBox="1">
            <a:spLocks noChangeArrowheads="1"/>
          </p:cNvSpPr>
          <p:nvPr/>
        </p:nvSpPr>
        <p:spPr bwMode="auto">
          <a:xfrm>
            <a:off x="1819275" y="2316163"/>
            <a:ext cx="815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Private</a:t>
            </a:r>
          </a:p>
        </p:txBody>
      </p:sp>
      <p:sp>
        <p:nvSpPr>
          <p:cNvPr id="217133" name="Text Box 45"/>
          <p:cNvSpPr txBox="1">
            <a:spLocks noChangeArrowheads="1"/>
          </p:cNvSpPr>
          <p:nvPr/>
        </p:nvSpPr>
        <p:spPr bwMode="auto">
          <a:xfrm>
            <a:off x="1108075" y="1033463"/>
            <a:ext cx="906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General</a:t>
            </a:r>
          </a:p>
        </p:txBody>
      </p:sp>
      <p:sp>
        <p:nvSpPr>
          <p:cNvPr id="217134" name="Text Box 46"/>
          <p:cNvSpPr txBox="1">
            <a:spLocks noChangeArrowheads="1"/>
          </p:cNvSpPr>
          <p:nvPr/>
        </p:nvSpPr>
        <p:spPr bwMode="auto">
          <a:xfrm>
            <a:off x="4010025" y="1595438"/>
            <a:ext cx="1104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Authority+</a:t>
            </a:r>
          </a:p>
        </p:txBody>
      </p:sp>
      <p:sp>
        <p:nvSpPr>
          <p:cNvPr id="217135" name="Rectangle 47"/>
          <p:cNvSpPr>
            <a:spLocks noChangeArrowheads="1"/>
          </p:cNvSpPr>
          <p:nvPr/>
        </p:nvSpPr>
        <p:spPr bwMode="auto">
          <a:xfrm>
            <a:off x="4043363" y="1614488"/>
            <a:ext cx="1028700" cy="87153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136" name="Line 48"/>
          <p:cNvSpPr>
            <a:spLocks noChangeShapeType="1"/>
          </p:cNvSpPr>
          <p:nvPr/>
        </p:nvSpPr>
        <p:spPr bwMode="auto">
          <a:xfrm flipH="1">
            <a:off x="4568825" y="1368425"/>
            <a:ext cx="3175"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37" name="Line 49"/>
          <p:cNvSpPr>
            <a:spLocks noChangeShapeType="1"/>
          </p:cNvSpPr>
          <p:nvPr/>
        </p:nvSpPr>
        <p:spPr bwMode="auto">
          <a:xfrm flipH="1" flipV="1">
            <a:off x="3376613" y="742950"/>
            <a:ext cx="1195387" cy="6334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38" name="Line 50"/>
          <p:cNvSpPr>
            <a:spLocks noChangeShapeType="1"/>
          </p:cNvSpPr>
          <p:nvPr/>
        </p:nvSpPr>
        <p:spPr bwMode="auto">
          <a:xfrm flipV="1">
            <a:off x="4572000" y="757238"/>
            <a:ext cx="1385888" cy="619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39" name="Text Box 51"/>
          <p:cNvSpPr txBox="1">
            <a:spLocks noChangeArrowheads="1"/>
          </p:cNvSpPr>
          <p:nvPr/>
        </p:nvSpPr>
        <p:spPr bwMode="auto">
          <a:xfrm>
            <a:off x="3257550" y="4070350"/>
            <a:ext cx="833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Strain+</a:t>
            </a:r>
          </a:p>
        </p:txBody>
      </p:sp>
      <p:sp>
        <p:nvSpPr>
          <p:cNvPr id="217140" name="Text Box 52"/>
          <p:cNvSpPr txBox="1">
            <a:spLocks noChangeArrowheads="1"/>
          </p:cNvSpPr>
          <p:nvPr/>
        </p:nvSpPr>
        <p:spPr bwMode="auto">
          <a:xfrm>
            <a:off x="4772025" y="4071938"/>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217141" name="Line 53"/>
          <p:cNvSpPr>
            <a:spLocks noChangeShapeType="1"/>
          </p:cNvSpPr>
          <p:nvPr/>
        </p:nvSpPr>
        <p:spPr bwMode="auto">
          <a:xfrm flipH="1" flipV="1">
            <a:off x="5548313" y="4356100"/>
            <a:ext cx="635000" cy="8715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7142" name="Text Box 54"/>
          <p:cNvSpPr txBox="1">
            <a:spLocks noChangeArrowheads="1"/>
          </p:cNvSpPr>
          <p:nvPr/>
        </p:nvSpPr>
        <p:spPr bwMode="auto">
          <a:xfrm>
            <a:off x="5724525" y="5199063"/>
            <a:ext cx="26479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600">
                <a:solidFill>
                  <a:schemeClr val="accent2"/>
                </a:solidFill>
              </a:rPr>
              <a:t>GSC Core Phenotype</a:t>
            </a:r>
          </a:p>
          <a:p>
            <a:pPr algn="ctr" eaLnBrk="1" hangingPunct="1"/>
            <a:r>
              <a:rPr lang="en-US" altLang="en-US" sz="1600">
                <a:solidFill>
                  <a:schemeClr val="accent2"/>
                </a:solidFill>
              </a:rPr>
              <a:t>FAME</a:t>
            </a:r>
          </a:p>
          <a:p>
            <a:pPr algn="ctr" eaLnBrk="1" hangingPunct="1"/>
            <a:r>
              <a:rPr lang="en-US" altLang="en-US" sz="1600">
                <a:solidFill>
                  <a:schemeClr val="accent2"/>
                </a:solidFill>
              </a:rPr>
              <a:t>Biolog PA</a:t>
            </a:r>
          </a:p>
          <a:p>
            <a:pPr algn="ctr" eaLnBrk="1" hangingPunct="1"/>
            <a:r>
              <a:rPr lang="en-US" altLang="en-US" sz="1600">
                <a:solidFill>
                  <a:schemeClr val="accent2"/>
                </a:solidFill>
              </a:rPr>
              <a:t>MLST</a:t>
            </a:r>
          </a:p>
          <a:p>
            <a:pPr algn="ctr" eaLnBrk="1" hangingPunct="1"/>
            <a:r>
              <a:rPr lang="en-US" altLang="en-US" sz="1600">
                <a:solidFill>
                  <a:schemeClr val="accent2"/>
                </a:solidFill>
              </a:rPr>
              <a:t>Images</a:t>
            </a:r>
          </a:p>
          <a:p>
            <a:pPr algn="ctr" eaLnBrk="1" hangingPunct="1"/>
            <a:r>
              <a:rPr lang="en-US" altLang="en-US" sz="1600">
                <a:solidFill>
                  <a:schemeClr val="accent2"/>
                </a:solidFill>
              </a:rPr>
              <a:t>etc.</a:t>
            </a:r>
          </a:p>
        </p:txBody>
      </p:sp>
      <p:sp>
        <p:nvSpPr>
          <p:cNvPr id="217143" name="Oval 55"/>
          <p:cNvSpPr>
            <a:spLocks noChangeArrowheads="1"/>
          </p:cNvSpPr>
          <p:nvPr/>
        </p:nvSpPr>
        <p:spPr bwMode="auto">
          <a:xfrm>
            <a:off x="7185025" y="0"/>
            <a:ext cx="1571625" cy="1370013"/>
          </a:xfrm>
          <a:prstGeom prst="ellipse">
            <a:avLst/>
          </a:prstGeom>
          <a:noFill/>
          <a:ln w="158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146" name="Oval 58"/>
          <p:cNvSpPr>
            <a:spLocks noChangeArrowheads="1"/>
          </p:cNvSpPr>
          <p:nvPr/>
        </p:nvSpPr>
        <p:spPr bwMode="auto">
          <a:xfrm>
            <a:off x="5729288" y="4995863"/>
            <a:ext cx="2679700" cy="1776412"/>
          </a:xfrm>
          <a:prstGeom prst="ellipse">
            <a:avLst/>
          </a:prstGeom>
          <a:noFill/>
          <a:ln w="158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217143"/>
                                        </p:tgtEl>
                                        <p:attrNameLst>
                                          <p:attrName>style.visibility</p:attrName>
                                        </p:attrNameLst>
                                      </p:cBhvr>
                                      <p:to>
                                        <p:strVal val="visible"/>
                                      </p:to>
                                    </p:set>
                                    <p:anim calcmode="lin" valueType="num">
                                      <p:cBhvr>
                                        <p:cTn id="7" dur="500" fill="hold"/>
                                        <p:tgtEl>
                                          <p:spTgt spid="217143"/>
                                        </p:tgtEl>
                                        <p:attrNameLst>
                                          <p:attrName>ppt_x</p:attrName>
                                        </p:attrNameLst>
                                      </p:cBhvr>
                                      <p:tavLst>
                                        <p:tav tm="0">
                                          <p:val>
                                            <p:strVal val="#ppt_x"/>
                                          </p:val>
                                        </p:tav>
                                        <p:tav tm="100000">
                                          <p:val>
                                            <p:strVal val="#ppt_x"/>
                                          </p:val>
                                        </p:tav>
                                      </p:tavLst>
                                    </p:anim>
                                    <p:anim calcmode="lin" valueType="num">
                                      <p:cBhvr>
                                        <p:cTn id="8" dur="500" fill="hold"/>
                                        <p:tgtEl>
                                          <p:spTgt spid="217143"/>
                                        </p:tgtEl>
                                        <p:attrNameLst>
                                          <p:attrName>ppt_y</p:attrName>
                                        </p:attrNameLst>
                                      </p:cBhvr>
                                      <p:tavLst>
                                        <p:tav tm="0">
                                          <p:val>
                                            <p:strVal val="#ppt_y-#ppt_h/2"/>
                                          </p:val>
                                        </p:tav>
                                        <p:tav tm="100000">
                                          <p:val>
                                            <p:strVal val="#ppt_y"/>
                                          </p:val>
                                        </p:tav>
                                      </p:tavLst>
                                    </p:anim>
                                    <p:anim calcmode="lin" valueType="num">
                                      <p:cBhvr>
                                        <p:cTn id="9" dur="500" fill="hold"/>
                                        <p:tgtEl>
                                          <p:spTgt spid="217143"/>
                                        </p:tgtEl>
                                        <p:attrNameLst>
                                          <p:attrName>ppt_w</p:attrName>
                                        </p:attrNameLst>
                                      </p:cBhvr>
                                      <p:tavLst>
                                        <p:tav tm="0">
                                          <p:val>
                                            <p:strVal val="#ppt_w"/>
                                          </p:val>
                                        </p:tav>
                                        <p:tav tm="100000">
                                          <p:val>
                                            <p:strVal val="#ppt_w"/>
                                          </p:val>
                                        </p:tav>
                                      </p:tavLst>
                                    </p:anim>
                                    <p:anim calcmode="lin" valueType="num">
                                      <p:cBhvr>
                                        <p:cTn id="10" dur="500" fill="hold"/>
                                        <p:tgtEl>
                                          <p:spTgt spid="217143"/>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217146"/>
                                        </p:tgtEl>
                                        <p:attrNameLst>
                                          <p:attrName>style.visibility</p:attrName>
                                        </p:attrNameLst>
                                      </p:cBhvr>
                                      <p:to>
                                        <p:strVal val="visible"/>
                                      </p:to>
                                    </p:set>
                                    <p:anim calcmode="lin" valueType="num">
                                      <p:cBhvr>
                                        <p:cTn id="15" dur="500" fill="hold"/>
                                        <p:tgtEl>
                                          <p:spTgt spid="217146"/>
                                        </p:tgtEl>
                                        <p:attrNameLst>
                                          <p:attrName>ppt_x</p:attrName>
                                        </p:attrNameLst>
                                      </p:cBhvr>
                                      <p:tavLst>
                                        <p:tav tm="0">
                                          <p:val>
                                            <p:strVal val="#ppt_x"/>
                                          </p:val>
                                        </p:tav>
                                        <p:tav tm="100000">
                                          <p:val>
                                            <p:strVal val="#ppt_x"/>
                                          </p:val>
                                        </p:tav>
                                      </p:tavLst>
                                    </p:anim>
                                    <p:anim calcmode="lin" valueType="num">
                                      <p:cBhvr>
                                        <p:cTn id="16" dur="500" fill="hold"/>
                                        <p:tgtEl>
                                          <p:spTgt spid="217146"/>
                                        </p:tgtEl>
                                        <p:attrNameLst>
                                          <p:attrName>ppt_y</p:attrName>
                                        </p:attrNameLst>
                                      </p:cBhvr>
                                      <p:tavLst>
                                        <p:tav tm="0">
                                          <p:val>
                                            <p:strVal val="#ppt_y+#ppt_h/2"/>
                                          </p:val>
                                        </p:tav>
                                        <p:tav tm="100000">
                                          <p:val>
                                            <p:strVal val="#ppt_y"/>
                                          </p:val>
                                        </p:tav>
                                      </p:tavLst>
                                    </p:anim>
                                    <p:anim calcmode="lin" valueType="num">
                                      <p:cBhvr>
                                        <p:cTn id="17" dur="500" fill="hold"/>
                                        <p:tgtEl>
                                          <p:spTgt spid="217146"/>
                                        </p:tgtEl>
                                        <p:attrNameLst>
                                          <p:attrName>ppt_w</p:attrName>
                                        </p:attrNameLst>
                                      </p:cBhvr>
                                      <p:tavLst>
                                        <p:tav tm="0">
                                          <p:val>
                                            <p:strVal val="#ppt_w"/>
                                          </p:val>
                                        </p:tav>
                                        <p:tav tm="100000">
                                          <p:val>
                                            <p:strVal val="#ppt_w"/>
                                          </p:val>
                                        </p:tav>
                                      </p:tavLst>
                                    </p:anim>
                                    <p:anim calcmode="lin" valueType="num">
                                      <p:cBhvr>
                                        <p:cTn id="18" dur="500" fill="hold"/>
                                        <p:tgtEl>
                                          <p:spTgt spid="2171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143" grpId="0" animBg="1"/>
      <p:bldP spid="21714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223235" name="Rectangle 3"/>
          <p:cNvSpPr>
            <a:spLocks noChangeArrowheads="1"/>
          </p:cNvSpPr>
          <p:nvPr/>
        </p:nvSpPr>
        <p:spPr bwMode="auto">
          <a:xfrm>
            <a:off x="509588" y="1797050"/>
            <a:ext cx="2917825" cy="259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36" name="Rectangle 4"/>
          <p:cNvSpPr>
            <a:spLocks noChangeArrowheads="1"/>
          </p:cNvSpPr>
          <p:nvPr/>
        </p:nvSpPr>
        <p:spPr bwMode="auto">
          <a:xfrm>
            <a:off x="5726113" y="1797050"/>
            <a:ext cx="2917825" cy="259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37" name="Rectangle 5"/>
          <p:cNvSpPr>
            <a:spLocks noChangeArrowheads="1"/>
          </p:cNvSpPr>
          <p:nvPr/>
        </p:nvSpPr>
        <p:spPr bwMode="auto">
          <a:xfrm>
            <a:off x="4191000" y="1797050"/>
            <a:ext cx="2917825" cy="259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38" name="AutoShape 6"/>
          <p:cNvSpPr>
            <a:spLocks noChangeArrowheads="1"/>
          </p:cNvSpPr>
          <p:nvPr/>
        </p:nvSpPr>
        <p:spPr bwMode="auto">
          <a:xfrm flipH="1">
            <a:off x="1019175" y="2401888"/>
            <a:ext cx="1881188" cy="1382712"/>
          </a:xfrm>
          <a:prstGeom prst="rtTriangle">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39" name="Text Box 7"/>
          <p:cNvSpPr txBox="1">
            <a:spLocks noChangeArrowheads="1"/>
          </p:cNvSpPr>
          <p:nvPr/>
        </p:nvSpPr>
        <p:spPr bwMode="auto">
          <a:xfrm>
            <a:off x="577850" y="1911350"/>
            <a:ext cx="84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223240" name="Text Box 8"/>
          <p:cNvSpPr txBox="1">
            <a:spLocks noChangeArrowheads="1"/>
          </p:cNvSpPr>
          <p:nvPr/>
        </p:nvSpPr>
        <p:spPr bwMode="auto">
          <a:xfrm rot="-5400000">
            <a:off x="-80962" y="2835275"/>
            <a:ext cx="749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Taxon</a:t>
            </a:r>
          </a:p>
        </p:txBody>
      </p:sp>
      <p:sp>
        <p:nvSpPr>
          <p:cNvPr id="223241" name="Text Box 9"/>
          <p:cNvSpPr txBox="1">
            <a:spLocks noChangeArrowheads="1"/>
          </p:cNvSpPr>
          <p:nvPr/>
        </p:nvSpPr>
        <p:spPr bwMode="auto">
          <a:xfrm>
            <a:off x="677863" y="3852863"/>
            <a:ext cx="833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Strain+</a:t>
            </a:r>
          </a:p>
        </p:txBody>
      </p:sp>
      <p:sp>
        <p:nvSpPr>
          <p:cNvPr id="223242" name="Text Box 10"/>
          <p:cNvSpPr txBox="1">
            <a:spLocks noChangeArrowheads="1"/>
          </p:cNvSpPr>
          <p:nvPr/>
        </p:nvSpPr>
        <p:spPr bwMode="auto">
          <a:xfrm>
            <a:off x="2265363" y="3854450"/>
            <a:ext cx="1216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223243" name="AutoShape 11"/>
          <p:cNvSpPr>
            <a:spLocks noChangeArrowheads="1"/>
          </p:cNvSpPr>
          <p:nvPr/>
        </p:nvSpPr>
        <p:spPr bwMode="auto">
          <a:xfrm>
            <a:off x="1019175" y="2401888"/>
            <a:ext cx="1881188" cy="1382712"/>
          </a:xfrm>
          <a:prstGeom prst="rtTriangle">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44" name="Text Box 12"/>
          <p:cNvSpPr txBox="1">
            <a:spLocks noChangeArrowheads="1"/>
          </p:cNvSpPr>
          <p:nvPr/>
        </p:nvSpPr>
        <p:spPr bwMode="auto">
          <a:xfrm>
            <a:off x="1436688" y="3168650"/>
            <a:ext cx="1025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Species+</a:t>
            </a:r>
          </a:p>
        </p:txBody>
      </p:sp>
      <p:sp>
        <p:nvSpPr>
          <p:cNvPr id="223245" name="Text Box 13"/>
          <p:cNvSpPr txBox="1">
            <a:spLocks noChangeArrowheads="1"/>
          </p:cNvSpPr>
          <p:nvPr/>
        </p:nvSpPr>
        <p:spPr bwMode="auto">
          <a:xfrm>
            <a:off x="2460625" y="1939925"/>
            <a:ext cx="84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223246" name="AutoShape 14"/>
          <p:cNvSpPr>
            <a:spLocks noChangeArrowheads="1"/>
          </p:cNvSpPr>
          <p:nvPr/>
        </p:nvSpPr>
        <p:spPr bwMode="auto">
          <a:xfrm rot="-2552477">
            <a:off x="6032500" y="2105025"/>
            <a:ext cx="1828800" cy="1371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223247" name="Text Box 15"/>
          <p:cNvSpPr txBox="1">
            <a:spLocks noChangeArrowheads="1"/>
          </p:cNvSpPr>
          <p:nvPr/>
        </p:nvSpPr>
        <p:spPr bwMode="auto">
          <a:xfrm>
            <a:off x="6072188" y="1874838"/>
            <a:ext cx="84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223248" name="Text Box 16"/>
          <p:cNvSpPr txBox="1">
            <a:spLocks noChangeArrowheads="1"/>
          </p:cNvSpPr>
          <p:nvPr/>
        </p:nvSpPr>
        <p:spPr bwMode="auto">
          <a:xfrm>
            <a:off x="7493000" y="2181225"/>
            <a:ext cx="833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Strain+</a:t>
            </a:r>
          </a:p>
        </p:txBody>
      </p:sp>
      <p:sp>
        <p:nvSpPr>
          <p:cNvPr id="223249" name="Text Box 17"/>
          <p:cNvSpPr txBox="1">
            <a:spLocks noChangeArrowheads="1"/>
          </p:cNvSpPr>
          <p:nvPr/>
        </p:nvSpPr>
        <p:spPr bwMode="auto">
          <a:xfrm>
            <a:off x="4189413" y="2181225"/>
            <a:ext cx="833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Strain+</a:t>
            </a:r>
          </a:p>
        </p:txBody>
      </p:sp>
      <p:sp>
        <p:nvSpPr>
          <p:cNvPr id="223250" name="Text Box 18"/>
          <p:cNvSpPr txBox="1">
            <a:spLocks noChangeArrowheads="1"/>
          </p:cNvSpPr>
          <p:nvPr/>
        </p:nvSpPr>
        <p:spPr bwMode="auto">
          <a:xfrm>
            <a:off x="6838950" y="3794125"/>
            <a:ext cx="1216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223251" name="Line 19"/>
          <p:cNvSpPr>
            <a:spLocks noChangeShapeType="1"/>
          </p:cNvSpPr>
          <p:nvPr/>
        </p:nvSpPr>
        <p:spPr bwMode="auto">
          <a:xfrm>
            <a:off x="5878513" y="1797050"/>
            <a:ext cx="0" cy="2573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52" name="AutoShape 20"/>
          <p:cNvSpPr>
            <a:spLocks noChangeArrowheads="1"/>
          </p:cNvSpPr>
          <p:nvPr/>
        </p:nvSpPr>
        <p:spPr bwMode="auto">
          <a:xfrm rot="2553009">
            <a:off x="5111750" y="2105025"/>
            <a:ext cx="1828800" cy="1371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223253" name="Text Box 21"/>
          <p:cNvSpPr txBox="1">
            <a:spLocks noChangeArrowheads="1"/>
          </p:cNvSpPr>
          <p:nvPr/>
        </p:nvSpPr>
        <p:spPr bwMode="auto">
          <a:xfrm>
            <a:off x="5056188" y="3832225"/>
            <a:ext cx="1216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223254" name="Text Box 22"/>
          <p:cNvSpPr txBox="1">
            <a:spLocks noChangeArrowheads="1"/>
          </p:cNvSpPr>
          <p:nvPr/>
        </p:nvSpPr>
        <p:spPr bwMode="auto">
          <a:xfrm rot="-5400000">
            <a:off x="3636963" y="2733675"/>
            <a:ext cx="749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Taxon</a:t>
            </a:r>
          </a:p>
        </p:txBody>
      </p:sp>
      <p:sp>
        <p:nvSpPr>
          <p:cNvPr id="223255" name="Text Box 23"/>
          <p:cNvSpPr txBox="1">
            <a:spLocks noChangeArrowheads="1"/>
          </p:cNvSpPr>
          <p:nvPr/>
        </p:nvSpPr>
        <p:spPr bwMode="auto">
          <a:xfrm rot="5400000">
            <a:off x="8455025" y="3040063"/>
            <a:ext cx="749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Taxon</a:t>
            </a:r>
          </a:p>
        </p:txBody>
      </p:sp>
      <p:sp>
        <p:nvSpPr>
          <p:cNvPr id="223256" name="Text Box 24"/>
          <p:cNvSpPr txBox="1">
            <a:spLocks noChangeArrowheads="1"/>
          </p:cNvSpPr>
          <p:nvPr/>
        </p:nvSpPr>
        <p:spPr bwMode="auto">
          <a:xfrm>
            <a:off x="933450" y="4840288"/>
            <a:ext cx="2114550"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Homotypic synonymy</a:t>
            </a:r>
          </a:p>
        </p:txBody>
      </p:sp>
      <p:sp>
        <p:nvSpPr>
          <p:cNvPr id="223257" name="Text Box 25"/>
          <p:cNvSpPr txBox="1">
            <a:spLocks noChangeArrowheads="1"/>
          </p:cNvSpPr>
          <p:nvPr/>
        </p:nvSpPr>
        <p:spPr bwMode="auto">
          <a:xfrm>
            <a:off x="5318125" y="4840288"/>
            <a:ext cx="218281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Heterotypic synonymy</a:t>
            </a:r>
          </a:p>
        </p:txBody>
      </p:sp>
      <p:sp>
        <p:nvSpPr>
          <p:cNvPr id="223258" name="Rectangle 26"/>
          <p:cNvSpPr>
            <a:spLocks noGrp="1" noChangeArrowheads="1"/>
          </p:cNvSpPr>
          <p:nvPr>
            <p:ph type="title"/>
          </p:nvPr>
        </p:nvSpPr>
        <p:spPr>
          <a:xfrm>
            <a:off x="685800" y="609600"/>
            <a:ext cx="7772400" cy="1143000"/>
          </a:xfrm>
        </p:spPr>
        <p:txBody>
          <a:bodyPr/>
          <a:lstStyle/>
          <a:p>
            <a:r>
              <a:rPr lang="en-US" altLang="en-US"/>
              <a:t>Differing opinions…</a:t>
            </a:r>
          </a:p>
        </p:txBody>
      </p:sp>
      <p:sp>
        <p:nvSpPr>
          <p:cNvPr id="223259" name="Rectangle 27"/>
          <p:cNvSpPr>
            <a:spLocks noChangeArrowheads="1"/>
          </p:cNvSpPr>
          <p:nvPr/>
        </p:nvSpPr>
        <p:spPr bwMode="auto">
          <a:xfrm>
            <a:off x="588963" y="2911475"/>
            <a:ext cx="2803525" cy="1343025"/>
          </a:xfrm>
          <a:prstGeom prst="rect">
            <a:avLst/>
          </a:prstGeom>
          <a:noFill/>
          <a:ln w="28575" algn="ctr">
            <a:solidFill>
              <a:srgbClr val="FF0000"/>
            </a:solidFill>
            <a:prstDash val="lg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260" name="Rectangle 28"/>
          <p:cNvSpPr>
            <a:spLocks noChangeArrowheads="1"/>
          </p:cNvSpPr>
          <p:nvPr/>
        </p:nvSpPr>
        <p:spPr bwMode="auto">
          <a:xfrm>
            <a:off x="5965825" y="1528763"/>
            <a:ext cx="1074738" cy="998537"/>
          </a:xfrm>
          <a:prstGeom prst="rect">
            <a:avLst/>
          </a:prstGeom>
          <a:noFill/>
          <a:ln w="28575" algn="ctr">
            <a:solidFill>
              <a:srgbClr val="FF0000"/>
            </a:solidFill>
            <a:prstDash val="lgDash"/>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3259"/>
                                        </p:tgtEl>
                                        <p:attrNameLst>
                                          <p:attrName>style.visibility</p:attrName>
                                        </p:attrNameLst>
                                      </p:cBhvr>
                                      <p:to>
                                        <p:strVal val="visible"/>
                                      </p:to>
                                    </p:set>
                                    <p:animEffect transition="in" filter="wipe(left)">
                                      <p:cBhvr>
                                        <p:cTn id="7" dur="500"/>
                                        <p:tgtEl>
                                          <p:spTgt spid="2232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23260"/>
                                        </p:tgtEl>
                                        <p:attrNameLst>
                                          <p:attrName>style.visibility</p:attrName>
                                        </p:attrNameLst>
                                      </p:cBhvr>
                                      <p:to>
                                        <p:strVal val="visible"/>
                                      </p:to>
                                    </p:set>
                                    <p:animEffect transition="in" filter="wipe(up)">
                                      <p:cBhvr>
                                        <p:cTn id="12" dur="500"/>
                                        <p:tgtEl>
                                          <p:spTgt spid="223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59" grpId="0" animBg="1"/>
      <p:bldP spid="22326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265113" y="76200"/>
            <a:ext cx="8788400" cy="609600"/>
          </a:xfrm>
        </p:spPr>
        <p:txBody>
          <a:bodyPr/>
          <a:lstStyle/>
          <a:p>
            <a:r>
              <a:rPr lang="en-US" altLang="en-US"/>
              <a:t>Non-types, clones, environmental sequences</a:t>
            </a:r>
          </a:p>
        </p:txBody>
      </p:sp>
      <p:grpSp>
        <p:nvGrpSpPr>
          <p:cNvPr id="317444" name="Group 4"/>
          <p:cNvGrpSpPr>
            <a:grpSpLocks/>
          </p:cNvGrpSpPr>
          <p:nvPr/>
        </p:nvGrpSpPr>
        <p:grpSpPr bwMode="auto">
          <a:xfrm>
            <a:off x="787400" y="1854200"/>
            <a:ext cx="2940050" cy="2951163"/>
            <a:chOff x="3850" y="91"/>
            <a:chExt cx="1852" cy="1859"/>
          </a:xfrm>
        </p:grpSpPr>
        <p:sp>
          <p:nvSpPr>
            <p:cNvPr id="317445" name="Rectangle 5"/>
            <p:cNvSpPr>
              <a:spLocks noChangeArrowheads="1"/>
            </p:cNvSpPr>
            <p:nvPr/>
          </p:nvSpPr>
          <p:spPr bwMode="auto">
            <a:xfrm>
              <a:off x="3850" y="91"/>
              <a:ext cx="1838" cy="163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46" name="AutoShape 6"/>
            <p:cNvSpPr>
              <a:spLocks noChangeArrowheads="1"/>
            </p:cNvSpPr>
            <p:nvPr/>
          </p:nvSpPr>
          <p:spPr bwMode="auto">
            <a:xfrm>
              <a:off x="4168" y="480"/>
              <a:ext cx="1152" cy="864"/>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317447" name="Text Box 7"/>
            <p:cNvSpPr txBox="1">
              <a:spLocks noChangeArrowheads="1"/>
            </p:cNvSpPr>
            <p:nvPr/>
          </p:nvSpPr>
          <p:spPr bwMode="auto">
            <a:xfrm>
              <a:off x="4936" y="1392"/>
              <a:ext cx="76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317448" name="Text Box 8"/>
            <p:cNvSpPr txBox="1">
              <a:spLocks noChangeArrowheads="1"/>
            </p:cNvSpPr>
            <p:nvPr/>
          </p:nvSpPr>
          <p:spPr bwMode="auto">
            <a:xfrm>
              <a:off x="3976" y="1738"/>
              <a:ext cx="152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Environmental sequence</a:t>
              </a:r>
            </a:p>
          </p:txBody>
        </p:sp>
      </p:grpSp>
      <p:sp>
        <p:nvSpPr>
          <p:cNvPr id="317451" name="Rectangle 11"/>
          <p:cNvSpPr>
            <a:spLocks noChangeArrowheads="1"/>
          </p:cNvSpPr>
          <p:nvPr/>
        </p:nvSpPr>
        <p:spPr bwMode="auto">
          <a:xfrm>
            <a:off x="5392738" y="1871663"/>
            <a:ext cx="2917825" cy="259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53" name="AutoShape 13"/>
          <p:cNvSpPr>
            <a:spLocks noChangeArrowheads="1"/>
          </p:cNvSpPr>
          <p:nvPr/>
        </p:nvSpPr>
        <p:spPr bwMode="auto">
          <a:xfrm>
            <a:off x="5935663" y="2476500"/>
            <a:ext cx="1828800" cy="1371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en-US" altLang="en-US" sz="1600"/>
          </a:p>
        </p:txBody>
      </p:sp>
      <p:sp>
        <p:nvSpPr>
          <p:cNvPr id="317454" name="Text Box 14"/>
          <p:cNvSpPr txBox="1">
            <a:spLocks noChangeArrowheads="1"/>
          </p:cNvSpPr>
          <p:nvPr/>
        </p:nvSpPr>
        <p:spPr bwMode="auto">
          <a:xfrm>
            <a:off x="7154863" y="3924300"/>
            <a:ext cx="1216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600"/>
              <a:t>Feature+</a:t>
            </a:r>
          </a:p>
        </p:txBody>
      </p:sp>
      <p:sp>
        <p:nvSpPr>
          <p:cNvPr id="317455" name="Text Box 15"/>
          <p:cNvSpPr txBox="1">
            <a:spLocks noChangeArrowheads="1"/>
          </p:cNvSpPr>
          <p:nvPr/>
        </p:nvSpPr>
        <p:spPr bwMode="auto">
          <a:xfrm>
            <a:off x="6421438" y="2019300"/>
            <a:ext cx="979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t>“Name”+</a:t>
            </a:r>
          </a:p>
        </p:txBody>
      </p:sp>
      <p:sp>
        <p:nvSpPr>
          <p:cNvPr id="317456" name="Text Box 16"/>
          <p:cNvSpPr txBox="1">
            <a:spLocks noChangeArrowheads="1"/>
          </p:cNvSpPr>
          <p:nvPr/>
        </p:nvSpPr>
        <p:spPr bwMode="auto">
          <a:xfrm>
            <a:off x="5989638" y="4473575"/>
            <a:ext cx="1866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Misidentified taxon</a:t>
            </a:r>
          </a:p>
        </p:txBody>
      </p:sp>
      <p:sp>
        <p:nvSpPr>
          <p:cNvPr id="317457" name="Text Box 17"/>
          <p:cNvSpPr txBox="1">
            <a:spLocks noChangeArrowheads="1"/>
          </p:cNvSpPr>
          <p:nvPr/>
        </p:nvSpPr>
        <p:spPr bwMode="auto">
          <a:xfrm>
            <a:off x="5554663" y="39084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Strain*</a:t>
            </a:r>
          </a:p>
        </p:txBody>
      </p:sp>
      <p:sp>
        <p:nvSpPr>
          <p:cNvPr id="317458" name="Text Box 18"/>
          <p:cNvSpPr txBox="1">
            <a:spLocks noChangeArrowheads="1"/>
          </p:cNvSpPr>
          <p:nvPr/>
        </p:nvSpPr>
        <p:spPr bwMode="auto">
          <a:xfrm>
            <a:off x="1995488" y="2016125"/>
            <a:ext cx="506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1600"/>
              <a:t>ID+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242888" y="76200"/>
            <a:ext cx="8915400" cy="609600"/>
          </a:xfrm>
        </p:spPr>
        <p:txBody>
          <a:bodyPr/>
          <a:lstStyle/>
          <a:p>
            <a:r>
              <a:rPr lang="en-US" altLang="en-US" sz="2800"/>
              <a:t>Top 25 labels on 16S rRNA sequences for type strains</a:t>
            </a:r>
          </a:p>
        </p:txBody>
      </p:sp>
      <p:grpSp>
        <p:nvGrpSpPr>
          <p:cNvPr id="330761" name="Group 9"/>
          <p:cNvGrpSpPr>
            <a:grpSpLocks noChangeAspect="1"/>
          </p:cNvGrpSpPr>
          <p:nvPr/>
        </p:nvGrpSpPr>
        <p:grpSpPr bwMode="auto">
          <a:xfrm>
            <a:off x="1163638" y="1125538"/>
            <a:ext cx="6780212" cy="5016500"/>
            <a:chOff x="733" y="590"/>
            <a:chExt cx="4271" cy="3160"/>
          </a:xfrm>
        </p:grpSpPr>
        <p:sp>
          <p:nvSpPr>
            <p:cNvPr id="330760" name="AutoShape 8"/>
            <p:cNvSpPr>
              <a:spLocks noChangeAspect="1" noChangeArrowheads="1" noTextEdit="1"/>
            </p:cNvSpPr>
            <p:nvPr/>
          </p:nvSpPr>
          <p:spPr bwMode="auto">
            <a:xfrm>
              <a:off x="733" y="590"/>
              <a:ext cx="4271" cy="3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0762" name="Rectangle 10"/>
            <p:cNvSpPr>
              <a:spLocks noChangeArrowheads="1"/>
            </p:cNvSpPr>
            <p:nvPr/>
          </p:nvSpPr>
          <p:spPr bwMode="auto">
            <a:xfrm>
              <a:off x="998" y="702"/>
              <a:ext cx="3946" cy="269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30763" name="Line 11"/>
            <p:cNvSpPr>
              <a:spLocks noChangeShapeType="1"/>
            </p:cNvSpPr>
            <p:nvPr/>
          </p:nvSpPr>
          <p:spPr bwMode="auto">
            <a:xfrm>
              <a:off x="998" y="2947"/>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4" name="Line 12"/>
            <p:cNvSpPr>
              <a:spLocks noChangeShapeType="1"/>
            </p:cNvSpPr>
            <p:nvPr/>
          </p:nvSpPr>
          <p:spPr bwMode="auto">
            <a:xfrm>
              <a:off x="998" y="2496"/>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5" name="Line 13"/>
            <p:cNvSpPr>
              <a:spLocks noChangeShapeType="1"/>
            </p:cNvSpPr>
            <p:nvPr/>
          </p:nvSpPr>
          <p:spPr bwMode="auto">
            <a:xfrm>
              <a:off x="998" y="2049"/>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6" name="Line 14"/>
            <p:cNvSpPr>
              <a:spLocks noChangeShapeType="1"/>
            </p:cNvSpPr>
            <p:nvPr/>
          </p:nvSpPr>
          <p:spPr bwMode="auto">
            <a:xfrm>
              <a:off x="998" y="1599"/>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7" name="Line 15"/>
            <p:cNvSpPr>
              <a:spLocks noChangeShapeType="1"/>
            </p:cNvSpPr>
            <p:nvPr/>
          </p:nvSpPr>
          <p:spPr bwMode="auto">
            <a:xfrm>
              <a:off x="998" y="1152"/>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8" name="Line 16"/>
            <p:cNvSpPr>
              <a:spLocks noChangeShapeType="1"/>
            </p:cNvSpPr>
            <p:nvPr/>
          </p:nvSpPr>
          <p:spPr bwMode="auto">
            <a:xfrm>
              <a:off x="998" y="702"/>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69" name="Rectangle 17"/>
            <p:cNvSpPr>
              <a:spLocks noChangeArrowheads="1"/>
            </p:cNvSpPr>
            <p:nvPr/>
          </p:nvSpPr>
          <p:spPr bwMode="auto">
            <a:xfrm>
              <a:off x="998" y="702"/>
              <a:ext cx="3946" cy="2691"/>
            </a:xfrm>
            <a:prstGeom prst="rect">
              <a:avLst/>
            </a:prstGeom>
            <a:noFill/>
            <a:ln w="6350">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770" name="Rectangle 18"/>
            <p:cNvSpPr>
              <a:spLocks noChangeArrowheads="1"/>
            </p:cNvSpPr>
            <p:nvPr/>
          </p:nvSpPr>
          <p:spPr bwMode="auto">
            <a:xfrm>
              <a:off x="1049" y="879"/>
              <a:ext cx="72" cy="2514"/>
            </a:xfrm>
            <a:prstGeom prst="rect">
              <a:avLst/>
            </a:prstGeom>
            <a:solidFill>
              <a:srgbClr val="9999FF"/>
            </a:solidFill>
            <a:ln w="6350">
              <a:solidFill>
                <a:srgbClr val="000000"/>
              </a:solidFill>
              <a:miter lim="800000"/>
              <a:headEnd/>
              <a:tailEnd/>
            </a:ln>
          </p:spPr>
          <p:txBody>
            <a:bodyPr/>
            <a:lstStyle/>
            <a:p>
              <a:endParaRPr lang="en-US"/>
            </a:p>
          </p:txBody>
        </p:sp>
        <p:sp>
          <p:nvSpPr>
            <p:cNvPr id="330771" name="Rectangle 19"/>
            <p:cNvSpPr>
              <a:spLocks noChangeArrowheads="1"/>
            </p:cNvSpPr>
            <p:nvPr/>
          </p:nvSpPr>
          <p:spPr bwMode="auto">
            <a:xfrm>
              <a:off x="1227" y="2567"/>
              <a:ext cx="75" cy="826"/>
            </a:xfrm>
            <a:prstGeom prst="rect">
              <a:avLst/>
            </a:prstGeom>
            <a:solidFill>
              <a:srgbClr val="9999FF"/>
            </a:solidFill>
            <a:ln w="6350">
              <a:solidFill>
                <a:srgbClr val="000000"/>
              </a:solidFill>
              <a:miter lim="800000"/>
              <a:headEnd/>
              <a:tailEnd/>
            </a:ln>
          </p:spPr>
          <p:txBody>
            <a:bodyPr/>
            <a:lstStyle/>
            <a:p>
              <a:endParaRPr lang="en-US"/>
            </a:p>
          </p:txBody>
        </p:sp>
        <p:sp>
          <p:nvSpPr>
            <p:cNvPr id="330772" name="Rectangle 20"/>
            <p:cNvSpPr>
              <a:spLocks noChangeArrowheads="1"/>
            </p:cNvSpPr>
            <p:nvPr/>
          </p:nvSpPr>
          <p:spPr bwMode="auto">
            <a:xfrm>
              <a:off x="1409" y="2804"/>
              <a:ext cx="71" cy="589"/>
            </a:xfrm>
            <a:prstGeom prst="rect">
              <a:avLst/>
            </a:prstGeom>
            <a:solidFill>
              <a:srgbClr val="9999FF"/>
            </a:solidFill>
            <a:ln w="6350">
              <a:solidFill>
                <a:srgbClr val="000000"/>
              </a:solidFill>
              <a:miter lim="800000"/>
              <a:headEnd/>
              <a:tailEnd/>
            </a:ln>
          </p:spPr>
          <p:txBody>
            <a:bodyPr/>
            <a:lstStyle/>
            <a:p>
              <a:endParaRPr lang="en-US"/>
            </a:p>
          </p:txBody>
        </p:sp>
        <p:sp>
          <p:nvSpPr>
            <p:cNvPr id="330773" name="Rectangle 21"/>
            <p:cNvSpPr>
              <a:spLocks noChangeArrowheads="1"/>
            </p:cNvSpPr>
            <p:nvPr/>
          </p:nvSpPr>
          <p:spPr bwMode="auto">
            <a:xfrm>
              <a:off x="1587" y="2939"/>
              <a:ext cx="71" cy="454"/>
            </a:xfrm>
            <a:prstGeom prst="rect">
              <a:avLst/>
            </a:prstGeom>
            <a:solidFill>
              <a:srgbClr val="9999FF"/>
            </a:solidFill>
            <a:ln w="6350">
              <a:solidFill>
                <a:srgbClr val="000000"/>
              </a:solidFill>
              <a:miter lim="800000"/>
              <a:headEnd/>
              <a:tailEnd/>
            </a:ln>
          </p:spPr>
          <p:txBody>
            <a:bodyPr/>
            <a:lstStyle/>
            <a:p>
              <a:endParaRPr lang="en-US"/>
            </a:p>
          </p:txBody>
        </p:sp>
        <p:sp>
          <p:nvSpPr>
            <p:cNvPr id="330774" name="Rectangle 22"/>
            <p:cNvSpPr>
              <a:spLocks noChangeArrowheads="1"/>
            </p:cNvSpPr>
            <p:nvPr/>
          </p:nvSpPr>
          <p:spPr bwMode="auto">
            <a:xfrm>
              <a:off x="1765" y="2982"/>
              <a:ext cx="75" cy="411"/>
            </a:xfrm>
            <a:prstGeom prst="rect">
              <a:avLst/>
            </a:prstGeom>
            <a:solidFill>
              <a:srgbClr val="9999FF"/>
            </a:solidFill>
            <a:ln w="6350">
              <a:solidFill>
                <a:srgbClr val="000000"/>
              </a:solidFill>
              <a:miter lim="800000"/>
              <a:headEnd/>
              <a:tailEnd/>
            </a:ln>
          </p:spPr>
          <p:txBody>
            <a:bodyPr/>
            <a:lstStyle/>
            <a:p>
              <a:endParaRPr lang="en-US"/>
            </a:p>
          </p:txBody>
        </p:sp>
        <p:sp>
          <p:nvSpPr>
            <p:cNvPr id="330775" name="Rectangle 23"/>
            <p:cNvSpPr>
              <a:spLocks noChangeArrowheads="1"/>
            </p:cNvSpPr>
            <p:nvPr/>
          </p:nvSpPr>
          <p:spPr bwMode="auto">
            <a:xfrm>
              <a:off x="1947" y="3030"/>
              <a:ext cx="71" cy="363"/>
            </a:xfrm>
            <a:prstGeom prst="rect">
              <a:avLst/>
            </a:prstGeom>
            <a:solidFill>
              <a:srgbClr val="9999FF"/>
            </a:solidFill>
            <a:ln w="6350">
              <a:solidFill>
                <a:srgbClr val="000000"/>
              </a:solidFill>
              <a:miter lim="800000"/>
              <a:headEnd/>
              <a:tailEnd/>
            </a:ln>
          </p:spPr>
          <p:txBody>
            <a:bodyPr/>
            <a:lstStyle/>
            <a:p>
              <a:endParaRPr lang="en-US"/>
            </a:p>
          </p:txBody>
        </p:sp>
        <p:sp>
          <p:nvSpPr>
            <p:cNvPr id="330776" name="Rectangle 24"/>
            <p:cNvSpPr>
              <a:spLocks noChangeArrowheads="1"/>
            </p:cNvSpPr>
            <p:nvPr/>
          </p:nvSpPr>
          <p:spPr bwMode="auto">
            <a:xfrm>
              <a:off x="2125" y="3034"/>
              <a:ext cx="75" cy="359"/>
            </a:xfrm>
            <a:prstGeom prst="rect">
              <a:avLst/>
            </a:prstGeom>
            <a:solidFill>
              <a:srgbClr val="9999FF"/>
            </a:solidFill>
            <a:ln w="6350">
              <a:solidFill>
                <a:srgbClr val="000000"/>
              </a:solidFill>
              <a:miter lim="800000"/>
              <a:headEnd/>
              <a:tailEnd/>
            </a:ln>
          </p:spPr>
          <p:txBody>
            <a:bodyPr/>
            <a:lstStyle/>
            <a:p>
              <a:endParaRPr lang="en-US"/>
            </a:p>
          </p:txBody>
        </p:sp>
        <p:sp>
          <p:nvSpPr>
            <p:cNvPr id="330777" name="Rectangle 25"/>
            <p:cNvSpPr>
              <a:spLocks noChangeArrowheads="1"/>
            </p:cNvSpPr>
            <p:nvPr/>
          </p:nvSpPr>
          <p:spPr bwMode="auto">
            <a:xfrm>
              <a:off x="2307" y="3073"/>
              <a:ext cx="71" cy="320"/>
            </a:xfrm>
            <a:prstGeom prst="rect">
              <a:avLst/>
            </a:prstGeom>
            <a:solidFill>
              <a:srgbClr val="9999FF"/>
            </a:solidFill>
            <a:ln w="6350">
              <a:solidFill>
                <a:srgbClr val="000000"/>
              </a:solidFill>
              <a:miter lim="800000"/>
              <a:headEnd/>
              <a:tailEnd/>
            </a:ln>
          </p:spPr>
          <p:txBody>
            <a:bodyPr/>
            <a:lstStyle/>
            <a:p>
              <a:endParaRPr lang="en-US"/>
            </a:p>
          </p:txBody>
        </p:sp>
        <p:sp>
          <p:nvSpPr>
            <p:cNvPr id="330778" name="Rectangle 26"/>
            <p:cNvSpPr>
              <a:spLocks noChangeArrowheads="1"/>
            </p:cNvSpPr>
            <p:nvPr/>
          </p:nvSpPr>
          <p:spPr bwMode="auto">
            <a:xfrm>
              <a:off x="2485" y="3097"/>
              <a:ext cx="71" cy="296"/>
            </a:xfrm>
            <a:prstGeom prst="rect">
              <a:avLst/>
            </a:prstGeom>
            <a:solidFill>
              <a:srgbClr val="9999FF"/>
            </a:solidFill>
            <a:ln w="6350">
              <a:solidFill>
                <a:srgbClr val="000000"/>
              </a:solidFill>
              <a:miter lim="800000"/>
              <a:headEnd/>
              <a:tailEnd/>
            </a:ln>
          </p:spPr>
          <p:txBody>
            <a:bodyPr/>
            <a:lstStyle/>
            <a:p>
              <a:endParaRPr lang="en-US"/>
            </a:p>
          </p:txBody>
        </p:sp>
        <p:sp>
          <p:nvSpPr>
            <p:cNvPr id="330779" name="Rectangle 27"/>
            <p:cNvSpPr>
              <a:spLocks noChangeArrowheads="1"/>
            </p:cNvSpPr>
            <p:nvPr/>
          </p:nvSpPr>
          <p:spPr bwMode="auto">
            <a:xfrm>
              <a:off x="2662" y="3113"/>
              <a:ext cx="76" cy="280"/>
            </a:xfrm>
            <a:prstGeom prst="rect">
              <a:avLst/>
            </a:prstGeom>
            <a:solidFill>
              <a:srgbClr val="9999FF"/>
            </a:solidFill>
            <a:ln w="6350">
              <a:solidFill>
                <a:srgbClr val="000000"/>
              </a:solidFill>
              <a:miter lim="800000"/>
              <a:headEnd/>
              <a:tailEnd/>
            </a:ln>
          </p:spPr>
          <p:txBody>
            <a:bodyPr/>
            <a:lstStyle/>
            <a:p>
              <a:endParaRPr lang="en-US"/>
            </a:p>
          </p:txBody>
        </p:sp>
        <p:sp>
          <p:nvSpPr>
            <p:cNvPr id="330780" name="Rectangle 28"/>
            <p:cNvSpPr>
              <a:spLocks noChangeArrowheads="1"/>
            </p:cNvSpPr>
            <p:nvPr/>
          </p:nvSpPr>
          <p:spPr bwMode="auto">
            <a:xfrm>
              <a:off x="2844" y="3124"/>
              <a:ext cx="71" cy="269"/>
            </a:xfrm>
            <a:prstGeom prst="rect">
              <a:avLst/>
            </a:prstGeom>
            <a:solidFill>
              <a:srgbClr val="9999FF"/>
            </a:solidFill>
            <a:ln w="6350">
              <a:solidFill>
                <a:srgbClr val="000000"/>
              </a:solidFill>
              <a:miter lim="800000"/>
              <a:headEnd/>
              <a:tailEnd/>
            </a:ln>
          </p:spPr>
          <p:txBody>
            <a:bodyPr/>
            <a:lstStyle/>
            <a:p>
              <a:endParaRPr lang="en-US"/>
            </a:p>
          </p:txBody>
        </p:sp>
        <p:sp>
          <p:nvSpPr>
            <p:cNvPr id="330781" name="Rectangle 29"/>
            <p:cNvSpPr>
              <a:spLocks noChangeArrowheads="1"/>
            </p:cNvSpPr>
            <p:nvPr/>
          </p:nvSpPr>
          <p:spPr bwMode="auto">
            <a:xfrm>
              <a:off x="3022" y="3132"/>
              <a:ext cx="71" cy="261"/>
            </a:xfrm>
            <a:prstGeom prst="rect">
              <a:avLst/>
            </a:prstGeom>
            <a:solidFill>
              <a:srgbClr val="9999FF"/>
            </a:solidFill>
            <a:ln w="6350">
              <a:solidFill>
                <a:srgbClr val="000000"/>
              </a:solidFill>
              <a:miter lim="800000"/>
              <a:headEnd/>
              <a:tailEnd/>
            </a:ln>
          </p:spPr>
          <p:txBody>
            <a:bodyPr/>
            <a:lstStyle/>
            <a:p>
              <a:endParaRPr lang="en-US"/>
            </a:p>
          </p:txBody>
        </p:sp>
        <p:sp>
          <p:nvSpPr>
            <p:cNvPr id="330782" name="Rectangle 30"/>
            <p:cNvSpPr>
              <a:spLocks noChangeArrowheads="1"/>
            </p:cNvSpPr>
            <p:nvPr/>
          </p:nvSpPr>
          <p:spPr bwMode="auto">
            <a:xfrm>
              <a:off x="3200" y="3136"/>
              <a:ext cx="75" cy="257"/>
            </a:xfrm>
            <a:prstGeom prst="rect">
              <a:avLst/>
            </a:prstGeom>
            <a:solidFill>
              <a:srgbClr val="9999FF"/>
            </a:solidFill>
            <a:ln w="6350">
              <a:solidFill>
                <a:srgbClr val="000000"/>
              </a:solidFill>
              <a:miter lim="800000"/>
              <a:headEnd/>
              <a:tailEnd/>
            </a:ln>
          </p:spPr>
          <p:txBody>
            <a:bodyPr/>
            <a:lstStyle/>
            <a:p>
              <a:endParaRPr lang="en-US"/>
            </a:p>
          </p:txBody>
        </p:sp>
        <p:sp>
          <p:nvSpPr>
            <p:cNvPr id="330783" name="Rectangle 31"/>
            <p:cNvSpPr>
              <a:spLocks noChangeArrowheads="1"/>
            </p:cNvSpPr>
            <p:nvPr/>
          </p:nvSpPr>
          <p:spPr bwMode="auto">
            <a:xfrm>
              <a:off x="3382" y="3148"/>
              <a:ext cx="71" cy="245"/>
            </a:xfrm>
            <a:prstGeom prst="rect">
              <a:avLst/>
            </a:prstGeom>
            <a:solidFill>
              <a:srgbClr val="9999FF"/>
            </a:solidFill>
            <a:ln w="6350">
              <a:solidFill>
                <a:srgbClr val="000000"/>
              </a:solidFill>
              <a:miter lim="800000"/>
              <a:headEnd/>
              <a:tailEnd/>
            </a:ln>
          </p:spPr>
          <p:txBody>
            <a:bodyPr/>
            <a:lstStyle/>
            <a:p>
              <a:endParaRPr lang="en-US"/>
            </a:p>
          </p:txBody>
        </p:sp>
        <p:sp>
          <p:nvSpPr>
            <p:cNvPr id="330784" name="Rectangle 32"/>
            <p:cNvSpPr>
              <a:spLocks noChangeArrowheads="1"/>
            </p:cNvSpPr>
            <p:nvPr/>
          </p:nvSpPr>
          <p:spPr bwMode="auto">
            <a:xfrm>
              <a:off x="3560" y="3152"/>
              <a:ext cx="71" cy="241"/>
            </a:xfrm>
            <a:prstGeom prst="rect">
              <a:avLst/>
            </a:prstGeom>
            <a:solidFill>
              <a:srgbClr val="9999FF"/>
            </a:solidFill>
            <a:ln w="6350">
              <a:solidFill>
                <a:srgbClr val="000000"/>
              </a:solidFill>
              <a:miter lim="800000"/>
              <a:headEnd/>
              <a:tailEnd/>
            </a:ln>
          </p:spPr>
          <p:txBody>
            <a:bodyPr/>
            <a:lstStyle/>
            <a:p>
              <a:endParaRPr lang="en-US"/>
            </a:p>
          </p:txBody>
        </p:sp>
        <p:sp>
          <p:nvSpPr>
            <p:cNvPr id="330785" name="Rectangle 33"/>
            <p:cNvSpPr>
              <a:spLocks noChangeArrowheads="1"/>
            </p:cNvSpPr>
            <p:nvPr/>
          </p:nvSpPr>
          <p:spPr bwMode="auto">
            <a:xfrm>
              <a:off x="3738" y="3164"/>
              <a:ext cx="75" cy="229"/>
            </a:xfrm>
            <a:prstGeom prst="rect">
              <a:avLst/>
            </a:prstGeom>
            <a:solidFill>
              <a:srgbClr val="9999FF"/>
            </a:solidFill>
            <a:ln w="6350">
              <a:solidFill>
                <a:srgbClr val="000000"/>
              </a:solidFill>
              <a:miter lim="800000"/>
              <a:headEnd/>
              <a:tailEnd/>
            </a:ln>
          </p:spPr>
          <p:txBody>
            <a:bodyPr/>
            <a:lstStyle/>
            <a:p>
              <a:endParaRPr lang="en-US"/>
            </a:p>
          </p:txBody>
        </p:sp>
        <p:sp>
          <p:nvSpPr>
            <p:cNvPr id="330786" name="Rectangle 34"/>
            <p:cNvSpPr>
              <a:spLocks noChangeArrowheads="1"/>
            </p:cNvSpPr>
            <p:nvPr/>
          </p:nvSpPr>
          <p:spPr bwMode="auto">
            <a:xfrm>
              <a:off x="3920" y="3168"/>
              <a:ext cx="71" cy="225"/>
            </a:xfrm>
            <a:prstGeom prst="rect">
              <a:avLst/>
            </a:prstGeom>
            <a:solidFill>
              <a:srgbClr val="9999FF"/>
            </a:solidFill>
            <a:ln w="6350">
              <a:solidFill>
                <a:srgbClr val="000000"/>
              </a:solidFill>
              <a:miter lim="800000"/>
              <a:headEnd/>
              <a:tailEnd/>
            </a:ln>
          </p:spPr>
          <p:txBody>
            <a:bodyPr/>
            <a:lstStyle/>
            <a:p>
              <a:endParaRPr lang="en-US"/>
            </a:p>
          </p:txBody>
        </p:sp>
        <p:sp>
          <p:nvSpPr>
            <p:cNvPr id="330787" name="Rectangle 35"/>
            <p:cNvSpPr>
              <a:spLocks noChangeArrowheads="1"/>
            </p:cNvSpPr>
            <p:nvPr/>
          </p:nvSpPr>
          <p:spPr bwMode="auto">
            <a:xfrm>
              <a:off x="4098" y="3192"/>
              <a:ext cx="75" cy="201"/>
            </a:xfrm>
            <a:prstGeom prst="rect">
              <a:avLst/>
            </a:prstGeom>
            <a:solidFill>
              <a:srgbClr val="9999FF"/>
            </a:solidFill>
            <a:ln w="6350">
              <a:solidFill>
                <a:srgbClr val="000000"/>
              </a:solidFill>
              <a:miter lim="800000"/>
              <a:headEnd/>
              <a:tailEnd/>
            </a:ln>
          </p:spPr>
          <p:txBody>
            <a:bodyPr/>
            <a:lstStyle/>
            <a:p>
              <a:endParaRPr lang="en-US"/>
            </a:p>
          </p:txBody>
        </p:sp>
        <p:sp>
          <p:nvSpPr>
            <p:cNvPr id="330788" name="Rectangle 36"/>
            <p:cNvSpPr>
              <a:spLocks noChangeArrowheads="1"/>
            </p:cNvSpPr>
            <p:nvPr/>
          </p:nvSpPr>
          <p:spPr bwMode="auto">
            <a:xfrm>
              <a:off x="4279" y="3211"/>
              <a:ext cx="72" cy="182"/>
            </a:xfrm>
            <a:prstGeom prst="rect">
              <a:avLst/>
            </a:prstGeom>
            <a:solidFill>
              <a:srgbClr val="9999FF"/>
            </a:solidFill>
            <a:ln w="6350">
              <a:solidFill>
                <a:srgbClr val="000000"/>
              </a:solidFill>
              <a:miter lim="800000"/>
              <a:headEnd/>
              <a:tailEnd/>
            </a:ln>
          </p:spPr>
          <p:txBody>
            <a:bodyPr/>
            <a:lstStyle/>
            <a:p>
              <a:endParaRPr lang="en-US"/>
            </a:p>
          </p:txBody>
        </p:sp>
        <p:sp>
          <p:nvSpPr>
            <p:cNvPr id="330789" name="Rectangle 37"/>
            <p:cNvSpPr>
              <a:spLocks noChangeArrowheads="1"/>
            </p:cNvSpPr>
            <p:nvPr/>
          </p:nvSpPr>
          <p:spPr bwMode="auto">
            <a:xfrm>
              <a:off x="4457" y="3215"/>
              <a:ext cx="72" cy="178"/>
            </a:xfrm>
            <a:prstGeom prst="rect">
              <a:avLst/>
            </a:prstGeom>
            <a:solidFill>
              <a:srgbClr val="9999FF"/>
            </a:solidFill>
            <a:ln w="6350">
              <a:solidFill>
                <a:srgbClr val="000000"/>
              </a:solidFill>
              <a:miter lim="800000"/>
              <a:headEnd/>
              <a:tailEnd/>
            </a:ln>
          </p:spPr>
          <p:txBody>
            <a:bodyPr/>
            <a:lstStyle/>
            <a:p>
              <a:endParaRPr lang="en-US"/>
            </a:p>
          </p:txBody>
        </p:sp>
        <p:sp>
          <p:nvSpPr>
            <p:cNvPr id="330790" name="Rectangle 38"/>
            <p:cNvSpPr>
              <a:spLocks noChangeArrowheads="1"/>
            </p:cNvSpPr>
            <p:nvPr/>
          </p:nvSpPr>
          <p:spPr bwMode="auto">
            <a:xfrm>
              <a:off x="4635" y="3223"/>
              <a:ext cx="75" cy="170"/>
            </a:xfrm>
            <a:prstGeom prst="rect">
              <a:avLst/>
            </a:prstGeom>
            <a:solidFill>
              <a:srgbClr val="9999FF"/>
            </a:solidFill>
            <a:ln w="6350">
              <a:solidFill>
                <a:srgbClr val="000000"/>
              </a:solidFill>
              <a:miter lim="800000"/>
              <a:headEnd/>
              <a:tailEnd/>
            </a:ln>
          </p:spPr>
          <p:txBody>
            <a:bodyPr/>
            <a:lstStyle/>
            <a:p>
              <a:endParaRPr lang="en-US"/>
            </a:p>
          </p:txBody>
        </p:sp>
        <p:sp>
          <p:nvSpPr>
            <p:cNvPr id="330791" name="Rectangle 39"/>
            <p:cNvSpPr>
              <a:spLocks noChangeArrowheads="1"/>
            </p:cNvSpPr>
            <p:nvPr/>
          </p:nvSpPr>
          <p:spPr bwMode="auto">
            <a:xfrm>
              <a:off x="4817" y="3235"/>
              <a:ext cx="71" cy="158"/>
            </a:xfrm>
            <a:prstGeom prst="rect">
              <a:avLst/>
            </a:prstGeom>
            <a:solidFill>
              <a:srgbClr val="9999FF"/>
            </a:solidFill>
            <a:ln w="6350">
              <a:solidFill>
                <a:srgbClr val="000000"/>
              </a:solidFill>
              <a:miter lim="800000"/>
              <a:headEnd/>
              <a:tailEnd/>
            </a:ln>
          </p:spPr>
          <p:txBody>
            <a:bodyPr/>
            <a:lstStyle/>
            <a:p>
              <a:endParaRPr lang="en-US"/>
            </a:p>
          </p:txBody>
        </p:sp>
        <p:sp>
          <p:nvSpPr>
            <p:cNvPr id="330792" name="Line 40"/>
            <p:cNvSpPr>
              <a:spLocks noChangeShapeType="1"/>
            </p:cNvSpPr>
            <p:nvPr/>
          </p:nvSpPr>
          <p:spPr bwMode="auto">
            <a:xfrm>
              <a:off x="998" y="702"/>
              <a:ext cx="1" cy="269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3" name="Line 41"/>
            <p:cNvSpPr>
              <a:spLocks noChangeShapeType="1"/>
            </p:cNvSpPr>
            <p:nvPr/>
          </p:nvSpPr>
          <p:spPr bwMode="auto">
            <a:xfrm>
              <a:off x="978" y="3393"/>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4" name="Line 42"/>
            <p:cNvSpPr>
              <a:spLocks noChangeShapeType="1"/>
            </p:cNvSpPr>
            <p:nvPr/>
          </p:nvSpPr>
          <p:spPr bwMode="auto">
            <a:xfrm>
              <a:off x="978" y="2947"/>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5" name="Line 43"/>
            <p:cNvSpPr>
              <a:spLocks noChangeShapeType="1"/>
            </p:cNvSpPr>
            <p:nvPr/>
          </p:nvSpPr>
          <p:spPr bwMode="auto">
            <a:xfrm>
              <a:off x="978" y="2496"/>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6" name="Line 44"/>
            <p:cNvSpPr>
              <a:spLocks noChangeShapeType="1"/>
            </p:cNvSpPr>
            <p:nvPr/>
          </p:nvSpPr>
          <p:spPr bwMode="auto">
            <a:xfrm>
              <a:off x="978" y="204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7" name="Line 45"/>
            <p:cNvSpPr>
              <a:spLocks noChangeShapeType="1"/>
            </p:cNvSpPr>
            <p:nvPr/>
          </p:nvSpPr>
          <p:spPr bwMode="auto">
            <a:xfrm>
              <a:off x="978" y="159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8" name="Line 46"/>
            <p:cNvSpPr>
              <a:spLocks noChangeShapeType="1"/>
            </p:cNvSpPr>
            <p:nvPr/>
          </p:nvSpPr>
          <p:spPr bwMode="auto">
            <a:xfrm>
              <a:off x="978" y="115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799" name="Line 47"/>
            <p:cNvSpPr>
              <a:spLocks noChangeShapeType="1"/>
            </p:cNvSpPr>
            <p:nvPr/>
          </p:nvSpPr>
          <p:spPr bwMode="auto">
            <a:xfrm>
              <a:off x="978" y="70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0" name="Line 48"/>
            <p:cNvSpPr>
              <a:spLocks noChangeShapeType="1"/>
            </p:cNvSpPr>
            <p:nvPr/>
          </p:nvSpPr>
          <p:spPr bwMode="auto">
            <a:xfrm>
              <a:off x="998" y="3393"/>
              <a:ext cx="394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1" name="Line 49"/>
            <p:cNvSpPr>
              <a:spLocks noChangeShapeType="1"/>
            </p:cNvSpPr>
            <p:nvPr/>
          </p:nvSpPr>
          <p:spPr bwMode="auto">
            <a:xfrm flipV="1">
              <a:off x="998"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2" name="Line 50"/>
            <p:cNvSpPr>
              <a:spLocks noChangeShapeType="1"/>
            </p:cNvSpPr>
            <p:nvPr/>
          </p:nvSpPr>
          <p:spPr bwMode="auto">
            <a:xfrm flipV="1">
              <a:off x="117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3" name="Line 51"/>
            <p:cNvSpPr>
              <a:spLocks noChangeShapeType="1"/>
            </p:cNvSpPr>
            <p:nvPr/>
          </p:nvSpPr>
          <p:spPr bwMode="auto">
            <a:xfrm flipV="1">
              <a:off x="1358"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4" name="Line 52"/>
            <p:cNvSpPr>
              <a:spLocks noChangeShapeType="1"/>
            </p:cNvSpPr>
            <p:nvPr/>
          </p:nvSpPr>
          <p:spPr bwMode="auto">
            <a:xfrm flipV="1">
              <a:off x="153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5" name="Line 53"/>
            <p:cNvSpPr>
              <a:spLocks noChangeShapeType="1"/>
            </p:cNvSpPr>
            <p:nvPr/>
          </p:nvSpPr>
          <p:spPr bwMode="auto">
            <a:xfrm flipV="1">
              <a:off x="1714"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6" name="Line 54"/>
            <p:cNvSpPr>
              <a:spLocks noChangeShapeType="1"/>
            </p:cNvSpPr>
            <p:nvPr/>
          </p:nvSpPr>
          <p:spPr bwMode="auto">
            <a:xfrm flipV="1">
              <a:off x="1895"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7" name="Line 55"/>
            <p:cNvSpPr>
              <a:spLocks noChangeShapeType="1"/>
            </p:cNvSpPr>
            <p:nvPr/>
          </p:nvSpPr>
          <p:spPr bwMode="auto">
            <a:xfrm flipV="1">
              <a:off x="2073"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8" name="Line 56"/>
            <p:cNvSpPr>
              <a:spLocks noChangeShapeType="1"/>
            </p:cNvSpPr>
            <p:nvPr/>
          </p:nvSpPr>
          <p:spPr bwMode="auto">
            <a:xfrm flipV="1">
              <a:off x="2255"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09" name="Line 57"/>
            <p:cNvSpPr>
              <a:spLocks noChangeShapeType="1"/>
            </p:cNvSpPr>
            <p:nvPr/>
          </p:nvSpPr>
          <p:spPr bwMode="auto">
            <a:xfrm flipV="1">
              <a:off x="2433"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0" name="Line 58"/>
            <p:cNvSpPr>
              <a:spLocks noChangeShapeType="1"/>
            </p:cNvSpPr>
            <p:nvPr/>
          </p:nvSpPr>
          <p:spPr bwMode="auto">
            <a:xfrm flipV="1">
              <a:off x="2611"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1" name="Line 59"/>
            <p:cNvSpPr>
              <a:spLocks noChangeShapeType="1"/>
            </p:cNvSpPr>
            <p:nvPr/>
          </p:nvSpPr>
          <p:spPr bwMode="auto">
            <a:xfrm flipV="1">
              <a:off x="2793"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2" name="Line 60"/>
            <p:cNvSpPr>
              <a:spLocks noChangeShapeType="1"/>
            </p:cNvSpPr>
            <p:nvPr/>
          </p:nvSpPr>
          <p:spPr bwMode="auto">
            <a:xfrm flipV="1">
              <a:off x="2971"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3" name="Line 61"/>
            <p:cNvSpPr>
              <a:spLocks noChangeShapeType="1"/>
            </p:cNvSpPr>
            <p:nvPr/>
          </p:nvSpPr>
          <p:spPr bwMode="auto">
            <a:xfrm flipV="1">
              <a:off x="3149"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4" name="Line 62"/>
            <p:cNvSpPr>
              <a:spLocks noChangeShapeType="1"/>
            </p:cNvSpPr>
            <p:nvPr/>
          </p:nvSpPr>
          <p:spPr bwMode="auto">
            <a:xfrm flipV="1">
              <a:off x="3331"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5" name="Line 63"/>
            <p:cNvSpPr>
              <a:spLocks noChangeShapeType="1"/>
            </p:cNvSpPr>
            <p:nvPr/>
          </p:nvSpPr>
          <p:spPr bwMode="auto">
            <a:xfrm flipV="1">
              <a:off x="3509"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6" name="Line 64"/>
            <p:cNvSpPr>
              <a:spLocks noChangeShapeType="1"/>
            </p:cNvSpPr>
            <p:nvPr/>
          </p:nvSpPr>
          <p:spPr bwMode="auto">
            <a:xfrm flipV="1">
              <a:off x="368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7" name="Line 65"/>
            <p:cNvSpPr>
              <a:spLocks noChangeShapeType="1"/>
            </p:cNvSpPr>
            <p:nvPr/>
          </p:nvSpPr>
          <p:spPr bwMode="auto">
            <a:xfrm flipV="1">
              <a:off x="3868"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8" name="Line 66"/>
            <p:cNvSpPr>
              <a:spLocks noChangeShapeType="1"/>
            </p:cNvSpPr>
            <p:nvPr/>
          </p:nvSpPr>
          <p:spPr bwMode="auto">
            <a:xfrm flipV="1">
              <a:off x="404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19" name="Line 67"/>
            <p:cNvSpPr>
              <a:spLocks noChangeShapeType="1"/>
            </p:cNvSpPr>
            <p:nvPr/>
          </p:nvSpPr>
          <p:spPr bwMode="auto">
            <a:xfrm flipV="1">
              <a:off x="4228"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20" name="Line 68"/>
            <p:cNvSpPr>
              <a:spLocks noChangeShapeType="1"/>
            </p:cNvSpPr>
            <p:nvPr/>
          </p:nvSpPr>
          <p:spPr bwMode="auto">
            <a:xfrm flipV="1">
              <a:off x="440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21" name="Line 69"/>
            <p:cNvSpPr>
              <a:spLocks noChangeShapeType="1"/>
            </p:cNvSpPr>
            <p:nvPr/>
          </p:nvSpPr>
          <p:spPr bwMode="auto">
            <a:xfrm flipV="1">
              <a:off x="4584"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22" name="Line 70"/>
            <p:cNvSpPr>
              <a:spLocks noChangeShapeType="1"/>
            </p:cNvSpPr>
            <p:nvPr/>
          </p:nvSpPr>
          <p:spPr bwMode="auto">
            <a:xfrm flipV="1">
              <a:off x="4766"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23" name="Line 71"/>
            <p:cNvSpPr>
              <a:spLocks noChangeShapeType="1"/>
            </p:cNvSpPr>
            <p:nvPr/>
          </p:nvSpPr>
          <p:spPr bwMode="auto">
            <a:xfrm flipV="1">
              <a:off x="4944" y="3393"/>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0824" name="Rectangle 72"/>
            <p:cNvSpPr>
              <a:spLocks noChangeArrowheads="1"/>
            </p:cNvSpPr>
            <p:nvPr/>
          </p:nvSpPr>
          <p:spPr bwMode="auto">
            <a:xfrm>
              <a:off x="911" y="3358"/>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0</a:t>
              </a:r>
              <a:endParaRPr lang="en-US" altLang="en-US"/>
            </a:p>
          </p:txBody>
        </p:sp>
        <p:sp>
          <p:nvSpPr>
            <p:cNvPr id="330825" name="Rectangle 73"/>
            <p:cNvSpPr>
              <a:spLocks noChangeArrowheads="1"/>
            </p:cNvSpPr>
            <p:nvPr/>
          </p:nvSpPr>
          <p:spPr bwMode="auto">
            <a:xfrm>
              <a:off x="840" y="2911"/>
              <a:ext cx="107"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200</a:t>
              </a:r>
              <a:endParaRPr lang="en-US" altLang="en-US"/>
            </a:p>
          </p:txBody>
        </p:sp>
        <p:sp>
          <p:nvSpPr>
            <p:cNvPr id="330826" name="Rectangle 74"/>
            <p:cNvSpPr>
              <a:spLocks noChangeArrowheads="1"/>
            </p:cNvSpPr>
            <p:nvPr/>
          </p:nvSpPr>
          <p:spPr bwMode="auto">
            <a:xfrm>
              <a:off x="840" y="2460"/>
              <a:ext cx="107"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400</a:t>
              </a:r>
              <a:endParaRPr lang="en-US" altLang="en-US"/>
            </a:p>
          </p:txBody>
        </p:sp>
        <p:sp>
          <p:nvSpPr>
            <p:cNvPr id="330827" name="Rectangle 75"/>
            <p:cNvSpPr>
              <a:spLocks noChangeArrowheads="1"/>
            </p:cNvSpPr>
            <p:nvPr/>
          </p:nvSpPr>
          <p:spPr bwMode="auto">
            <a:xfrm>
              <a:off x="840" y="2014"/>
              <a:ext cx="107"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600</a:t>
              </a:r>
              <a:endParaRPr lang="en-US" altLang="en-US"/>
            </a:p>
          </p:txBody>
        </p:sp>
        <p:sp>
          <p:nvSpPr>
            <p:cNvPr id="330828" name="Rectangle 76"/>
            <p:cNvSpPr>
              <a:spLocks noChangeArrowheads="1"/>
            </p:cNvSpPr>
            <p:nvPr/>
          </p:nvSpPr>
          <p:spPr bwMode="auto">
            <a:xfrm>
              <a:off x="840" y="1563"/>
              <a:ext cx="107"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800</a:t>
              </a:r>
              <a:endParaRPr lang="en-US" altLang="en-US"/>
            </a:p>
          </p:txBody>
        </p:sp>
        <p:sp>
          <p:nvSpPr>
            <p:cNvPr id="330829" name="Rectangle 77"/>
            <p:cNvSpPr>
              <a:spLocks noChangeArrowheads="1"/>
            </p:cNvSpPr>
            <p:nvPr/>
          </p:nvSpPr>
          <p:spPr bwMode="auto">
            <a:xfrm>
              <a:off x="804" y="1117"/>
              <a:ext cx="142"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1000</a:t>
              </a:r>
              <a:endParaRPr lang="en-US" altLang="en-US"/>
            </a:p>
          </p:txBody>
        </p:sp>
        <p:sp>
          <p:nvSpPr>
            <p:cNvPr id="330830" name="Rectangle 78"/>
            <p:cNvSpPr>
              <a:spLocks noChangeArrowheads="1"/>
            </p:cNvSpPr>
            <p:nvPr/>
          </p:nvSpPr>
          <p:spPr bwMode="auto">
            <a:xfrm>
              <a:off x="804" y="666"/>
              <a:ext cx="142"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1200</a:t>
              </a:r>
              <a:endParaRPr lang="en-US" altLang="en-US"/>
            </a:p>
          </p:txBody>
        </p:sp>
        <p:sp>
          <p:nvSpPr>
            <p:cNvPr id="330831" name="Rectangle 79"/>
            <p:cNvSpPr>
              <a:spLocks noChangeArrowheads="1"/>
            </p:cNvSpPr>
            <p:nvPr/>
          </p:nvSpPr>
          <p:spPr bwMode="auto">
            <a:xfrm rot="18900000">
              <a:off x="1019"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a:t>
              </a:r>
              <a:endParaRPr lang="en-US" altLang="en-US"/>
            </a:p>
          </p:txBody>
        </p:sp>
        <p:sp>
          <p:nvSpPr>
            <p:cNvPr id="330832" name="Rectangle 80"/>
            <p:cNvSpPr>
              <a:spLocks noChangeArrowheads="1"/>
            </p:cNvSpPr>
            <p:nvPr/>
          </p:nvSpPr>
          <p:spPr bwMode="auto">
            <a:xfrm rot="18900000">
              <a:off x="1197"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3</a:t>
              </a:r>
              <a:endParaRPr lang="en-US" altLang="en-US"/>
            </a:p>
          </p:txBody>
        </p:sp>
        <p:sp>
          <p:nvSpPr>
            <p:cNvPr id="330833" name="Rectangle 81"/>
            <p:cNvSpPr>
              <a:spLocks noChangeArrowheads="1"/>
            </p:cNvSpPr>
            <p:nvPr/>
          </p:nvSpPr>
          <p:spPr bwMode="auto">
            <a:xfrm rot="18900000">
              <a:off x="1375"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4</a:t>
              </a:r>
              <a:endParaRPr lang="en-US" altLang="en-US"/>
            </a:p>
          </p:txBody>
        </p:sp>
        <p:sp>
          <p:nvSpPr>
            <p:cNvPr id="330834" name="Rectangle 82"/>
            <p:cNvSpPr>
              <a:spLocks noChangeArrowheads="1"/>
            </p:cNvSpPr>
            <p:nvPr/>
          </p:nvSpPr>
          <p:spPr bwMode="auto">
            <a:xfrm rot="18900000">
              <a:off x="1557"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5</a:t>
              </a:r>
              <a:endParaRPr lang="en-US" altLang="en-US"/>
            </a:p>
          </p:txBody>
        </p:sp>
        <p:sp>
          <p:nvSpPr>
            <p:cNvPr id="330835" name="Rectangle 83"/>
            <p:cNvSpPr>
              <a:spLocks noChangeArrowheads="1"/>
            </p:cNvSpPr>
            <p:nvPr/>
          </p:nvSpPr>
          <p:spPr bwMode="auto">
            <a:xfrm rot="18900000">
              <a:off x="1726" y="3452"/>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A</a:t>
              </a:r>
              <a:endParaRPr lang="en-US" altLang="en-US"/>
            </a:p>
          </p:txBody>
        </p:sp>
        <p:sp>
          <p:nvSpPr>
            <p:cNvPr id="330836" name="Rectangle 84"/>
            <p:cNvSpPr>
              <a:spLocks noChangeArrowheads="1"/>
            </p:cNvSpPr>
            <p:nvPr/>
          </p:nvSpPr>
          <p:spPr bwMode="auto">
            <a:xfrm rot="18900000">
              <a:off x="1916"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6</a:t>
              </a:r>
              <a:endParaRPr lang="en-US" altLang="en-US"/>
            </a:p>
          </p:txBody>
        </p:sp>
        <p:sp>
          <p:nvSpPr>
            <p:cNvPr id="330837" name="Rectangle 85"/>
            <p:cNvSpPr>
              <a:spLocks noChangeArrowheads="1"/>
            </p:cNvSpPr>
            <p:nvPr/>
          </p:nvSpPr>
          <p:spPr bwMode="auto">
            <a:xfrm rot="18900000">
              <a:off x="2094"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7</a:t>
              </a:r>
              <a:endParaRPr lang="en-US" altLang="en-US"/>
            </a:p>
          </p:txBody>
        </p:sp>
        <p:sp>
          <p:nvSpPr>
            <p:cNvPr id="330838" name="Rectangle 86"/>
            <p:cNvSpPr>
              <a:spLocks noChangeArrowheads="1"/>
            </p:cNvSpPr>
            <p:nvPr/>
          </p:nvSpPr>
          <p:spPr bwMode="auto">
            <a:xfrm rot="18900000">
              <a:off x="2263" y="3452"/>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B</a:t>
              </a:r>
              <a:endParaRPr lang="en-US" altLang="en-US"/>
            </a:p>
          </p:txBody>
        </p:sp>
        <p:sp>
          <p:nvSpPr>
            <p:cNvPr id="330839" name="Rectangle 87"/>
            <p:cNvSpPr>
              <a:spLocks noChangeArrowheads="1"/>
            </p:cNvSpPr>
            <p:nvPr/>
          </p:nvSpPr>
          <p:spPr bwMode="auto">
            <a:xfrm rot="18900000">
              <a:off x="2454"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8</a:t>
              </a:r>
              <a:endParaRPr lang="en-US" altLang="en-US"/>
            </a:p>
          </p:txBody>
        </p:sp>
        <p:sp>
          <p:nvSpPr>
            <p:cNvPr id="330840" name="Rectangle 88"/>
            <p:cNvSpPr>
              <a:spLocks noChangeArrowheads="1"/>
            </p:cNvSpPr>
            <p:nvPr/>
          </p:nvSpPr>
          <p:spPr bwMode="auto">
            <a:xfrm rot="18900000">
              <a:off x="2599"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10</a:t>
              </a:r>
              <a:endParaRPr lang="en-US" altLang="en-US"/>
            </a:p>
          </p:txBody>
        </p:sp>
        <p:sp>
          <p:nvSpPr>
            <p:cNvPr id="330841" name="Rectangle 89"/>
            <p:cNvSpPr>
              <a:spLocks noChangeArrowheads="1"/>
            </p:cNvSpPr>
            <p:nvPr/>
          </p:nvSpPr>
          <p:spPr bwMode="auto">
            <a:xfrm rot="18900000">
              <a:off x="2623" y="3520"/>
              <a:ext cx="26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Tanzania</a:t>
              </a:r>
              <a:endParaRPr lang="en-US" altLang="en-US"/>
            </a:p>
          </p:txBody>
        </p:sp>
        <p:sp>
          <p:nvSpPr>
            <p:cNvPr id="330842" name="Rectangle 90"/>
            <p:cNvSpPr>
              <a:spLocks noChangeArrowheads="1"/>
            </p:cNvSpPr>
            <p:nvPr/>
          </p:nvSpPr>
          <p:spPr bwMode="auto">
            <a:xfrm rot="18900000">
              <a:off x="2982" y="3454"/>
              <a:ext cx="4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D</a:t>
              </a:r>
              <a:endParaRPr lang="en-US" altLang="en-US"/>
            </a:p>
          </p:txBody>
        </p:sp>
        <p:sp>
          <p:nvSpPr>
            <p:cNvPr id="330843" name="Rectangle 91"/>
            <p:cNvSpPr>
              <a:spLocks noChangeArrowheads="1"/>
            </p:cNvSpPr>
            <p:nvPr/>
          </p:nvSpPr>
          <p:spPr bwMode="auto">
            <a:xfrm rot="18900000">
              <a:off x="3160" y="3454"/>
              <a:ext cx="4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C</a:t>
              </a:r>
              <a:endParaRPr lang="en-US" altLang="en-US"/>
            </a:p>
          </p:txBody>
        </p:sp>
        <p:sp>
          <p:nvSpPr>
            <p:cNvPr id="330844" name="Rectangle 92"/>
            <p:cNvSpPr>
              <a:spLocks noChangeArrowheads="1"/>
            </p:cNvSpPr>
            <p:nvPr/>
          </p:nvSpPr>
          <p:spPr bwMode="auto">
            <a:xfrm rot="18900000">
              <a:off x="3348" y="3450"/>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9</a:t>
              </a:r>
              <a:endParaRPr lang="en-US" altLang="en-US"/>
            </a:p>
          </p:txBody>
        </p:sp>
        <p:sp>
          <p:nvSpPr>
            <p:cNvPr id="330845" name="Rectangle 93"/>
            <p:cNvSpPr>
              <a:spLocks noChangeArrowheads="1"/>
            </p:cNvSpPr>
            <p:nvPr/>
          </p:nvSpPr>
          <p:spPr bwMode="auto">
            <a:xfrm rot="18900000">
              <a:off x="3483" y="3468"/>
              <a:ext cx="89"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RB</a:t>
              </a:r>
              <a:endParaRPr lang="en-US" altLang="en-US"/>
            </a:p>
          </p:txBody>
        </p:sp>
        <p:sp>
          <p:nvSpPr>
            <p:cNvPr id="330846" name="Rectangle 94"/>
            <p:cNvSpPr>
              <a:spLocks noChangeArrowheads="1"/>
            </p:cNvSpPr>
            <p:nvPr/>
          </p:nvSpPr>
          <p:spPr bwMode="auto">
            <a:xfrm rot="18900000">
              <a:off x="3675"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11</a:t>
              </a:r>
              <a:endParaRPr lang="en-US" altLang="en-US"/>
            </a:p>
          </p:txBody>
        </p:sp>
        <p:sp>
          <p:nvSpPr>
            <p:cNvPr id="330847" name="Rectangle 95"/>
            <p:cNvSpPr>
              <a:spLocks noChangeArrowheads="1"/>
            </p:cNvSpPr>
            <p:nvPr/>
          </p:nvSpPr>
          <p:spPr bwMode="auto">
            <a:xfrm rot="18900000">
              <a:off x="3857"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14</a:t>
              </a:r>
              <a:endParaRPr lang="en-US" altLang="en-US"/>
            </a:p>
          </p:txBody>
        </p:sp>
        <p:sp>
          <p:nvSpPr>
            <p:cNvPr id="330848" name="Rectangle 96"/>
            <p:cNvSpPr>
              <a:spLocks noChangeArrowheads="1"/>
            </p:cNvSpPr>
            <p:nvPr/>
          </p:nvSpPr>
          <p:spPr bwMode="auto">
            <a:xfrm rot="18900000">
              <a:off x="4035"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12</a:t>
              </a:r>
              <a:endParaRPr lang="en-US" altLang="en-US"/>
            </a:p>
          </p:txBody>
        </p:sp>
        <p:sp>
          <p:nvSpPr>
            <p:cNvPr id="330849" name="Rectangle 97"/>
            <p:cNvSpPr>
              <a:spLocks noChangeArrowheads="1"/>
            </p:cNvSpPr>
            <p:nvPr/>
          </p:nvSpPr>
          <p:spPr bwMode="auto">
            <a:xfrm rot="18900000">
              <a:off x="4264" y="3438"/>
              <a:ext cx="18"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I</a:t>
              </a:r>
              <a:endParaRPr lang="en-US" altLang="en-US"/>
            </a:p>
          </p:txBody>
        </p:sp>
        <p:sp>
          <p:nvSpPr>
            <p:cNvPr id="330850" name="Rectangle 98"/>
            <p:cNvSpPr>
              <a:spLocks noChangeArrowheads="1"/>
            </p:cNvSpPr>
            <p:nvPr/>
          </p:nvSpPr>
          <p:spPr bwMode="auto">
            <a:xfrm rot="18900000">
              <a:off x="4394"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16</a:t>
              </a:r>
              <a:endParaRPr lang="en-US" altLang="en-US"/>
            </a:p>
          </p:txBody>
        </p:sp>
        <p:sp>
          <p:nvSpPr>
            <p:cNvPr id="330851" name="Rectangle 99"/>
            <p:cNvSpPr>
              <a:spLocks noChangeArrowheads="1"/>
            </p:cNvSpPr>
            <p:nvPr/>
          </p:nvSpPr>
          <p:spPr bwMode="auto">
            <a:xfrm rot="18900000">
              <a:off x="4572" y="3462"/>
              <a:ext cx="71"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17</a:t>
              </a:r>
              <a:endParaRPr lang="en-US" altLang="en-US"/>
            </a:p>
          </p:txBody>
        </p:sp>
        <p:sp>
          <p:nvSpPr>
            <p:cNvPr id="330852" name="Rectangle 100"/>
            <p:cNvSpPr>
              <a:spLocks noChangeArrowheads="1"/>
            </p:cNvSpPr>
            <p:nvPr/>
          </p:nvSpPr>
          <p:spPr bwMode="auto">
            <a:xfrm rot="18900000">
              <a:off x="4744" y="3463"/>
              <a:ext cx="78"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rPr>
                <a:t>B2</a:t>
              </a:r>
              <a:endParaRPr lang="en-US" altLang="en-US"/>
            </a:p>
          </p:txBody>
        </p:sp>
      </p:grpSp>
      <p:sp>
        <p:nvSpPr>
          <p:cNvPr id="330854" name="Text Box 102"/>
          <p:cNvSpPr txBox="1">
            <a:spLocks noChangeArrowheads="1"/>
          </p:cNvSpPr>
          <p:nvPr/>
        </p:nvSpPr>
        <p:spPr bwMode="auto">
          <a:xfrm>
            <a:off x="5148263" y="1444625"/>
            <a:ext cx="26463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n = 15232 unique sequences</a:t>
            </a:r>
          </a:p>
          <a:p>
            <a:r>
              <a:rPr lang="en-US" altLang="en-US" sz="1400"/>
              <a:t>2.74X over defined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5" name="Rectangle 5"/>
          <p:cNvSpPr>
            <a:spLocks noGrp="1" noChangeArrowheads="1"/>
          </p:cNvSpPr>
          <p:nvPr>
            <p:ph type="title"/>
          </p:nvPr>
        </p:nvSpPr>
        <p:spPr>
          <a:xfrm>
            <a:off x="236538" y="119063"/>
            <a:ext cx="9007475" cy="609600"/>
          </a:xfrm>
        </p:spPr>
        <p:txBody>
          <a:bodyPr/>
          <a:lstStyle/>
          <a:p>
            <a:r>
              <a:rPr lang="en-US" altLang="en-US" sz="2400"/>
              <a:t>“Identifiers” on Verrucomicrobia 16S rRNA sequences,  n=911</a:t>
            </a:r>
          </a:p>
        </p:txBody>
      </p:sp>
      <p:graphicFrame>
        <p:nvGraphicFramePr>
          <p:cNvPr id="322564" name="Object 4"/>
          <p:cNvGraphicFramePr>
            <a:graphicFrameLocks noChangeAspect="1"/>
          </p:cNvGraphicFramePr>
          <p:nvPr>
            <p:ph idx="1"/>
          </p:nvPr>
        </p:nvGraphicFramePr>
        <p:xfrm>
          <a:off x="696913" y="936625"/>
          <a:ext cx="6994525" cy="5310188"/>
        </p:xfrm>
        <a:graphic>
          <a:graphicData uri="http://schemas.openxmlformats.org/presentationml/2006/ole">
            <mc:AlternateContent xmlns:mc="http://schemas.openxmlformats.org/markup-compatibility/2006">
              <mc:Choice xmlns:v="urn:schemas-microsoft-com:vml" Requires="v">
                <p:oleObj spid="_x0000_s322567" name="Chart" r:id="rId4" imgW="8305782" imgH="6305639" progId="Excel.Chart.8">
                  <p:embed/>
                </p:oleObj>
              </mc:Choice>
              <mc:Fallback>
                <p:oleObj name="Chart" r:id="rId4" imgW="8305782" imgH="6305639"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913" y="936625"/>
                        <a:ext cx="6994525" cy="531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US" altLang="en-US" sz="2800"/>
              <a:t>Verrucomicrobia, based on annotation (n=444)</a:t>
            </a:r>
          </a:p>
        </p:txBody>
      </p:sp>
      <p:pic>
        <p:nvPicPr>
          <p:cNvPr id="321540" name="Picture 4"/>
          <p:cNvPicPr>
            <a:picLocks noChangeAspect="1" noChangeArrowheads="1"/>
          </p:cNvPicPr>
          <p:nvPr/>
        </p:nvPicPr>
        <p:blipFill>
          <a:blip r:embed="rId3">
            <a:extLst>
              <a:ext uri="{28A0092B-C50C-407E-A947-70E740481C1C}">
                <a14:useLocalDpi xmlns:a14="http://schemas.microsoft.com/office/drawing/2010/main" val="0"/>
              </a:ext>
            </a:extLst>
          </a:blip>
          <a:srcRect l="21889" t="21581" r="18745" b="17740"/>
          <a:stretch>
            <a:fillRect/>
          </a:stretch>
        </p:blipFill>
        <p:spPr bwMode="auto">
          <a:xfrm>
            <a:off x="1011238" y="812800"/>
            <a:ext cx="7953375" cy="5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1541" name="Line 5"/>
          <p:cNvSpPr>
            <a:spLocks noChangeShapeType="1"/>
          </p:cNvSpPr>
          <p:nvPr/>
        </p:nvSpPr>
        <p:spPr bwMode="auto">
          <a:xfrm flipH="1">
            <a:off x="1209675" y="5592763"/>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2" name="Line 6"/>
          <p:cNvSpPr>
            <a:spLocks noChangeShapeType="1"/>
          </p:cNvSpPr>
          <p:nvPr/>
        </p:nvSpPr>
        <p:spPr bwMode="auto">
          <a:xfrm flipH="1">
            <a:off x="1403350" y="5645150"/>
            <a:ext cx="0"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3" name="Text Box 7"/>
          <p:cNvSpPr txBox="1">
            <a:spLocks noChangeArrowheads="1"/>
          </p:cNvSpPr>
          <p:nvPr/>
        </p:nvSpPr>
        <p:spPr bwMode="auto">
          <a:xfrm>
            <a:off x="66675" y="5551488"/>
            <a:ext cx="1009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Proteobacteria</a:t>
            </a:r>
          </a:p>
        </p:txBody>
      </p:sp>
      <p:sp>
        <p:nvSpPr>
          <p:cNvPr id="321544" name="Line 8"/>
          <p:cNvSpPr>
            <a:spLocks noChangeShapeType="1"/>
          </p:cNvSpPr>
          <p:nvPr/>
        </p:nvSpPr>
        <p:spPr bwMode="auto">
          <a:xfrm flipH="1">
            <a:off x="1209675" y="5091113"/>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5" name="Line 9"/>
          <p:cNvSpPr>
            <a:spLocks noChangeShapeType="1"/>
          </p:cNvSpPr>
          <p:nvPr/>
        </p:nvSpPr>
        <p:spPr bwMode="auto">
          <a:xfrm flipH="1">
            <a:off x="2182813" y="5640388"/>
            <a:ext cx="0" cy="936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6" name="Line 10"/>
          <p:cNvSpPr>
            <a:spLocks noChangeShapeType="1"/>
          </p:cNvSpPr>
          <p:nvPr/>
        </p:nvSpPr>
        <p:spPr bwMode="auto">
          <a:xfrm flipH="1">
            <a:off x="2227263" y="5640388"/>
            <a:ext cx="0" cy="936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7" name="Line 11"/>
          <p:cNvSpPr>
            <a:spLocks noChangeShapeType="1"/>
          </p:cNvSpPr>
          <p:nvPr/>
        </p:nvSpPr>
        <p:spPr bwMode="auto">
          <a:xfrm flipH="1">
            <a:off x="1185863" y="2767013"/>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48" name="Text Box 12"/>
          <p:cNvSpPr txBox="1">
            <a:spLocks noChangeArrowheads="1"/>
          </p:cNvSpPr>
          <p:nvPr/>
        </p:nvSpPr>
        <p:spPr bwMode="auto">
          <a:xfrm>
            <a:off x="136525" y="503078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321560" name="Text Box 24"/>
          <p:cNvSpPr txBox="1">
            <a:spLocks noChangeArrowheads="1"/>
          </p:cNvSpPr>
          <p:nvPr/>
        </p:nvSpPr>
        <p:spPr bwMode="auto">
          <a:xfrm>
            <a:off x="-42863" y="4116388"/>
            <a:ext cx="1108076"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Verrucomicrobia</a:t>
            </a:r>
          </a:p>
        </p:txBody>
      </p:sp>
      <p:sp>
        <p:nvSpPr>
          <p:cNvPr id="321564" name="Text Box 28"/>
          <p:cNvSpPr txBox="1">
            <a:spLocks noChangeArrowheads="1"/>
          </p:cNvSpPr>
          <p:nvPr/>
        </p:nvSpPr>
        <p:spPr bwMode="auto">
          <a:xfrm>
            <a:off x="-33338" y="1679575"/>
            <a:ext cx="11096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Victivalalles &amp;</a:t>
            </a:r>
          </a:p>
          <a:p>
            <a:r>
              <a:rPr lang="en-US" altLang="en-US" sz="1000"/>
              <a:t>Lentisphaeralles</a:t>
            </a:r>
          </a:p>
        </p:txBody>
      </p:sp>
      <p:sp>
        <p:nvSpPr>
          <p:cNvPr id="321565" name="Line 29"/>
          <p:cNvSpPr>
            <a:spLocks noChangeShapeType="1"/>
          </p:cNvSpPr>
          <p:nvPr/>
        </p:nvSpPr>
        <p:spPr bwMode="auto">
          <a:xfrm flipH="1">
            <a:off x="1190625" y="3221038"/>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66" name="Text Box 30"/>
          <p:cNvSpPr txBox="1">
            <a:spLocks noChangeArrowheads="1"/>
          </p:cNvSpPr>
          <p:nvPr/>
        </p:nvSpPr>
        <p:spPr bwMode="auto">
          <a:xfrm>
            <a:off x="376238" y="286385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Optitutus</a:t>
            </a:r>
          </a:p>
        </p:txBody>
      </p:sp>
      <p:sp>
        <p:nvSpPr>
          <p:cNvPr id="321567" name="Line 31"/>
          <p:cNvSpPr>
            <a:spLocks noChangeShapeType="1"/>
          </p:cNvSpPr>
          <p:nvPr/>
        </p:nvSpPr>
        <p:spPr bwMode="auto">
          <a:xfrm flipH="1">
            <a:off x="1200150" y="2767013"/>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68" name="Text Box 32"/>
          <p:cNvSpPr txBox="1">
            <a:spLocks noChangeArrowheads="1"/>
          </p:cNvSpPr>
          <p:nvPr/>
        </p:nvSpPr>
        <p:spPr bwMode="auto">
          <a:xfrm>
            <a:off x="-47625" y="2498725"/>
            <a:ext cx="1130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Xiphinematobact</a:t>
            </a:r>
          </a:p>
        </p:txBody>
      </p:sp>
      <p:sp>
        <p:nvSpPr>
          <p:cNvPr id="321569" name="Text Box 33"/>
          <p:cNvSpPr txBox="1">
            <a:spLocks noChangeArrowheads="1"/>
          </p:cNvSpPr>
          <p:nvPr/>
        </p:nvSpPr>
        <p:spPr bwMode="auto">
          <a:xfrm>
            <a:off x="206375" y="2065338"/>
            <a:ext cx="8683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Unclassified</a:t>
            </a:r>
          </a:p>
        </p:txBody>
      </p:sp>
      <p:sp>
        <p:nvSpPr>
          <p:cNvPr id="321570" name="Line 34"/>
          <p:cNvSpPr>
            <a:spLocks noChangeShapeType="1"/>
          </p:cNvSpPr>
          <p:nvPr/>
        </p:nvSpPr>
        <p:spPr bwMode="auto">
          <a:xfrm flipH="1">
            <a:off x="1200150" y="1958975"/>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71" name="Line 35"/>
          <p:cNvSpPr>
            <a:spLocks noChangeShapeType="1"/>
          </p:cNvSpPr>
          <p:nvPr/>
        </p:nvSpPr>
        <p:spPr bwMode="auto">
          <a:xfrm flipH="1">
            <a:off x="1200150" y="2465388"/>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72" name="Line 36"/>
          <p:cNvSpPr>
            <a:spLocks noChangeShapeType="1"/>
          </p:cNvSpPr>
          <p:nvPr/>
        </p:nvSpPr>
        <p:spPr bwMode="auto">
          <a:xfrm flipH="1">
            <a:off x="1204913" y="1779588"/>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1573" name="Text Box 37"/>
          <p:cNvSpPr txBox="1">
            <a:spLocks noChangeArrowheads="1"/>
          </p:cNvSpPr>
          <p:nvPr/>
        </p:nvSpPr>
        <p:spPr bwMode="auto">
          <a:xfrm>
            <a:off x="206375" y="1303338"/>
            <a:ext cx="8683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Unclassified</a:t>
            </a:r>
          </a:p>
        </p:txBody>
      </p:sp>
      <p:sp>
        <p:nvSpPr>
          <p:cNvPr id="321574" name="Line 38"/>
          <p:cNvSpPr>
            <a:spLocks noChangeShapeType="1"/>
          </p:cNvSpPr>
          <p:nvPr/>
        </p:nvSpPr>
        <p:spPr bwMode="auto">
          <a:xfrm flipH="1">
            <a:off x="1190625" y="1117600"/>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3" name="Rectangle 5"/>
          <p:cNvSpPr>
            <a:spLocks noGrp="1" noChangeArrowheads="1"/>
          </p:cNvSpPr>
          <p:nvPr>
            <p:ph type="title"/>
          </p:nvPr>
        </p:nvSpPr>
        <p:spPr>
          <a:xfrm>
            <a:off x="236538" y="76200"/>
            <a:ext cx="8810625" cy="609600"/>
          </a:xfrm>
        </p:spPr>
        <p:txBody>
          <a:bodyPr/>
          <a:lstStyle/>
          <a:p>
            <a:r>
              <a:rPr lang="en-US" altLang="en-US" sz="2800"/>
              <a:t>Taxonomic structure of the Verrucomicrobia revealed</a:t>
            </a:r>
          </a:p>
        </p:txBody>
      </p:sp>
      <p:pic>
        <p:nvPicPr>
          <p:cNvPr id="319501" name="Picture 13"/>
          <p:cNvPicPr>
            <a:picLocks noChangeAspect="1" noChangeArrowheads="1"/>
          </p:cNvPicPr>
          <p:nvPr/>
        </p:nvPicPr>
        <p:blipFill>
          <a:blip r:embed="rId3">
            <a:extLst>
              <a:ext uri="{28A0092B-C50C-407E-A947-70E740481C1C}">
                <a14:useLocalDpi xmlns:a14="http://schemas.microsoft.com/office/drawing/2010/main" val="0"/>
              </a:ext>
            </a:extLst>
          </a:blip>
          <a:srcRect l="21889" t="21489" r="18802" b="18471"/>
          <a:stretch>
            <a:fillRect/>
          </a:stretch>
        </p:blipFill>
        <p:spPr bwMode="auto">
          <a:xfrm>
            <a:off x="1008063" y="814388"/>
            <a:ext cx="7953375" cy="503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9502" name="Text Box 14"/>
          <p:cNvSpPr txBox="1">
            <a:spLocks noChangeArrowheads="1"/>
          </p:cNvSpPr>
          <p:nvPr/>
        </p:nvSpPr>
        <p:spPr bwMode="auto">
          <a:xfrm>
            <a:off x="147638" y="5327650"/>
            <a:ext cx="9191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Lentisphaera</a:t>
            </a:r>
          </a:p>
        </p:txBody>
      </p:sp>
      <p:sp>
        <p:nvSpPr>
          <p:cNvPr id="319503" name="Line 15"/>
          <p:cNvSpPr>
            <a:spLocks noChangeShapeType="1"/>
          </p:cNvSpPr>
          <p:nvPr/>
        </p:nvSpPr>
        <p:spPr bwMode="auto">
          <a:xfrm flipH="1">
            <a:off x="1185863" y="5635625"/>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04" name="Line 16"/>
          <p:cNvSpPr>
            <a:spLocks noChangeShapeType="1"/>
          </p:cNvSpPr>
          <p:nvPr/>
        </p:nvSpPr>
        <p:spPr bwMode="auto">
          <a:xfrm flipH="1">
            <a:off x="1181100" y="5222875"/>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05" name="Line 17"/>
          <p:cNvSpPr>
            <a:spLocks noChangeShapeType="1"/>
          </p:cNvSpPr>
          <p:nvPr/>
        </p:nvSpPr>
        <p:spPr bwMode="auto">
          <a:xfrm flipH="1">
            <a:off x="1185863" y="4337050"/>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07" name="Text Box 19"/>
          <p:cNvSpPr txBox="1">
            <a:spLocks noChangeArrowheads="1"/>
          </p:cNvSpPr>
          <p:nvPr/>
        </p:nvSpPr>
        <p:spPr bwMode="auto">
          <a:xfrm>
            <a:off x="152400" y="4656138"/>
            <a:ext cx="917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Akkermansia</a:t>
            </a:r>
          </a:p>
        </p:txBody>
      </p:sp>
      <p:sp>
        <p:nvSpPr>
          <p:cNvPr id="319508" name="Line 20"/>
          <p:cNvSpPr>
            <a:spLocks noChangeShapeType="1"/>
          </p:cNvSpPr>
          <p:nvPr/>
        </p:nvSpPr>
        <p:spPr bwMode="auto">
          <a:xfrm flipH="1">
            <a:off x="1195388" y="4221163"/>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09" name="Text Box 21"/>
          <p:cNvSpPr txBox="1">
            <a:spLocks noChangeArrowheads="1"/>
          </p:cNvSpPr>
          <p:nvPr/>
        </p:nvSpPr>
        <p:spPr bwMode="auto">
          <a:xfrm>
            <a:off x="-84138" y="4168775"/>
            <a:ext cx="12144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Verrucomicrobium</a:t>
            </a:r>
          </a:p>
        </p:txBody>
      </p:sp>
      <p:sp>
        <p:nvSpPr>
          <p:cNvPr id="319510" name="Text Box 22"/>
          <p:cNvSpPr txBox="1">
            <a:spLocks noChangeArrowheads="1"/>
          </p:cNvSpPr>
          <p:nvPr/>
        </p:nvSpPr>
        <p:spPr bwMode="auto">
          <a:xfrm>
            <a:off x="0" y="3976688"/>
            <a:ext cx="11096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Prosthecobacter</a:t>
            </a:r>
          </a:p>
        </p:txBody>
      </p:sp>
      <p:sp>
        <p:nvSpPr>
          <p:cNvPr id="319511" name="Text Box 23"/>
          <p:cNvSpPr txBox="1">
            <a:spLocks noChangeArrowheads="1"/>
          </p:cNvSpPr>
          <p:nvPr/>
        </p:nvSpPr>
        <p:spPr bwMode="auto">
          <a:xfrm>
            <a:off x="304800" y="3786188"/>
            <a:ext cx="7635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Rubritalea</a:t>
            </a:r>
          </a:p>
        </p:txBody>
      </p:sp>
      <p:sp>
        <p:nvSpPr>
          <p:cNvPr id="319512" name="Line 24"/>
          <p:cNvSpPr>
            <a:spLocks noChangeShapeType="1"/>
          </p:cNvSpPr>
          <p:nvPr/>
        </p:nvSpPr>
        <p:spPr bwMode="auto">
          <a:xfrm flipH="1">
            <a:off x="1190625" y="3849688"/>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13" name="Line 25"/>
          <p:cNvSpPr>
            <a:spLocks noChangeShapeType="1"/>
          </p:cNvSpPr>
          <p:nvPr/>
        </p:nvSpPr>
        <p:spPr bwMode="auto">
          <a:xfrm flipH="1">
            <a:off x="1190625" y="3981450"/>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14" name="Line 26"/>
          <p:cNvSpPr>
            <a:spLocks noChangeShapeType="1"/>
          </p:cNvSpPr>
          <p:nvPr/>
        </p:nvSpPr>
        <p:spPr bwMode="auto">
          <a:xfrm flipH="1">
            <a:off x="1190625" y="3381375"/>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15" name="Text Box 27"/>
          <p:cNvSpPr txBox="1">
            <a:spLocks noChangeArrowheads="1"/>
          </p:cNvSpPr>
          <p:nvPr/>
        </p:nvSpPr>
        <p:spPr bwMode="auto">
          <a:xfrm>
            <a:off x="-85725" y="3478213"/>
            <a:ext cx="12144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Verrucomicrobium</a:t>
            </a:r>
          </a:p>
        </p:txBody>
      </p:sp>
      <p:sp>
        <p:nvSpPr>
          <p:cNvPr id="319516" name="Line 28"/>
          <p:cNvSpPr>
            <a:spLocks noChangeShapeType="1"/>
          </p:cNvSpPr>
          <p:nvPr/>
        </p:nvSpPr>
        <p:spPr bwMode="auto">
          <a:xfrm flipH="1">
            <a:off x="1185863" y="2540000"/>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17" name="Line 29"/>
          <p:cNvSpPr>
            <a:spLocks noChangeShapeType="1"/>
          </p:cNvSpPr>
          <p:nvPr/>
        </p:nvSpPr>
        <p:spPr bwMode="auto">
          <a:xfrm flipH="1">
            <a:off x="1185863" y="2932113"/>
            <a:ext cx="112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18" name="Text Box 30"/>
          <p:cNvSpPr txBox="1">
            <a:spLocks noChangeArrowheads="1"/>
          </p:cNvSpPr>
          <p:nvPr/>
        </p:nvSpPr>
        <p:spPr bwMode="auto">
          <a:xfrm>
            <a:off x="-85725" y="3044825"/>
            <a:ext cx="11731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Xiphenematobact</a:t>
            </a:r>
          </a:p>
        </p:txBody>
      </p:sp>
      <p:sp>
        <p:nvSpPr>
          <p:cNvPr id="319519" name="Text Box 31"/>
          <p:cNvSpPr txBox="1">
            <a:spLocks noChangeArrowheads="1"/>
          </p:cNvSpPr>
          <p:nvPr/>
        </p:nvSpPr>
        <p:spPr bwMode="auto">
          <a:xfrm>
            <a:off x="23813" y="2630488"/>
            <a:ext cx="10461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Chthoniobacter</a:t>
            </a:r>
          </a:p>
        </p:txBody>
      </p:sp>
      <p:sp>
        <p:nvSpPr>
          <p:cNvPr id="319520" name="Line 32"/>
          <p:cNvSpPr>
            <a:spLocks noChangeShapeType="1"/>
          </p:cNvSpPr>
          <p:nvPr/>
        </p:nvSpPr>
        <p:spPr bwMode="auto">
          <a:xfrm flipH="1">
            <a:off x="1190625" y="2012950"/>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21" name="Text Box 33"/>
          <p:cNvSpPr txBox="1">
            <a:spLocks noChangeArrowheads="1"/>
          </p:cNvSpPr>
          <p:nvPr/>
        </p:nvSpPr>
        <p:spPr bwMode="auto">
          <a:xfrm>
            <a:off x="-87313" y="2130425"/>
            <a:ext cx="12144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Verrucomicrobium</a:t>
            </a:r>
          </a:p>
        </p:txBody>
      </p:sp>
      <p:sp>
        <p:nvSpPr>
          <p:cNvPr id="319522" name="Text Box 34"/>
          <p:cNvSpPr txBox="1">
            <a:spLocks noChangeArrowheads="1"/>
          </p:cNvSpPr>
          <p:nvPr/>
        </p:nvSpPr>
        <p:spPr bwMode="auto">
          <a:xfrm>
            <a:off x="381000" y="154940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Optitutus</a:t>
            </a:r>
          </a:p>
        </p:txBody>
      </p:sp>
      <p:sp>
        <p:nvSpPr>
          <p:cNvPr id="319523" name="Line 35"/>
          <p:cNvSpPr>
            <a:spLocks noChangeShapeType="1"/>
          </p:cNvSpPr>
          <p:nvPr/>
        </p:nvSpPr>
        <p:spPr bwMode="auto">
          <a:xfrm flipH="1">
            <a:off x="1190625" y="1463675"/>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9524" name="Text Box 36"/>
          <p:cNvSpPr txBox="1">
            <a:spLocks noChangeArrowheads="1"/>
          </p:cNvSpPr>
          <p:nvPr/>
        </p:nvSpPr>
        <p:spPr bwMode="auto">
          <a:xfrm>
            <a:off x="203200" y="1092200"/>
            <a:ext cx="8683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Unclassified</a:t>
            </a:r>
          </a:p>
        </p:txBody>
      </p:sp>
      <p:sp>
        <p:nvSpPr>
          <p:cNvPr id="319525" name="Line 37"/>
          <p:cNvSpPr>
            <a:spLocks noChangeShapeType="1"/>
          </p:cNvSpPr>
          <p:nvPr/>
        </p:nvSpPr>
        <p:spPr bwMode="auto">
          <a:xfrm flipH="1">
            <a:off x="1190625" y="1139825"/>
            <a:ext cx="112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214313" y="3024188"/>
            <a:ext cx="8394700" cy="609600"/>
          </a:xfrm>
        </p:spPr>
        <p:txBody>
          <a:bodyPr/>
          <a:lstStyle/>
          <a:p>
            <a:r>
              <a:rPr lang="en-US" altLang="en-US" sz="2400"/>
              <a:t>How NamesforLife disambiguates biological nomenclature</a:t>
            </a:r>
            <a:endParaRPr lang="en-US" altLang="en-US"/>
          </a:p>
        </p:txBody>
      </p:sp>
      <p:sp>
        <p:nvSpPr>
          <p:cNvPr id="340995" name="Rectangle 3"/>
          <p:cNvSpPr>
            <a:spLocks noChangeArrowheads="1"/>
          </p:cNvSpPr>
          <p:nvPr/>
        </p:nvSpPr>
        <p:spPr bwMode="auto">
          <a:xfrm>
            <a:off x="136525" y="76200"/>
            <a:ext cx="8510588"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3200" i="1">
                <a:solidFill>
                  <a:schemeClr val="tx2"/>
                </a:solidFill>
                <a:latin typeface="Georgia" panose="02040502050405020303" pitchFamily="18" charset="0"/>
                <a:ea typeface="ＭＳ Ｐゴシック" panose="020B0600070205080204" pitchFamily="34" charset="-128"/>
              </a:defRPr>
            </a:lvl1pPr>
            <a:lvl2pPr>
              <a:defRPr sz="3200" i="1">
                <a:solidFill>
                  <a:schemeClr val="tx2"/>
                </a:solidFill>
                <a:latin typeface="Georgia" panose="02040502050405020303" pitchFamily="18" charset="0"/>
                <a:ea typeface="ＭＳ Ｐゴシック" panose="020B0600070205080204" pitchFamily="34" charset="-128"/>
              </a:defRPr>
            </a:lvl2pPr>
            <a:lvl3pPr>
              <a:defRPr sz="3200" i="1">
                <a:solidFill>
                  <a:schemeClr val="tx2"/>
                </a:solidFill>
                <a:latin typeface="Georgia" panose="02040502050405020303" pitchFamily="18" charset="0"/>
                <a:ea typeface="ＭＳ Ｐゴシック" panose="020B0600070205080204" pitchFamily="34" charset="-128"/>
              </a:defRPr>
            </a:lvl3pPr>
            <a:lvl4pPr>
              <a:defRPr sz="3200" i="1">
                <a:solidFill>
                  <a:schemeClr val="tx2"/>
                </a:solidFill>
                <a:latin typeface="Georgia" panose="02040502050405020303" pitchFamily="18" charset="0"/>
                <a:ea typeface="ＭＳ Ｐゴシック" panose="020B0600070205080204" pitchFamily="34" charset="-128"/>
              </a:defRPr>
            </a:lvl4pPr>
            <a:lvl5pPr>
              <a:defRPr sz="3200" i="1">
                <a:solidFill>
                  <a:schemeClr val="tx2"/>
                </a:solidFill>
                <a:latin typeface="Georgia" panose="02040502050405020303" pitchFamily="18" charset="0"/>
                <a:ea typeface="ＭＳ Ｐゴシック" panose="020B0600070205080204" pitchFamily="34" charset="-128"/>
              </a:defRPr>
            </a:lvl5pPr>
            <a:lvl6pPr marL="4572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6pPr>
            <a:lvl7pPr marL="9144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7pPr>
            <a:lvl8pPr marL="13716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8pPr>
            <a:lvl9pPr marL="18288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276225" y="76200"/>
            <a:ext cx="7772400" cy="609600"/>
          </a:xfrm>
        </p:spPr>
        <p:txBody>
          <a:bodyPr/>
          <a:lstStyle/>
          <a:p>
            <a:r>
              <a:rPr lang="en-US" altLang="en-US"/>
              <a:t>NamesforLife</a:t>
            </a:r>
          </a:p>
        </p:txBody>
      </p:sp>
      <p:sp>
        <p:nvSpPr>
          <p:cNvPr id="196611" name="Rectangle 3"/>
          <p:cNvSpPr>
            <a:spLocks noGrp="1" noChangeArrowheads="1"/>
          </p:cNvSpPr>
          <p:nvPr>
            <p:ph type="body" idx="1"/>
          </p:nvPr>
        </p:nvSpPr>
        <p:spPr>
          <a:xfrm>
            <a:off x="2971800" y="1162050"/>
            <a:ext cx="6007100" cy="1204913"/>
          </a:xfrm>
        </p:spPr>
        <p:txBody>
          <a:bodyPr/>
          <a:lstStyle/>
          <a:p>
            <a:pPr>
              <a:lnSpc>
                <a:spcPct val="90000"/>
              </a:lnSpc>
            </a:pPr>
            <a:r>
              <a:rPr lang="en-US" altLang="en-US" sz="1800">
                <a:latin typeface="Arial" panose="020B0604020202020204" pitchFamily="34" charset="0"/>
              </a:rPr>
              <a:t>A novel combination of “unrelated” technologies</a:t>
            </a:r>
          </a:p>
          <a:p>
            <a:pPr lvl="1">
              <a:lnSpc>
                <a:spcPct val="90000"/>
              </a:lnSpc>
            </a:pPr>
            <a:r>
              <a:rPr lang="en-US" altLang="en-US" sz="1800">
                <a:latin typeface="Arial" panose="020B0604020202020204" pitchFamily="34" charset="0"/>
              </a:rPr>
              <a:t>An ontology, metadata model, and a mapping</a:t>
            </a:r>
          </a:p>
          <a:p>
            <a:pPr lvl="1">
              <a:lnSpc>
                <a:spcPct val="90000"/>
              </a:lnSpc>
            </a:pPr>
            <a:r>
              <a:rPr lang="en-US" altLang="en-US" sz="1800">
                <a:latin typeface="Arial" panose="020B0604020202020204" pitchFamily="34" charset="0"/>
              </a:rPr>
              <a:t>An application of persistent identifiers</a:t>
            </a:r>
            <a:r>
              <a:rPr lang="en-US" altLang="en-US" sz="1600">
                <a:latin typeface="Arial" panose="020B0604020202020204" pitchFamily="34" charset="0"/>
              </a:rPr>
              <a:t> </a:t>
            </a:r>
          </a:p>
          <a:p>
            <a:pPr lvl="1">
              <a:lnSpc>
                <a:spcPct val="90000"/>
              </a:lnSpc>
            </a:pPr>
            <a:r>
              <a:rPr lang="en-US" altLang="en-US" sz="1800">
                <a:latin typeface="Arial" panose="020B0604020202020204" pitchFamily="34" charset="0"/>
              </a:rPr>
              <a:t>A transparent information layer on the Internet</a:t>
            </a:r>
            <a:endParaRPr lang="en-US" altLang="en-US" sz="1600">
              <a:latin typeface="Arial" panose="020B0604020202020204" pitchFamily="34" charset="0"/>
            </a:endParaRPr>
          </a:p>
          <a:p>
            <a:pPr>
              <a:lnSpc>
                <a:spcPct val="90000"/>
              </a:lnSpc>
            </a:pPr>
            <a:r>
              <a:rPr lang="en-US" altLang="en-US" sz="1800">
                <a:latin typeface="Arial" panose="020B0604020202020204" pitchFamily="34" charset="0"/>
              </a:rPr>
              <a:t>A semantic resolution service for the life sciences</a:t>
            </a:r>
          </a:p>
        </p:txBody>
      </p:sp>
      <p:sp>
        <p:nvSpPr>
          <p:cNvPr id="196612" name="Text Box 4"/>
          <p:cNvSpPr txBox="1">
            <a:spLocks noChangeArrowheads="1"/>
          </p:cNvSpPr>
          <p:nvPr/>
        </p:nvSpPr>
        <p:spPr bwMode="auto">
          <a:xfrm>
            <a:off x="263525" y="87153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196613" name="Text Box 5"/>
          <p:cNvSpPr txBox="1">
            <a:spLocks noChangeArrowheads="1"/>
          </p:cNvSpPr>
          <p:nvPr/>
        </p:nvSpPr>
        <p:spPr bwMode="auto">
          <a:xfrm>
            <a:off x="392113" y="1123950"/>
            <a:ext cx="1250950"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What is it?</a:t>
            </a:r>
          </a:p>
        </p:txBody>
      </p:sp>
      <p:sp>
        <p:nvSpPr>
          <p:cNvPr id="196614" name="Text Box 6"/>
          <p:cNvSpPr txBox="1">
            <a:spLocks noChangeArrowheads="1"/>
          </p:cNvSpPr>
          <p:nvPr/>
        </p:nvSpPr>
        <p:spPr bwMode="auto">
          <a:xfrm>
            <a:off x="361950" y="3711575"/>
            <a:ext cx="2344738"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What is the purpose?</a:t>
            </a:r>
          </a:p>
        </p:txBody>
      </p:sp>
      <p:sp>
        <p:nvSpPr>
          <p:cNvPr id="196615" name="Rectangle 7"/>
          <p:cNvSpPr>
            <a:spLocks noChangeArrowheads="1"/>
          </p:cNvSpPr>
          <p:nvPr/>
        </p:nvSpPr>
        <p:spPr bwMode="auto">
          <a:xfrm>
            <a:off x="2974975" y="3705225"/>
            <a:ext cx="6007100" cy="2378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US" altLang="en-US" sz="1800">
                <a:latin typeface="Arial" panose="020B0604020202020204" pitchFamily="34" charset="0"/>
              </a:rPr>
              <a:t>Solve a well known problem</a:t>
            </a:r>
            <a:endParaRPr lang="en-US" altLang="en-US" sz="2000">
              <a:latin typeface="Arial" panose="020B0604020202020204" pitchFamily="34" charset="0"/>
            </a:endParaRPr>
          </a:p>
          <a:p>
            <a:pPr lvl="1" eaLnBrk="1" hangingPunct="1"/>
            <a:r>
              <a:rPr lang="en-US" altLang="en-US" sz="1800">
                <a:latin typeface="Arial" panose="020B0604020202020204" pitchFamily="34" charset="0"/>
              </a:rPr>
              <a:t>Ambiguity in terminology</a:t>
            </a:r>
          </a:p>
          <a:p>
            <a:pPr lvl="1" eaLnBrk="1" hangingPunct="1"/>
            <a:r>
              <a:rPr lang="en-US" altLang="en-US" sz="1800">
                <a:latin typeface="Arial" panose="020B0604020202020204" pitchFamily="34" charset="0"/>
              </a:rPr>
              <a:t>Common problem</a:t>
            </a:r>
          </a:p>
          <a:p>
            <a:pPr lvl="1" eaLnBrk="1" hangingPunct="1"/>
            <a:r>
              <a:rPr lang="en-US" altLang="en-US" sz="1800">
                <a:latin typeface="Arial" panose="020B0604020202020204" pitchFamily="34" charset="0"/>
              </a:rPr>
              <a:t>Pervasive in life sciences</a:t>
            </a:r>
          </a:p>
          <a:p>
            <a:pPr lvl="1" eaLnBrk="1" hangingPunct="1"/>
            <a:r>
              <a:rPr lang="en-US" altLang="en-US" sz="1800">
                <a:latin typeface="Arial" panose="020B0604020202020204" pitchFamily="34" charset="0"/>
              </a:rPr>
              <a:t>The special case of biological nomenclature</a:t>
            </a:r>
          </a:p>
          <a:p>
            <a:pPr lvl="2" eaLnBrk="1" hangingPunct="1"/>
            <a:r>
              <a:rPr lang="en-US" altLang="en-US" sz="1800">
                <a:latin typeface="Arial" panose="020B0604020202020204" pitchFamily="34" charset="0"/>
              </a:rPr>
              <a:t>Queries and literature searches</a:t>
            </a:r>
          </a:p>
          <a:p>
            <a:pPr lvl="2" eaLnBrk="1" hangingPunct="1"/>
            <a:r>
              <a:rPr lang="en-US" altLang="en-US" sz="1800">
                <a:latin typeface="Arial" panose="020B0604020202020204" pitchFamily="34" charset="0"/>
              </a:rPr>
              <a:t>Assertions, assumptions, hypotheses</a:t>
            </a:r>
            <a:r>
              <a:rPr lang="en-US" altLang="en-US">
                <a:latin typeface="Arial" panose="020B0604020202020204" pitchFamily="34" charset="0"/>
              </a:rPr>
              <a:t> </a:t>
            </a:r>
          </a:p>
        </p:txBody>
      </p:sp>
      <p:sp>
        <p:nvSpPr>
          <p:cNvPr id="196620" name="Rectangle 12"/>
          <p:cNvSpPr>
            <a:spLocks noChangeArrowheads="1"/>
          </p:cNvSpPr>
          <p:nvPr/>
        </p:nvSpPr>
        <p:spPr bwMode="auto">
          <a:xfrm>
            <a:off x="2990850" y="3019425"/>
            <a:ext cx="600710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lnSpc>
                <a:spcPct val="90000"/>
              </a:lnSpc>
            </a:pPr>
            <a:r>
              <a:rPr lang="en-US" altLang="en-US" sz="1800">
                <a:latin typeface="Arial" panose="020B0604020202020204" pitchFamily="34" charset="0"/>
              </a:rPr>
              <a:t>A content provider (at least beyond the pilot stage)</a:t>
            </a:r>
          </a:p>
        </p:txBody>
      </p:sp>
      <p:sp>
        <p:nvSpPr>
          <p:cNvPr id="196621" name="Text Box 13"/>
          <p:cNvSpPr txBox="1">
            <a:spLocks noChangeArrowheads="1"/>
          </p:cNvSpPr>
          <p:nvPr/>
        </p:nvSpPr>
        <p:spPr bwMode="auto">
          <a:xfrm>
            <a:off x="411163" y="2981325"/>
            <a:ext cx="1619250"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i="1">
                <a:solidFill>
                  <a:srgbClr val="FF3300"/>
                </a:solidFill>
              </a:rPr>
              <a:t>What isn’t 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66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6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4" grpId="0"/>
      <p:bldP spid="1966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365125" y="71438"/>
            <a:ext cx="7772400" cy="609600"/>
          </a:xfrm>
        </p:spPr>
        <p:txBody>
          <a:bodyPr/>
          <a:lstStyle/>
          <a:p>
            <a:r>
              <a:rPr lang="en-US" altLang="en-US"/>
              <a:t>Service related science </a:t>
            </a:r>
          </a:p>
        </p:txBody>
      </p:sp>
      <p:sp>
        <p:nvSpPr>
          <p:cNvPr id="397315" name="AutoShape 3"/>
          <p:cNvSpPr>
            <a:spLocks noChangeArrowheads="1"/>
          </p:cNvSpPr>
          <p:nvPr/>
        </p:nvSpPr>
        <p:spPr bwMode="auto">
          <a:xfrm rot="10800000">
            <a:off x="2659063" y="1774825"/>
            <a:ext cx="3832225" cy="2946400"/>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7316" name="Text Box 4"/>
          <p:cNvSpPr txBox="1">
            <a:spLocks noChangeArrowheads="1"/>
          </p:cNvSpPr>
          <p:nvPr/>
        </p:nvSpPr>
        <p:spPr bwMode="auto">
          <a:xfrm>
            <a:off x="555625" y="1293813"/>
            <a:ext cx="1935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STM publishing</a:t>
            </a:r>
          </a:p>
        </p:txBody>
      </p:sp>
      <p:sp>
        <p:nvSpPr>
          <p:cNvPr id="397317" name="Text Box 5"/>
          <p:cNvSpPr txBox="1">
            <a:spLocks noChangeArrowheads="1"/>
          </p:cNvSpPr>
          <p:nvPr/>
        </p:nvSpPr>
        <p:spPr bwMode="auto">
          <a:xfrm>
            <a:off x="6613525" y="1268413"/>
            <a:ext cx="177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Bioinformatics</a:t>
            </a:r>
          </a:p>
        </p:txBody>
      </p:sp>
      <p:sp>
        <p:nvSpPr>
          <p:cNvPr id="397318" name="Text Box 6"/>
          <p:cNvSpPr txBox="1">
            <a:spLocks noChangeArrowheads="1"/>
          </p:cNvSpPr>
          <p:nvPr/>
        </p:nvSpPr>
        <p:spPr bwMode="auto">
          <a:xfrm>
            <a:off x="3228975" y="4900613"/>
            <a:ext cx="2682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Systematic and </a:t>
            </a:r>
          </a:p>
          <a:p>
            <a:pPr algn="ctr"/>
            <a:r>
              <a:rPr lang="en-US" altLang="en-US"/>
              <a:t>systems microbiology </a:t>
            </a:r>
          </a:p>
        </p:txBody>
      </p:sp>
      <p:sp>
        <p:nvSpPr>
          <p:cNvPr id="397319" name="Text Box 7"/>
          <p:cNvSpPr txBox="1">
            <a:spLocks noChangeArrowheads="1"/>
          </p:cNvSpPr>
          <p:nvPr/>
        </p:nvSpPr>
        <p:spPr bwMode="auto">
          <a:xfrm>
            <a:off x="7172325" y="2881313"/>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397320" name="Text Box 8"/>
          <p:cNvSpPr txBox="1">
            <a:spLocks noChangeArrowheads="1"/>
          </p:cNvSpPr>
          <p:nvPr/>
        </p:nvSpPr>
        <p:spPr bwMode="auto">
          <a:xfrm>
            <a:off x="3917950" y="2763838"/>
            <a:ext cx="1341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End-users</a:t>
            </a:r>
          </a:p>
        </p:txBody>
      </p:sp>
      <p:sp>
        <p:nvSpPr>
          <p:cNvPr id="397321" name="Line 9"/>
          <p:cNvSpPr>
            <a:spLocks noChangeShapeType="1"/>
          </p:cNvSpPr>
          <p:nvPr/>
        </p:nvSpPr>
        <p:spPr bwMode="auto">
          <a:xfrm>
            <a:off x="2660650" y="1774825"/>
            <a:ext cx="1206500" cy="927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7322" name="Line 10"/>
          <p:cNvSpPr>
            <a:spLocks noChangeShapeType="1"/>
          </p:cNvSpPr>
          <p:nvPr/>
        </p:nvSpPr>
        <p:spPr bwMode="auto">
          <a:xfrm flipH="1">
            <a:off x="5338763" y="1779588"/>
            <a:ext cx="1143000" cy="901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7323" name="Line 11"/>
          <p:cNvSpPr>
            <a:spLocks noChangeShapeType="1"/>
          </p:cNvSpPr>
          <p:nvPr/>
        </p:nvSpPr>
        <p:spPr bwMode="auto">
          <a:xfrm flipV="1">
            <a:off x="4576763" y="3241675"/>
            <a:ext cx="0" cy="1457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7324" name="Text Box 12"/>
          <p:cNvSpPr txBox="1">
            <a:spLocks noChangeArrowheads="1"/>
          </p:cNvSpPr>
          <p:nvPr/>
        </p:nvSpPr>
        <p:spPr bwMode="auto">
          <a:xfrm>
            <a:off x="357188" y="3138488"/>
            <a:ext cx="2682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Products and services</a:t>
            </a:r>
          </a:p>
        </p:txBody>
      </p:sp>
      <p:sp>
        <p:nvSpPr>
          <p:cNvPr id="397325" name="Text Box 13"/>
          <p:cNvSpPr txBox="1">
            <a:spLocks noChangeArrowheads="1"/>
          </p:cNvSpPr>
          <p:nvPr/>
        </p:nvSpPr>
        <p:spPr bwMode="auto">
          <a:xfrm>
            <a:off x="6081713" y="3136900"/>
            <a:ext cx="1878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External forces</a:t>
            </a:r>
          </a:p>
        </p:txBody>
      </p:sp>
      <p:pic>
        <p:nvPicPr>
          <p:cNvPr id="397328" name="Picture 16">
            <a:hlinkClick r:id=""/>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363" y="3117850"/>
            <a:ext cx="2439987" cy="455613"/>
          </a:xfrm>
          <a:prstGeom prst="rect">
            <a:avLst/>
          </a:prstGeom>
          <a:noFill/>
          <a:extLst>
            <a:ext uri="{909E8E84-426E-40DD-AFC4-6F175D3DCCD1}">
              <a14:hiddenFill xmlns:a14="http://schemas.microsoft.com/office/drawing/2010/main">
                <a:solidFill>
                  <a:srgbClr val="FFFFFF"/>
                </a:solidFill>
              </a14:hiddenFill>
            </a:ext>
          </a:extLst>
        </p:spPr>
      </p:pic>
      <p:pic>
        <p:nvPicPr>
          <p:cNvPr id="397329" name="Picture 17">
            <a:hlinkClick r:id=""/>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0575" y="1063625"/>
            <a:ext cx="2439988" cy="455613"/>
          </a:xfrm>
          <a:prstGeom prst="rect">
            <a:avLst/>
          </a:prstGeom>
          <a:noFill/>
          <a:extLst>
            <a:ext uri="{909E8E84-426E-40DD-AFC4-6F175D3DCCD1}">
              <a14:hiddenFill xmlns:a14="http://schemas.microsoft.com/office/drawing/2010/main">
                <a:solidFill>
                  <a:srgbClr val="FFFFFF"/>
                </a:solidFill>
              </a14:hiddenFill>
            </a:ext>
          </a:extLst>
        </p:spPr>
      </p:pic>
      <p:pic>
        <p:nvPicPr>
          <p:cNvPr id="397330" name="Picture 18">
            <a:hlinkClick r:id=""/>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5838" y="3109913"/>
            <a:ext cx="2439987" cy="4556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397321"/>
                                        </p:tgtEl>
                                        <p:attrNameLst>
                                          <p:attrName>style.visibility</p:attrName>
                                        </p:attrNameLst>
                                      </p:cBhvr>
                                      <p:to>
                                        <p:strVal val="visible"/>
                                      </p:to>
                                    </p:set>
                                    <p:anim calcmode="lin" valueType="num">
                                      <p:cBhvr>
                                        <p:cTn id="7" dur="500" fill="hold"/>
                                        <p:tgtEl>
                                          <p:spTgt spid="397321"/>
                                        </p:tgtEl>
                                        <p:attrNameLst>
                                          <p:attrName>ppt_x</p:attrName>
                                        </p:attrNameLst>
                                      </p:cBhvr>
                                      <p:tavLst>
                                        <p:tav tm="0">
                                          <p:val>
                                            <p:strVal val="#ppt_x-#ppt_w/2"/>
                                          </p:val>
                                        </p:tav>
                                        <p:tav tm="100000">
                                          <p:val>
                                            <p:strVal val="#ppt_x"/>
                                          </p:val>
                                        </p:tav>
                                      </p:tavLst>
                                    </p:anim>
                                    <p:anim calcmode="lin" valueType="num">
                                      <p:cBhvr>
                                        <p:cTn id="8" dur="500" fill="hold"/>
                                        <p:tgtEl>
                                          <p:spTgt spid="397321"/>
                                        </p:tgtEl>
                                        <p:attrNameLst>
                                          <p:attrName>ppt_y</p:attrName>
                                        </p:attrNameLst>
                                      </p:cBhvr>
                                      <p:tavLst>
                                        <p:tav tm="0">
                                          <p:val>
                                            <p:strVal val="#ppt_y"/>
                                          </p:val>
                                        </p:tav>
                                        <p:tav tm="100000">
                                          <p:val>
                                            <p:strVal val="#ppt_y"/>
                                          </p:val>
                                        </p:tav>
                                      </p:tavLst>
                                    </p:anim>
                                    <p:anim calcmode="lin" valueType="num">
                                      <p:cBhvr>
                                        <p:cTn id="9" dur="500" fill="hold"/>
                                        <p:tgtEl>
                                          <p:spTgt spid="397321"/>
                                        </p:tgtEl>
                                        <p:attrNameLst>
                                          <p:attrName>ppt_w</p:attrName>
                                        </p:attrNameLst>
                                      </p:cBhvr>
                                      <p:tavLst>
                                        <p:tav tm="0">
                                          <p:val>
                                            <p:fltVal val="0"/>
                                          </p:val>
                                        </p:tav>
                                        <p:tav tm="100000">
                                          <p:val>
                                            <p:strVal val="#ppt_w"/>
                                          </p:val>
                                        </p:tav>
                                      </p:tavLst>
                                    </p:anim>
                                    <p:anim calcmode="lin" valueType="num">
                                      <p:cBhvr>
                                        <p:cTn id="10" dur="500" fill="hold"/>
                                        <p:tgtEl>
                                          <p:spTgt spid="397321"/>
                                        </p:tgtEl>
                                        <p:attrNameLst>
                                          <p:attrName>ppt_h</p:attrName>
                                        </p:attrNameLst>
                                      </p:cBhvr>
                                      <p:tavLst>
                                        <p:tav tm="0">
                                          <p:val>
                                            <p:strVal val="#ppt_h"/>
                                          </p:val>
                                        </p:tav>
                                        <p:tav tm="100000">
                                          <p:val>
                                            <p:strVal val="#ppt_h"/>
                                          </p:val>
                                        </p:tav>
                                      </p:tavLst>
                                    </p:anim>
                                  </p:childTnLst>
                                </p:cTn>
                              </p:par>
                              <p:par>
                                <p:cTn id="11" presetID="17" presetClass="entr" presetSubtype="10" fill="hold" grpId="0" nodeType="withEffect">
                                  <p:stCondLst>
                                    <p:cond delay="0"/>
                                  </p:stCondLst>
                                  <p:childTnLst>
                                    <p:set>
                                      <p:cBhvr>
                                        <p:cTn id="12" dur="1" fill="hold">
                                          <p:stCondLst>
                                            <p:cond delay="0"/>
                                          </p:stCondLst>
                                        </p:cTn>
                                        <p:tgtEl>
                                          <p:spTgt spid="397322"/>
                                        </p:tgtEl>
                                        <p:attrNameLst>
                                          <p:attrName>style.visibility</p:attrName>
                                        </p:attrNameLst>
                                      </p:cBhvr>
                                      <p:to>
                                        <p:strVal val="visible"/>
                                      </p:to>
                                    </p:set>
                                    <p:anim calcmode="lin" valueType="num">
                                      <p:cBhvr>
                                        <p:cTn id="13" dur="500" fill="hold"/>
                                        <p:tgtEl>
                                          <p:spTgt spid="397322"/>
                                        </p:tgtEl>
                                        <p:attrNameLst>
                                          <p:attrName>ppt_w</p:attrName>
                                        </p:attrNameLst>
                                      </p:cBhvr>
                                      <p:tavLst>
                                        <p:tav tm="0">
                                          <p:val>
                                            <p:fltVal val="0"/>
                                          </p:val>
                                        </p:tav>
                                        <p:tav tm="100000">
                                          <p:val>
                                            <p:strVal val="#ppt_w"/>
                                          </p:val>
                                        </p:tav>
                                      </p:tavLst>
                                    </p:anim>
                                    <p:anim calcmode="lin" valueType="num">
                                      <p:cBhvr>
                                        <p:cTn id="14" dur="500" fill="hold"/>
                                        <p:tgtEl>
                                          <p:spTgt spid="397322"/>
                                        </p:tgtEl>
                                        <p:attrNameLst>
                                          <p:attrName>ppt_h</p:attrName>
                                        </p:attrNameLst>
                                      </p:cBhvr>
                                      <p:tavLst>
                                        <p:tav tm="0">
                                          <p:val>
                                            <p:strVal val="#ppt_h"/>
                                          </p:val>
                                        </p:tav>
                                        <p:tav tm="100000">
                                          <p:val>
                                            <p:strVal val="#ppt_h"/>
                                          </p:val>
                                        </p:tav>
                                      </p:tavLst>
                                    </p:anim>
                                  </p:childTnLst>
                                </p:cTn>
                              </p:par>
                              <p:par>
                                <p:cTn id="15" presetID="17" presetClass="entr" presetSubtype="4" fill="hold" grpId="0" nodeType="withEffect">
                                  <p:stCondLst>
                                    <p:cond delay="0"/>
                                  </p:stCondLst>
                                  <p:childTnLst>
                                    <p:set>
                                      <p:cBhvr>
                                        <p:cTn id="16" dur="1" fill="hold">
                                          <p:stCondLst>
                                            <p:cond delay="0"/>
                                          </p:stCondLst>
                                        </p:cTn>
                                        <p:tgtEl>
                                          <p:spTgt spid="397323"/>
                                        </p:tgtEl>
                                        <p:attrNameLst>
                                          <p:attrName>style.visibility</p:attrName>
                                        </p:attrNameLst>
                                      </p:cBhvr>
                                      <p:to>
                                        <p:strVal val="visible"/>
                                      </p:to>
                                    </p:set>
                                    <p:anim calcmode="lin" valueType="num">
                                      <p:cBhvr>
                                        <p:cTn id="17" dur="500" fill="hold"/>
                                        <p:tgtEl>
                                          <p:spTgt spid="397323"/>
                                        </p:tgtEl>
                                        <p:attrNameLst>
                                          <p:attrName>ppt_x</p:attrName>
                                        </p:attrNameLst>
                                      </p:cBhvr>
                                      <p:tavLst>
                                        <p:tav tm="0">
                                          <p:val>
                                            <p:strVal val="#ppt_x"/>
                                          </p:val>
                                        </p:tav>
                                        <p:tav tm="100000">
                                          <p:val>
                                            <p:strVal val="#ppt_x"/>
                                          </p:val>
                                        </p:tav>
                                      </p:tavLst>
                                    </p:anim>
                                    <p:anim calcmode="lin" valueType="num">
                                      <p:cBhvr>
                                        <p:cTn id="18" dur="500" fill="hold"/>
                                        <p:tgtEl>
                                          <p:spTgt spid="397323"/>
                                        </p:tgtEl>
                                        <p:attrNameLst>
                                          <p:attrName>ppt_y</p:attrName>
                                        </p:attrNameLst>
                                      </p:cBhvr>
                                      <p:tavLst>
                                        <p:tav tm="0">
                                          <p:val>
                                            <p:strVal val="#ppt_y+#ppt_h/2"/>
                                          </p:val>
                                        </p:tav>
                                        <p:tav tm="100000">
                                          <p:val>
                                            <p:strVal val="#ppt_y"/>
                                          </p:val>
                                        </p:tav>
                                      </p:tavLst>
                                    </p:anim>
                                    <p:anim calcmode="lin" valueType="num">
                                      <p:cBhvr>
                                        <p:cTn id="19" dur="500" fill="hold"/>
                                        <p:tgtEl>
                                          <p:spTgt spid="397323"/>
                                        </p:tgtEl>
                                        <p:attrNameLst>
                                          <p:attrName>ppt_w</p:attrName>
                                        </p:attrNameLst>
                                      </p:cBhvr>
                                      <p:tavLst>
                                        <p:tav tm="0">
                                          <p:val>
                                            <p:strVal val="#ppt_w"/>
                                          </p:val>
                                        </p:tav>
                                        <p:tav tm="100000">
                                          <p:val>
                                            <p:strVal val="#ppt_w"/>
                                          </p:val>
                                        </p:tav>
                                      </p:tavLst>
                                    </p:anim>
                                    <p:anim calcmode="lin" valueType="num">
                                      <p:cBhvr>
                                        <p:cTn id="20" dur="500" fill="hold"/>
                                        <p:tgtEl>
                                          <p:spTgt spid="397323"/>
                                        </p:tgtEl>
                                        <p:attrNameLst>
                                          <p:attrName>ppt_h</p:attrName>
                                        </p:attrNameLst>
                                      </p:cBhvr>
                                      <p:tavLst>
                                        <p:tav tm="0">
                                          <p:val>
                                            <p:fltVal val="0"/>
                                          </p:val>
                                        </p:tav>
                                        <p:tav tm="100000">
                                          <p:val>
                                            <p:strVal val="#ppt_h"/>
                                          </p:val>
                                        </p:tav>
                                      </p:tavLst>
                                    </p:anim>
                                  </p:childTnLst>
                                </p:cTn>
                              </p:par>
                            </p:childTnLst>
                          </p:cTn>
                        </p:par>
                        <p:par>
                          <p:cTn id="21" fill="hold" nodeType="afterGroup">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397320"/>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97324"/>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97325"/>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39733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97328"/>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397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20" grpId="0"/>
      <p:bldP spid="397321" grpId="0" animBg="1"/>
      <p:bldP spid="397322" grpId="0" animBg="1"/>
      <p:bldP spid="397323" grpId="0" animBg="1"/>
      <p:bldP spid="397324" grpId="0"/>
      <p:bldP spid="39732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3200" i="1">
              <a:solidFill>
                <a:schemeClr val="tx2"/>
              </a:solidFill>
              <a:latin typeface="Georgia" panose="02040502050405020303" pitchFamily="18" charset="0"/>
            </a:endParaRPr>
          </a:p>
        </p:txBody>
      </p:sp>
      <p:sp>
        <p:nvSpPr>
          <p:cNvPr id="301059" name="Rectangle 3"/>
          <p:cNvSpPr>
            <a:spLocks noChangeArrowheads="1"/>
          </p:cNvSpPr>
          <p:nvPr/>
        </p:nvSpPr>
        <p:spPr bwMode="auto">
          <a:xfrm>
            <a:off x="127000" y="5978525"/>
            <a:ext cx="3494088" cy="815975"/>
          </a:xfrm>
          <a:prstGeom prst="rect">
            <a:avLst/>
          </a:prstGeom>
          <a:solidFill>
            <a:schemeClr val="bg1"/>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0" name="AutoShape 4"/>
          <p:cNvSpPr>
            <a:spLocks noChangeArrowheads="1"/>
          </p:cNvSpPr>
          <p:nvPr/>
        </p:nvSpPr>
        <p:spPr bwMode="auto">
          <a:xfrm>
            <a:off x="4648200" y="3124200"/>
            <a:ext cx="914400" cy="1214438"/>
          </a:xfrm>
          <a:prstGeom prst="can">
            <a:avLst>
              <a:gd name="adj" fmla="val 33203"/>
            </a:avLst>
          </a:prstGeom>
          <a:solidFill>
            <a:srgbClr val="99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400">
                <a:solidFill>
                  <a:schemeClr val="bg1"/>
                </a:solidFill>
              </a:rPr>
              <a:t>DOI</a:t>
            </a:r>
          </a:p>
          <a:p>
            <a:pPr algn="ctr"/>
            <a:r>
              <a:rPr lang="en-US" altLang="en-US" sz="1400">
                <a:solidFill>
                  <a:schemeClr val="bg1"/>
                </a:solidFill>
              </a:rPr>
              <a:t>directory</a:t>
            </a:r>
            <a:endParaRPr lang="en-US" altLang="en-US" sz="1400"/>
          </a:p>
        </p:txBody>
      </p:sp>
      <p:grpSp>
        <p:nvGrpSpPr>
          <p:cNvPr id="301061" name="Group 5"/>
          <p:cNvGrpSpPr>
            <a:grpSpLocks/>
          </p:cNvGrpSpPr>
          <p:nvPr/>
        </p:nvGrpSpPr>
        <p:grpSpPr bwMode="auto">
          <a:xfrm>
            <a:off x="195263" y="357188"/>
            <a:ext cx="2436812" cy="6238875"/>
            <a:chOff x="123" y="225"/>
            <a:chExt cx="1535" cy="3930"/>
          </a:xfrm>
        </p:grpSpPr>
        <p:grpSp>
          <p:nvGrpSpPr>
            <p:cNvPr id="301062" name="Group 6"/>
            <p:cNvGrpSpPr>
              <a:grpSpLocks/>
            </p:cNvGrpSpPr>
            <p:nvPr/>
          </p:nvGrpSpPr>
          <p:grpSpPr bwMode="auto">
            <a:xfrm>
              <a:off x="491" y="1992"/>
              <a:ext cx="553" cy="768"/>
              <a:chOff x="240" y="1584"/>
              <a:chExt cx="553" cy="768"/>
            </a:xfrm>
          </p:grpSpPr>
          <p:sp>
            <p:nvSpPr>
              <p:cNvPr id="301063" name="Rectangle 7"/>
              <p:cNvSpPr>
                <a:spLocks noChangeArrowheads="1"/>
              </p:cNvSpPr>
              <p:nvPr/>
            </p:nvSpPr>
            <p:spPr bwMode="auto">
              <a:xfrm>
                <a:off x="432" y="1776"/>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p>
            </p:txBody>
          </p:sp>
          <p:sp>
            <p:nvSpPr>
              <p:cNvPr id="301064" name="Line 8"/>
              <p:cNvSpPr>
                <a:spLocks noChangeShapeType="1"/>
              </p:cNvSpPr>
              <p:nvPr/>
            </p:nvSpPr>
            <p:spPr bwMode="auto">
              <a:xfrm>
                <a:off x="480"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5" name="Line 9"/>
              <p:cNvSpPr>
                <a:spLocks noChangeShapeType="1"/>
              </p:cNvSpPr>
              <p:nvPr/>
            </p:nvSpPr>
            <p:spPr bwMode="auto">
              <a:xfrm>
                <a:off x="480"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6" name="Line 10"/>
              <p:cNvSpPr>
                <a:spLocks noChangeShapeType="1"/>
              </p:cNvSpPr>
              <p:nvPr/>
            </p:nvSpPr>
            <p:spPr bwMode="auto">
              <a:xfrm>
                <a:off x="480" y="192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7" name="Line 11"/>
              <p:cNvSpPr>
                <a:spLocks noChangeShapeType="1"/>
              </p:cNvSpPr>
              <p:nvPr/>
            </p:nvSpPr>
            <p:spPr bwMode="auto">
              <a:xfrm>
                <a:off x="480" y="196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8" name="Line 12"/>
              <p:cNvSpPr>
                <a:spLocks noChangeShapeType="1"/>
              </p:cNvSpPr>
              <p:nvPr/>
            </p:nvSpPr>
            <p:spPr bwMode="auto">
              <a:xfrm>
                <a:off x="480" y="201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69" name="Line 13"/>
              <p:cNvSpPr>
                <a:spLocks noChangeShapeType="1"/>
              </p:cNvSpPr>
              <p:nvPr/>
            </p:nvSpPr>
            <p:spPr bwMode="auto">
              <a:xfrm>
                <a:off x="480" y="206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0" name="Line 14"/>
              <p:cNvSpPr>
                <a:spLocks noChangeShapeType="1"/>
              </p:cNvSpPr>
              <p:nvPr/>
            </p:nvSpPr>
            <p:spPr bwMode="auto">
              <a:xfrm>
                <a:off x="480" y="211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1" name="Line 15"/>
              <p:cNvSpPr>
                <a:spLocks noChangeShapeType="1"/>
              </p:cNvSpPr>
              <p:nvPr/>
            </p:nvSpPr>
            <p:spPr bwMode="auto">
              <a:xfrm>
                <a:off x="480" y="216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2" name="Text Box 16"/>
              <p:cNvSpPr txBox="1">
                <a:spLocks noChangeArrowheads="1"/>
              </p:cNvSpPr>
              <p:nvPr/>
            </p:nvSpPr>
            <p:spPr bwMode="auto">
              <a:xfrm>
                <a:off x="480" y="2143"/>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t>URL</a:t>
                </a:r>
              </a:p>
            </p:txBody>
          </p:sp>
          <p:sp>
            <p:nvSpPr>
              <p:cNvPr id="301073" name="Rectangle 17"/>
              <p:cNvSpPr>
                <a:spLocks noChangeArrowheads="1"/>
              </p:cNvSpPr>
              <p:nvPr/>
            </p:nvSpPr>
            <p:spPr bwMode="auto">
              <a:xfrm>
                <a:off x="336" y="1680"/>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p>
            </p:txBody>
          </p:sp>
          <p:sp>
            <p:nvSpPr>
              <p:cNvPr id="301074" name="Line 18"/>
              <p:cNvSpPr>
                <a:spLocks noChangeShapeType="1"/>
              </p:cNvSpPr>
              <p:nvPr/>
            </p:nvSpPr>
            <p:spPr bwMode="auto">
              <a:xfrm>
                <a:off x="384"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5" name="Line 19"/>
              <p:cNvSpPr>
                <a:spLocks noChangeShapeType="1"/>
              </p:cNvSpPr>
              <p:nvPr/>
            </p:nvSpPr>
            <p:spPr bwMode="auto">
              <a:xfrm>
                <a:off x="384"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6" name="Line 20"/>
              <p:cNvSpPr>
                <a:spLocks noChangeShapeType="1"/>
              </p:cNvSpPr>
              <p:nvPr/>
            </p:nvSpPr>
            <p:spPr bwMode="auto">
              <a:xfrm>
                <a:off x="384"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7" name="Line 21"/>
              <p:cNvSpPr>
                <a:spLocks noChangeShapeType="1"/>
              </p:cNvSpPr>
              <p:nvPr/>
            </p:nvSpPr>
            <p:spPr bwMode="auto">
              <a:xfrm>
                <a:off x="384"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8" name="Line 22"/>
              <p:cNvSpPr>
                <a:spLocks noChangeShapeType="1"/>
              </p:cNvSpPr>
              <p:nvPr/>
            </p:nvSpPr>
            <p:spPr bwMode="auto">
              <a:xfrm>
                <a:off x="384" y="192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79" name="Line 23"/>
              <p:cNvSpPr>
                <a:spLocks noChangeShapeType="1"/>
              </p:cNvSpPr>
              <p:nvPr/>
            </p:nvSpPr>
            <p:spPr bwMode="auto">
              <a:xfrm>
                <a:off x="384" y="196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0" name="Line 24"/>
              <p:cNvSpPr>
                <a:spLocks noChangeShapeType="1"/>
              </p:cNvSpPr>
              <p:nvPr/>
            </p:nvSpPr>
            <p:spPr bwMode="auto">
              <a:xfrm>
                <a:off x="384" y="201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1" name="Line 25"/>
              <p:cNvSpPr>
                <a:spLocks noChangeShapeType="1"/>
              </p:cNvSpPr>
              <p:nvPr/>
            </p:nvSpPr>
            <p:spPr bwMode="auto">
              <a:xfrm>
                <a:off x="384" y="206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2" name="Text Box 26"/>
              <p:cNvSpPr txBox="1">
                <a:spLocks noChangeArrowheads="1"/>
              </p:cNvSpPr>
              <p:nvPr/>
            </p:nvSpPr>
            <p:spPr bwMode="auto">
              <a:xfrm>
                <a:off x="384" y="2047"/>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t>URL</a:t>
                </a:r>
              </a:p>
            </p:txBody>
          </p:sp>
          <p:sp>
            <p:nvSpPr>
              <p:cNvPr id="301083" name="Rectangle 27"/>
              <p:cNvSpPr>
                <a:spLocks noChangeArrowheads="1"/>
              </p:cNvSpPr>
              <p:nvPr/>
            </p:nvSpPr>
            <p:spPr bwMode="auto">
              <a:xfrm>
                <a:off x="240" y="1584"/>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p>
            </p:txBody>
          </p:sp>
          <p:sp>
            <p:nvSpPr>
              <p:cNvPr id="301084" name="Line 28"/>
              <p:cNvSpPr>
                <a:spLocks noChangeShapeType="1"/>
              </p:cNvSpPr>
              <p:nvPr/>
            </p:nvSpPr>
            <p:spPr bwMode="auto">
              <a:xfrm>
                <a:off x="288" y="16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5" name="Line 29"/>
              <p:cNvSpPr>
                <a:spLocks noChangeShapeType="1"/>
              </p:cNvSpPr>
              <p:nvPr/>
            </p:nvSpPr>
            <p:spPr bwMode="auto">
              <a:xfrm>
                <a:off x="288" y="16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6" name="Line 30"/>
              <p:cNvSpPr>
                <a:spLocks noChangeShapeType="1"/>
              </p:cNvSpPr>
              <p:nvPr/>
            </p:nvSpPr>
            <p:spPr bwMode="auto">
              <a:xfrm>
                <a:off x="288"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7" name="Line 31"/>
              <p:cNvSpPr>
                <a:spLocks noChangeShapeType="1"/>
              </p:cNvSpPr>
              <p:nvPr/>
            </p:nvSpPr>
            <p:spPr bwMode="auto">
              <a:xfrm>
                <a:off x="288"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8" name="Line 32"/>
              <p:cNvSpPr>
                <a:spLocks noChangeShapeType="1"/>
              </p:cNvSpPr>
              <p:nvPr/>
            </p:nvSpPr>
            <p:spPr bwMode="auto">
              <a:xfrm>
                <a:off x="288"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89" name="Line 33"/>
              <p:cNvSpPr>
                <a:spLocks noChangeShapeType="1"/>
              </p:cNvSpPr>
              <p:nvPr/>
            </p:nvSpPr>
            <p:spPr bwMode="auto">
              <a:xfrm>
                <a:off x="288"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90" name="Line 34"/>
              <p:cNvSpPr>
                <a:spLocks noChangeShapeType="1"/>
              </p:cNvSpPr>
              <p:nvPr/>
            </p:nvSpPr>
            <p:spPr bwMode="auto">
              <a:xfrm>
                <a:off x="288" y="192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91" name="Line 35"/>
              <p:cNvSpPr>
                <a:spLocks noChangeShapeType="1"/>
              </p:cNvSpPr>
              <p:nvPr/>
            </p:nvSpPr>
            <p:spPr bwMode="auto">
              <a:xfrm>
                <a:off x="288" y="196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092" name="Text Box 36"/>
              <p:cNvSpPr txBox="1">
                <a:spLocks noChangeArrowheads="1"/>
              </p:cNvSpPr>
              <p:nvPr/>
            </p:nvSpPr>
            <p:spPr bwMode="auto">
              <a:xfrm>
                <a:off x="288" y="1951"/>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t>URL</a:t>
                </a:r>
              </a:p>
            </p:txBody>
          </p:sp>
        </p:grpSp>
        <p:grpSp>
          <p:nvGrpSpPr>
            <p:cNvPr id="301093" name="Group 37"/>
            <p:cNvGrpSpPr>
              <a:grpSpLocks/>
            </p:cNvGrpSpPr>
            <p:nvPr/>
          </p:nvGrpSpPr>
          <p:grpSpPr bwMode="auto">
            <a:xfrm>
              <a:off x="427" y="2928"/>
              <a:ext cx="720" cy="396"/>
              <a:chOff x="240" y="2928"/>
              <a:chExt cx="720" cy="396"/>
            </a:xfrm>
          </p:grpSpPr>
          <p:sp>
            <p:nvSpPr>
              <p:cNvPr id="301094" name="Text Box 38"/>
              <p:cNvSpPr txBox="1">
                <a:spLocks noChangeArrowheads="1"/>
              </p:cNvSpPr>
              <p:nvPr/>
            </p:nvSpPr>
            <p:spPr bwMode="auto">
              <a:xfrm>
                <a:off x="240" y="2928"/>
                <a:ext cx="7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1200" b="1"/>
              </a:p>
            </p:txBody>
          </p:sp>
          <p:sp>
            <p:nvSpPr>
              <p:cNvPr id="301095" name="Text Box 39"/>
              <p:cNvSpPr txBox="1">
                <a:spLocks noChangeArrowheads="1"/>
              </p:cNvSpPr>
              <p:nvPr/>
            </p:nvSpPr>
            <p:spPr bwMode="auto">
              <a:xfrm>
                <a:off x="480" y="3151"/>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sz="1200" b="1"/>
              </a:p>
            </p:txBody>
          </p:sp>
        </p:grpSp>
        <p:grpSp>
          <p:nvGrpSpPr>
            <p:cNvPr id="301096" name="Group 40"/>
            <p:cNvGrpSpPr>
              <a:grpSpLocks/>
            </p:cNvGrpSpPr>
            <p:nvPr/>
          </p:nvGrpSpPr>
          <p:grpSpPr bwMode="auto">
            <a:xfrm>
              <a:off x="338" y="3594"/>
              <a:ext cx="768" cy="309"/>
              <a:chOff x="279" y="3159"/>
              <a:chExt cx="768" cy="309"/>
            </a:xfrm>
          </p:grpSpPr>
          <p:sp>
            <p:nvSpPr>
              <p:cNvPr id="301097" name="Text Box 41"/>
              <p:cNvSpPr txBox="1">
                <a:spLocks noChangeArrowheads="1"/>
              </p:cNvSpPr>
              <p:nvPr/>
            </p:nvSpPr>
            <p:spPr bwMode="auto">
              <a:xfrm>
                <a:off x="480" y="3295"/>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t>URL</a:t>
                </a:r>
              </a:p>
            </p:txBody>
          </p:sp>
          <p:sp>
            <p:nvSpPr>
              <p:cNvPr id="301098" name="AutoShape 42"/>
              <p:cNvSpPr>
                <a:spLocks noChangeArrowheads="1"/>
              </p:cNvSpPr>
              <p:nvPr/>
            </p:nvSpPr>
            <p:spPr bwMode="auto">
              <a:xfrm>
                <a:off x="279" y="3159"/>
                <a:ext cx="768" cy="288"/>
              </a:xfrm>
              <a:prstGeom prst="cube">
                <a:avLst>
                  <a:gd name="adj" fmla="val 5677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01099" name="Picture 4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 y="225"/>
              <a:ext cx="975" cy="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1100" name="Text Box 44"/>
            <p:cNvSpPr txBox="1">
              <a:spLocks noChangeArrowheads="1"/>
            </p:cNvSpPr>
            <p:nvPr/>
          </p:nvSpPr>
          <p:spPr bwMode="auto">
            <a:xfrm>
              <a:off x="1345" y="400"/>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1" name="Text Box 45"/>
            <p:cNvSpPr txBox="1">
              <a:spLocks noChangeArrowheads="1"/>
            </p:cNvSpPr>
            <p:nvPr/>
          </p:nvSpPr>
          <p:spPr bwMode="auto">
            <a:xfrm>
              <a:off x="249" y="949"/>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2" name="Text Box 46"/>
            <p:cNvSpPr txBox="1">
              <a:spLocks noChangeArrowheads="1"/>
            </p:cNvSpPr>
            <p:nvPr/>
          </p:nvSpPr>
          <p:spPr bwMode="auto">
            <a:xfrm>
              <a:off x="475" y="1718"/>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3" name="Text Box 47"/>
            <p:cNvSpPr txBox="1">
              <a:spLocks noChangeArrowheads="1"/>
            </p:cNvSpPr>
            <p:nvPr/>
          </p:nvSpPr>
          <p:spPr bwMode="auto">
            <a:xfrm>
              <a:off x="1001" y="1863"/>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4" name="Text Box 48"/>
            <p:cNvSpPr txBox="1">
              <a:spLocks noChangeArrowheads="1"/>
            </p:cNvSpPr>
            <p:nvPr/>
          </p:nvSpPr>
          <p:spPr bwMode="auto">
            <a:xfrm>
              <a:off x="251" y="3350"/>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5" name="Text Box 49"/>
            <p:cNvSpPr txBox="1">
              <a:spLocks noChangeArrowheads="1"/>
            </p:cNvSpPr>
            <p:nvPr/>
          </p:nvSpPr>
          <p:spPr bwMode="auto">
            <a:xfrm>
              <a:off x="639" y="3934"/>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6" name="Text Box 50"/>
            <p:cNvSpPr txBox="1">
              <a:spLocks noChangeArrowheads="1"/>
            </p:cNvSpPr>
            <p:nvPr/>
          </p:nvSpPr>
          <p:spPr bwMode="auto">
            <a:xfrm>
              <a:off x="225" y="2653"/>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07" name="Text Box 51"/>
            <p:cNvSpPr txBox="1">
              <a:spLocks noChangeArrowheads="1"/>
            </p:cNvSpPr>
            <p:nvPr/>
          </p:nvSpPr>
          <p:spPr bwMode="auto">
            <a:xfrm>
              <a:off x="218" y="1842"/>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graphicFrame>
          <p:nvGraphicFramePr>
            <p:cNvPr id="301108" name="Object 52"/>
            <p:cNvGraphicFramePr>
              <a:graphicFrameLocks noChangeAspect="1"/>
            </p:cNvGraphicFramePr>
            <p:nvPr/>
          </p:nvGraphicFramePr>
          <p:xfrm>
            <a:off x="123" y="1147"/>
            <a:ext cx="1447" cy="526"/>
          </p:xfrm>
          <a:graphic>
            <a:graphicData uri="http://schemas.openxmlformats.org/presentationml/2006/ole">
              <mc:AlternateContent xmlns:mc="http://schemas.openxmlformats.org/markup-compatibility/2006">
                <mc:Choice xmlns:v="urn:schemas-microsoft-com:vml" Requires="v">
                  <p:oleObj spid="_x0000_s301185" name="Photo Editor Photo" r:id="rId5" imgW="3038095" imgH="1104762" progId="MSPhotoEd.3">
                    <p:embed/>
                  </p:oleObj>
                </mc:Choice>
                <mc:Fallback>
                  <p:oleObj name="Photo Editor Photo" r:id="rId5" imgW="3038095" imgH="1104762" progId="MSPhotoEd.3">
                    <p:embed/>
                    <p:pic>
                      <p:nvPicPr>
                        <p:cNvPr id="0"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 y="1147"/>
                          <a:ext cx="1447" cy="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1109" name="Text Box 53"/>
            <p:cNvSpPr txBox="1">
              <a:spLocks noChangeArrowheads="1"/>
            </p:cNvSpPr>
            <p:nvPr/>
          </p:nvSpPr>
          <p:spPr bwMode="auto">
            <a:xfrm>
              <a:off x="1036" y="2790"/>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sp>
          <p:nvSpPr>
            <p:cNvPr id="301110" name="Text Box 54"/>
            <p:cNvSpPr txBox="1">
              <a:spLocks noChangeArrowheads="1"/>
            </p:cNvSpPr>
            <p:nvPr/>
          </p:nvSpPr>
          <p:spPr bwMode="auto">
            <a:xfrm>
              <a:off x="858" y="3982"/>
              <a:ext cx="31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t>URL</a:t>
              </a:r>
              <a:endParaRPr lang="en-US" altLang="en-US" sz="2400">
                <a:latin typeface="Comic Sans MS" panose="030F0702030302020204" pitchFamily="66" charset="0"/>
              </a:endParaRPr>
            </a:p>
          </p:txBody>
        </p:sp>
      </p:grpSp>
      <p:sp>
        <p:nvSpPr>
          <p:cNvPr id="301111" name="AutoShape 55"/>
          <p:cNvSpPr>
            <a:spLocks noChangeArrowheads="1"/>
          </p:cNvSpPr>
          <p:nvPr/>
        </p:nvSpPr>
        <p:spPr bwMode="auto">
          <a:xfrm>
            <a:off x="7110413" y="2590800"/>
            <a:ext cx="914400" cy="609600"/>
          </a:xfrm>
          <a:prstGeom prst="foldedCorner">
            <a:avLst>
              <a:gd name="adj" fmla="val 12500"/>
            </a:avLst>
          </a:prstGeom>
          <a:solidFill>
            <a:srgbClr val="FF99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a:t>Content</a:t>
            </a:r>
          </a:p>
        </p:txBody>
      </p:sp>
      <p:sp>
        <p:nvSpPr>
          <p:cNvPr id="301112" name="AutoShape 56"/>
          <p:cNvSpPr>
            <a:spLocks noChangeArrowheads="1"/>
          </p:cNvSpPr>
          <p:nvPr/>
        </p:nvSpPr>
        <p:spPr bwMode="auto">
          <a:xfrm>
            <a:off x="7110413" y="4572000"/>
            <a:ext cx="914400" cy="609600"/>
          </a:xfrm>
          <a:prstGeom prst="foldedCorner">
            <a:avLst>
              <a:gd name="adj" fmla="val 12500"/>
            </a:avLst>
          </a:prstGeom>
          <a:solidFill>
            <a:srgbClr val="FF99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a:t>Content</a:t>
            </a:r>
          </a:p>
        </p:txBody>
      </p:sp>
      <p:sp>
        <p:nvSpPr>
          <p:cNvPr id="301113" name="Line 57"/>
          <p:cNvSpPr>
            <a:spLocks noChangeShapeType="1"/>
          </p:cNvSpPr>
          <p:nvPr/>
        </p:nvSpPr>
        <p:spPr bwMode="auto">
          <a:xfrm flipV="1">
            <a:off x="5738813" y="3048000"/>
            <a:ext cx="1219200" cy="609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14" name="Line 58"/>
          <p:cNvSpPr>
            <a:spLocks noChangeShapeType="1"/>
          </p:cNvSpPr>
          <p:nvPr/>
        </p:nvSpPr>
        <p:spPr bwMode="auto">
          <a:xfrm>
            <a:off x="5738813" y="3886200"/>
            <a:ext cx="1219200" cy="838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15" name="AutoShape 59"/>
          <p:cNvSpPr>
            <a:spLocks noChangeArrowheads="1"/>
          </p:cNvSpPr>
          <p:nvPr/>
        </p:nvSpPr>
        <p:spPr bwMode="auto">
          <a:xfrm rot="-18787694">
            <a:off x="6119813" y="3048000"/>
            <a:ext cx="533400" cy="533400"/>
          </a:xfrm>
          <a:prstGeom prst="plus">
            <a:avLst>
              <a:gd name="adj" fmla="val 44792"/>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16" name="Rectangle 60"/>
          <p:cNvSpPr>
            <a:spLocks noChangeArrowheads="1"/>
          </p:cNvSpPr>
          <p:nvPr/>
        </p:nvSpPr>
        <p:spPr bwMode="auto">
          <a:xfrm>
            <a:off x="5662613" y="2895600"/>
            <a:ext cx="13716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17" name="Rectangle 61"/>
          <p:cNvSpPr>
            <a:spLocks noChangeArrowheads="1"/>
          </p:cNvSpPr>
          <p:nvPr/>
        </p:nvSpPr>
        <p:spPr bwMode="auto">
          <a:xfrm>
            <a:off x="5662613" y="1676400"/>
            <a:ext cx="1524000" cy="5334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400"/>
              <a:t>Assigner</a:t>
            </a:r>
          </a:p>
        </p:txBody>
      </p:sp>
      <p:sp>
        <p:nvSpPr>
          <p:cNvPr id="301118" name="Arc 62"/>
          <p:cNvSpPr>
            <a:spLocks/>
          </p:cNvSpPr>
          <p:nvPr/>
        </p:nvSpPr>
        <p:spPr bwMode="auto">
          <a:xfrm flipH="1">
            <a:off x="5129213" y="1947863"/>
            <a:ext cx="609600" cy="1023937"/>
          </a:xfrm>
          <a:custGeom>
            <a:avLst/>
            <a:gdLst>
              <a:gd name="G0" fmla="+- 0 0 0"/>
              <a:gd name="G1" fmla="+- 20665 0 0"/>
              <a:gd name="G2" fmla="+- 21600 0 0"/>
              <a:gd name="T0" fmla="*/ 6285 w 21600"/>
              <a:gd name="T1" fmla="*/ 0 h 20665"/>
              <a:gd name="T2" fmla="*/ 21600 w 21600"/>
              <a:gd name="T3" fmla="*/ 20665 h 20665"/>
              <a:gd name="T4" fmla="*/ 0 w 21600"/>
              <a:gd name="T5" fmla="*/ 20665 h 20665"/>
            </a:gdLst>
            <a:ahLst/>
            <a:cxnLst>
              <a:cxn ang="0">
                <a:pos x="T0" y="T1"/>
              </a:cxn>
              <a:cxn ang="0">
                <a:pos x="T2" y="T3"/>
              </a:cxn>
              <a:cxn ang="0">
                <a:pos x="T4" y="T5"/>
              </a:cxn>
            </a:cxnLst>
            <a:rect l="0" t="0" r="r" b="b"/>
            <a:pathLst>
              <a:path w="21600" h="20665" fill="none" extrusionOk="0">
                <a:moveTo>
                  <a:pt x="6285" y="-1"/>
                </a:moveTo>
                <a:cubicBezTo>
                  <a:pt x="15382" y="2766"/>
                  <a:pt x="21600" y="11156"/>
                  <a:pt x="21600" y="20665"/>
                </a:cubicBezTo>
              </a:path>
              <a:path w="21600" h="20665" stroke="0" extrusionOk="0">
                <a:moveTo>
                  <a:pt x="6285" y="-1"/>
                </a:moveTo>
                <a:cubicBezTo>
                  <a:pt x="15382" y="2766"/>
                  <a:pt x="21600" y="11156"/>
                  <a:pt x="21600" y="20665"/>
                </a:cubicBezTo>
                <a:lnTo>
                  <a:pt x="0" y="20665"/>
                </a:lnTo>
                <a:close/>
              </a:path>
            </a:pathLst>
          </a:custGeom>
          <a:noFill/>
          <a:ln w="28575">
            <a:solidFill>
              <a:schemeClr val="tx1"/>
            </a:solidFill>
            <a:prstDash val="sysDot"/>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19" name="Rectangle 63"/>
          <p:cNvSpPr>
            <a:spLocks noChangeArrowheads="1"/>
          </p:cNvSpPr>
          <p:nvPr/>
        </p:nvSpPr>
        <p:spPr bwMode="auto">
          <a:xfrm>
            <a:off x="4748213" y="1600200"/>
            <a:ext cx="838200" cy="1447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01120" name="Group 64"/>
          <p:cNvGrpSpPr>
            <a:grpSpLocks/>
          </p:cNvGrpSpPr>
          <p:nvPr/>
        </p:nvGrpSpPr>
        <p:grpSpPr bwMode="auto">
          <a:xfrm>
            <a:off x="2160588" y="1393825"/>
            <a:ext cx="2384425" cy="4064000"/>
            <a:chOff x="1361" y="878"/>
            <a:chExt cx="1502" cy="2560"/>
          </a:xfrm>
        </p:grpSpPr>
        <p:sp>
          <p:nvSpPr>
            <p:cNvPr id="301121" name="Line 65"/>
            <p:cNvSpPr>
              <a:spLocks noChangeShapeType="1"/>
            </p:cNvSpPr>
            <p:nvPr/>
          </p:nvSpPr>
          <p:spPr bwMode="auto">
            <a:xfrm>
              <a:off x="1415" y="878"/>
              <a:ext cx="1448" cy="125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22" name="Line 66"/>
            <p:cNvSpPr>
              <a:spLocks noChangeShapeType="1"/>
            </p:cNvSpPr>
            <p:nvPr/>
          </p:nvSpPr>
          <p:spPr bwMode="auto">
            <a:xfrm>
              <a:off x="1457" y="1750"/>
              <a:ext cx="1317" cy="55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23" name="Line 67"/>
            <p:cNvSpPr>
              <a:spLocks noChangeShapeType="1"/>
            </p:cNvSpPr>
            <p:nvPr/>
          </p:nvSpPr>
          <p:spPr bwMode="auto">
            <a:xfrm flipV="1">
              <a:off x="1410" y="2469"/>
              <a:ext cx="1381" cy="15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24" name="Line 68"/>
            <p:cNvSpPr>
              <a:spLocks noChangeShapeType="1"/>
            </p:cNvSpPr>
            <p:nvPr/>
          </p:nvSpPr>
          <p:spPr bwMode="auto">
            <a:xfrm flipV="1">
              <a:off x="1361" y="2636"/>
              <a:ext cx="1445" cy="80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1125" name="AutoShape 69"/>
          <p:cNvSpPr>
            <a:spLocks noChangeArrowheads="1"/>
          </p:cNvSpPr>
          <p:nvPr/>
        </p:nvSpPr>
        <p:spPr bwMode="auto">
          <a:xfrm>
            <a:off x="4648200" y="3124200"/>
            <a:ext cx="914400" cy="1214438"/>
          </a:xfrm>
          <a:prstGeom prst="can">
            <a:avLst>
              <a:gd name="adj" fmla="val 33203"/>
            </a:avLst>
          </a:prstGeom>
          <a:solidFill>
            <a:srgbClr val="CC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400">
                <a:solidFill>
                  <a:schemeClr val="bg1"/>
                </a:solidFill>
              </a:rPr>
              <a:t>DOI</a:t>
            </a:r>
          </a:p>
          <a:p>
            <a:pPr algn="ctr"/>
            <a:r>
              <a:rPr lang="en-US" altLang="en-US" sz="1400">
                <a:solidFill>
                  <a:schemeClr val="bg1"/>
                </a:solidFill>
              </a:rPr>
              <a:t>directory</a:t>
            </a:r>
          </a:p>
        </p:txBody>
      </p:sp>
      <p:sp>
        <p:nvSpPr>
          <p:cNvPr id="301126" name="AutoShape 70"/>
          <p:cNvSpPr>
            <a:spLocks noChangeArrowheads="1"/>
          </p:cNvSpPr>
          <p:nvPr/>
        </p:nvSpPr>
        <p:spPr bwMode="auto">
          <a:xfrm>
            <a:off x="4648200" y="3124200"/>
            <a:ext cx="914400" cy="1214438"/>
          </a:xfrm>
          <a:prstGeom prst="can">
            <a:avLst>
              <a:gd name="adj" fmla="val 33203"/>
            </a:avLst>
          </a:prstGeom>
          <a:solidFill>
            <a:srgbClr val="99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400">
                <a:solidFill>
                  <a:schemeClr val="bg1"/>
                </a:solidFill>
              </a:rPr>
              <a:t>DOI</a:t>
            </a:r>
          </a:p>
          <a:p>
            <a:pPr algn="ctr"/>
            <a:r>
              <a:rPr lang="en-US" altLang="en-US" sz="1400">
                <a:solidFill>
                  <a:schemeClr val="bg1"/>
                </a:solidFill>
              </a:rPr>
              <a:t>directory</a:t>
            </a:r>
            <a:endParaRPr lang="en-US" altLang="en-US" sz="1400"/>
          </a:p>
        </p:txBody>
      </p:sp>
      <p:sp>
        <p:nvSpPr>
          <p:cNvPr id="301127" name="Rectangle 71"/>
          <p:cNvSpPr>
            <a:spLocks noChangeArrowheads="1"/>
          </p:cNvSpPr>
          <p:nvPr/>
        </p:nvSpPr>
        <p:spPr bwMode="auto">
          <a:xfrm>
            <a:off x="7034213" y="2514600"/>
            <a:ext cx="1066800" cy="762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01128" name="Picture 7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4876800"/>
            <a:ext cx="762000" cy="4270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1129" name="Group 73"/>
          <p:cNvGrpSpPr>
            <a:grpSpLocks/>
          </p:cNvGrpSpPr>
          <p:nvPr/>
        </p:nvGrpSpPr>
        <p:grpSpPr bwMode="auto">
          <a:xfrm>
            <a:off x="152400" y="279400"/>
            <a:ext cx="2463800" cy="6354763"/>
            <a:chOff x="96" y="176"/>
            <a:chExt cx="1552" cy="4003"/>
          </a:xfrm>
        </p:grpSpPr>
        <p:sp>
          <p:nvSpPr>
            <p:cNvPr id="301130" name="Rectangle 74"/>
            <p:cNvSpPr>
              <a:spLocks noChangeArrowheads="1"/>
            </p:cNvSpPr>
            <p:nvPr/>
          </p:nvSpPr>
          <p:spPr bwMode="auto">
            <a:xfrm>
              <a:off x="96" y="176"/>
              <a:ext cx="1552" cy="39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01131" name="Object 75"/>
            <p:cNvGraphicFramePr>
              <a:graphicFrameLocks noChangeAspect="1"/>
            </p:cNvGraphicFramePr>
            <p:nvPr/>
          </p:nvGraphicFramePr>
          <p:xfrm>
            <a:off x="124" y="1145"/>
            <a:ext cx="1451" cy="527"/>
          </p:xfrm>
          <a:graphic>
            <a:graphicData uri="http://schemas.openxmlformats.org/presentationml/2006/ole">
              <mc:AlternateContent xmlns:mc="http://schemas.openxmlformats.org/markup-compatibility/2006">
                <mc:Choice xmlns:v="urn:schemas-microsoft-com:vml" Requires="v">
                  <p:oleObj spid="_x0000_s301186" name="Photo Editor Photo" r:id="rId8" imgW="3038095" imgH="1104762" progId="MSPhotoEd.3">
                    <p:embed/>
                  </p:oleObj>
                </mc:Choice>
                <mc:Fallback>
                  <p:oleObj name="Photo Editor Photo" r:id="rId8" imgW="3038095" imgH="1104762" progId="MSPhotoEd.3">
                    <p:embed/>
                    <p:pic>
                      <p:nvPicPr>
                        <p:cNvPr id="0" name="Object 7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4" y="1145"/>
                          <a:ext cx="1451" cy="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01132" name="Group 76"/>
            <p:cNvGrpSpPr>
              <a:grpSpLocks/>
            </p:cNvGrpSpPr>
            <p:nvPr/>
          </p:nvGrpSpPr>
          <p:grpSpPr bwMode="auto">
            <a:xfrm>
              <a:off x="178" y="1840"/>
              <a:ext cx="1257" cy="2262"/>
              <a:chOff x="178" y="1840"/>
              <a:chExt cx="1257" cy="2262"/>
            </a:xfrm>
          </p:grpSpPr>
          <p:sp>
            <p:nvSpPr>
              <p:cNvPr id="301133" name="Rectangle 77"/>
              <p:cNvSpPr>
                <a:spLocks noChangeArrowheads="1"/>
              </p:cNvSpPr>
              <p:nvPr/>
            </p:nvSpPr>
            <p:spPr bwMode="auto">
              <a:xfrm>
                <a:off x="178" y="1840"/>
                <a:ext cx="1257" cy="22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34" name="Rectangle 78"/>
              <p:cNvSpPr>
                <a:spLocks noChangeArrowheads="1"/>
              </p:cNvSpPr>
              <p:nvPr/>
            </p:nvSpPr>
            <p:spPr bwMode="auto">
              <a:xfrm>
                <a:off x="683" y="2184"/>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solidFill>
                    <a:srgbClr val="990000"/>
                  </a:solidFill>
                </a:endParaRPr>
              </a:p>
            </p:txBody>
          </p:sp>
          <p:sp>
            <p:nvSpPr>
              <p:cNvPr id="301135" name="Line 79"/>
              <p:cNvSpPr>
                <a:spLocks noChangeShapeType="1"/>
              </p:cNvSpPr>
              <p:nvPr/>
            </p:nvSpPr>
            <p:spPr bwMode="auto">
              <a:xfrm>
                <a:off x="731" y="22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36" name="Line 80"/>
              <p:cNvSpPr>
                <a:spLocks noChangeShapeType="1"/>
              </p:cNvSpPr>
              <p:nvPr/>
            </p:nvSpPr>
            <p:spPr bwMode="auto">
              <a:xfrm>
                <a:off x="731" y="22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37" name="Line 81"/>
              <p:cNvSpPr>
                <a:spLocks noChangeShapeType="1"/>
              </p:cNvSpPr>
              <p:nvPr/>
            </p:nvSpPr>
            <p:spPr bwMode="auto">
              <a:xfrm>
                <a:off x="731" y="23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38" name="Line 82"/>
              <p:cNvSpPr>
                <a:spLocks noChangeShapeType="1"/>
              </p:cNvSpPr>
              <p:nvPr/>
            </p:nvSpPr>
            <p:spPr bwMode="auto">
              <a:xfrm>
                <a:off x="731" y="23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39" name="Line 83"/>
              <p:cNvSpPr>
                <a:spLocks noChangeShapeType="1"/>
              </p:cNvSpPr>
              <p:nvPr/>
            </p:nvSpPr>
            <p:spPr bwMode="auto">
              <a:xfrm>
                <a:off x="731" y="24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0" name="Line 84"/>
              <p:cNvSpPr>
                <a:spLocks noChangeShapeType="1"/>
              </p:cNvSpPr>
              <p:nvPr/>
            </p:nvSpPr>
            <p:spPr bwMode="auto">
              <a:xfrm>
                <a:off x="731" y="24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1" name="Line 85"/>
              <p:cNvSpPr>
                <a:spLocks noChangeShapeType="1"/>
              </p:cNvSpPr>
              <p:nvPr/>
            </p:nvSpPr>
            <p:spPr bwMode="auto">
              <a:xfrm>
                <a:off x="731" y="252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2" name="Line 86"/>
              <p:cNvSpPr>
                <a:spLocks noChangeShapeType="1"/>
              </p:cNvSpPr>
              <p:nvPr/>
            </p:nvSpPr>
            <p:spPr bwMode="auto">
              <a:xfrm>
                <a:off x="731" y="256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3" name="Text Box 87"/>
              <p:cNvSpPr txBox="1">
                <a:spLocks noChangeArrowheads="1"/>
              </p:cNvSpPr>
              <p:nvPr/>
            </p:nvSpPr>
            <p:spPr bwMode="auto">
              <a:xfrm>
                <a:off x="731" y="2551"/>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990000"/>
                    </a:solidFill>
                  </a:rPr>
                  <a:t>DOI</a:t>
                </a:r>
              </a:p>
            </p:txBody>
          </p:sp>
          <p:sp>
            <p:nvSpPr>
              <p:cNvPr id="301144" name="Rectangle 88"/>
              <p:cNvSpPr>
                <a:spLocks noChangeArrowheads="1"/>
              </p:cNvSpPr>
              <p:nvPr/>
            </p:nvSpPr>
            <p:spPr bwMode="auto">
              <a:xfrm>
                <a:off x="587" y="2088"/>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solidFill>
                    <a:srgbClr val="990000"/>
                  </a:solidFill>
                </a:endParaRPr>
              </a:p>
            </p:txBody>
          </p:sp>
          <p:sp>
            <p:nvSpPr>
              <p:cNvPr id="301145" name="Line 89"/>
              <p:cNvSpPr>
                <a:spLocks noChangeShapeType="1"/>
              </p:cNvSpPr>
              <p:nvPr/>
            </p:nvSpPr>
            <p:spPr bwMode="auto">
              <a:xfrm>
                <a:off x="635" y="213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6" name="Line 90"/>
              <p:cNvSpPr>
                <a:spLocks noChangeShapeType="1"/>
              </p:cNvSpPr>
              <p:nvPr/>
            </p:nvSpPr>
            <p:spPr bwMode="auto">
              <a:xfrm>
                <a:off x="635" y="21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7" name="Line 91"/>
              <p:cNvSpPr>
                <a:spLocks noChangeShapeType="1"/>
              </p:cNvSpPr>
              <p:nvPr/>
            </p:nvSpPr>
            <p:spPr bwMode="auto">
              <a:xfrm>
                <a:off x="635" y="22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8" name="Line 92"/>
              <p:cNvSpPr>
                <a:spLocks noChangeShapeType="1"/>
              </p:cNvSpPr>
              <p:nvPr/>
            </p:nvSpPr>
            <p:spPr bwMode="auto">
              <a:xfrm>
                <a:off x="635" y="22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49" name="Line 93"/>
              <p:cNvSpPr>
                <a:spLocks noChangeShapeType="1"/>
              </p:cNvSpPr>
              <p:nvPr/>
            </p:nvSpPr>
            <p:spPr bwMode="auto">
              <a:xfrm>
                <a:off x="635" y="23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0" name="Line 94"/>
              <p:cNvSpPr>
                <a:spLocks noChangeShapeType="1"/>
              </p:cNvSpPr>
              <p:nvPr/>
            </p:nvSpPr>
            <p:spPr bwMode="auto">
              <a:xfrm>
                <a:off x="635" y="23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1" name="Line 95"/>
              <p:cNvSpPr>
                <a:spLocks noChangeShapeType="1"/>
              </p:cNvSpPr>
              <p:nvPr/>
            </p:nvSpPr>
            <p:spPr bwMode="auto">
              <a:xfrm>
                <a:off x="635" y="24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2" name="Line 96"/>
              <p:cNvSpPr>
                <a:spLocks noChangeShapeType="1"/>
              </p:cNvSpPr>
              <p:nvPr/>
            </p:nvSpPr>
            <p:spPr bwMode="auto">
              <a:xfrm>
                <a:off x="635" y="24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3" name="Text Box 97"/>
              <p:cNvSpPr txBox="1">
                <a:spLocks noChangeArrowheads="1"/>
              </p:cNvSpPr>
              <p:nvPr/>
            </p:nvSpPr>
            <p:spPr bwMode="auto">
              <a:xfrm>
                <a:off x="635" y="2455"/>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990000"/>
                    </a:solidFill>
                  </a:rPr>
                  <a:t>DOI</a:t>
                </a:r>
              </a:p>
            </p:txBody>
          </p:sp>
          <p:sp>
            <p:nvSpPr>
              <p:cNvPr id="301154" name="Rectangle 98"/>
              <p:cNvSpPr>
                <a:spLocks noChangeArrowheads="1"/>
              </p:cNvSpPr>
              <p:nvPr/>
            </p:nvSpPr>
            <p:spPr bwMode="auto">
              <a:xfrm>
                <a:off x="491" y="1992"/>
                <a:ext cx="33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200" b="1">
                  <a:solidFill>
                    <a:srgbClr val="990000"/>
                  </a:solidFill>
                </a:endParaRPr>
              </a:p>
            </p:txBody>
          </p:sp>
          <p:sp>
            <p:nvSpPr>
              <p:cNvPr id="301155" name="Line 99"/>
              <p:cNvSpPr>
                <a:spLocks noChangeShapeType="1"/>
              </p:cNvSpPr>
              <p:nvPr/>
            </p:nvSpPr>
            <p:spPr bwMode="auto">
              <a:xfrm>
                <a:off x="539" y="204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6" name="Line 100"/>
              <p:cNvSpPr>
                <a:spLocks noChangeShapeType="1"/>
              </p:cNvSpPr>
              <p:nvPr/>
            </p:nvSpPr>
            <p:spPr bwMode="auto">
              <a:xfrm>
                <a:off x="539" y="20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7" name="Line 101"/>
              <p:cNvSpPr>
                <a:spLocks noChangeShapeType="1"/>
              </p:cNvSpPr>
              <p:nvPr/>
            </p:nvSpPr>
            <p:spPr bwMode="auto">
              <a:xfrm>
                <a:off x="539" y="213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8" name="Line 102"/>
              <p:cNvSpPr>
                <a:spLocks noChangeShapeType="1"/>
              </p:cNvSpPr>
              <p:nvPr/>
            </p:nvSpPr>
            <p:spPr bwMode="auto">
              <a:xfrm>
                <a:off x="539" y="21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59" name="Line 103"/>
              <p:cNvSpPr>
                <a:spLocks noChangeShapeType="1"/>
              </p:cNvSpPr>
              <p:nvPr/>
            </p:nvSpPr>
            <p:spPr bwMode="auto">
              <a:xfrm>
                <a:off x="539" y="22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60" name="Line 104"/>
              <p:cNvSpPr>
                <a:spLocks noChangeShapeType="1"/>
              </p:cNvSpPr>
              <p:nvPr/>
            </p:nvSpPr>
            <p:spPr bwMode="auto">
              <a:xfrm>
                <a:off x="539" y="22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61" name="Line 105"/>
              <p:cNvSpPr>
                <a:spLocks noChangeShapeType="1"/>
              </p:cNvSpPr>
              <p:nvPr/>
            </p:nvSpPr>
            <p:spPr bwMode="auto">
              <a:xfrm>
                <a:off x="539" y="23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62" name="Line 106"/>
              <p:cNvSpPr>
                <a:spLocks noChangeShapeType="1"/>
              </p:cNvSpPr>
              <p:nvPr/>
            </p:nvSpPr>
            <p:spPr bwMode="auto">
              <a:xfrm>
                <a:off x="539" y="23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163" name="Text Box 107"/>
              <p:cNvSpPr txBox="1">
                <a:spLocks noChangeArrowheads="1"/>
              </p:cNvSpPr>
              <p:nvPr/>
            </p:nvSpPr>
            <p:spPr bwMode="auto">
              <a:xfrm>
                <a:off x="539" y="2359"/>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990000"/>
                    </a:solidFill>
                  </a:rPr>
                  <a:t>DOI</a:t>
                </a:r>
              </a:p>
            </p:txBody>
          </p:sp>
          <p:sp>
            <p:nvSpPr>
              <p:cNvPr id="301164" name="Text Box 108"/>
              <p:cNvSpPr txBox="1">
                <a:spLocks noChangeArrowheads="1"/>
              </p:cNvSpPr>
              <p:nvPr/>
            </p:nvSpPr>
            <p:spPr bwMode="auto">
              <a:xfrm>
                <a:off x="427" y="2928"/>
                <a:ext cx="7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1200" b="1">
                  <a:solidFill>
                    <a:srgbClr val="990000"/>
                  </a:solidFill>
                </a:endParaRPr>
              </a:p>
            </p:txBody>
          </p:sp>
          <p:sp>
            <p:nvSpPr>
              <p:cNvPr id="301165" name="Text Box 109"/>
              <p:cNvSpPr txBox="1">
                <a:spLocks noChangeArrowheads="1"/>
              </p:cNvSpPr>
              <p:nvPr/>
            </p:nvSpPr>
            <p:spPr bwMode="auto">
              <a:xfrm>
                <a:off x="667" y="3151"/>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sz="1200" b="1">
                  <a:solidFill>
                    <a:srgbClr val="990000"/>
                  </a:solidFill>
                </a:endParaRPr>
              </a:p>
            </p:txBody>
          </p:sp>
          <p:sp>
            <p:nvSpPr>
              <p:cNvPr id="301166" name="Text Box 110"/>
              <p:cNvSpPr txBox="1">
                <a:spLocks noChangeArrowheads="1"/>
              </p:cNvSpPr>
              <p:nvPr/>
            </p:nvSpPr>
            <p:spPr bwMode="auto">
              <a:xfrm>
                <a:off x="539" y="3730"/>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990000"/>
                    </a:solidFill>
                  </a:rPr>
                  <a:t>DOI</a:t>
                </a:r>
              </a:p>
            </p:txBody>
          </p:sp>
          <p:sp>
            <p:nvSpPr>
              <p:cNvPr id="301167" name="AutoShape 111"/>
              <p:cNvSpPr>
                <a:spLocks noChangeArrowheads="1"/>
              </p:cNvSpPr>
              <p:nvPr/>
            </p:nvSpPr>
            <p:spPr bwMode="auto">
              <a:xfrm>
                <a:off x="338" y="3594"/>
                <a:ext cx="768" cy="288"/>
              </a:xfrm>
              <a:prstGeom prst="cube">
                <a:avLst>
                  <a:gd name="adj" fmla="val 56773"/>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01168" name="Picture 1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 y="225"/>
              <a:ext cx="975" cy="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1169" name="Text Box 113"/>
            <p:cNvSpPr txBox="1">
              <a:spLocks noChangeArrowheads="1"/>
            </p:cNvSpPr>
            <p:nvPr/>
          </p:nvSpPr>
          <p:spPr bwMode="auto">
            <a:xfrm>
              <a:off x="1303" y="440"/>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0" name="Text Box 114"/>
            <p:cNvSpPr txBox="1">
              <a:spLocks noChangeArrowheads="1"/>
            </p:cNvSpPr>
            <p:nvPr/>
          </p:nvSpPr>
          <p:spPr bwMode="auto">
            <a:xfrm>
              <a:off x="318" y="949"/>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1" name="Text Box 115"/>
            <p:cNvSpPr txBox="1">
              <a:spLocks noChangeArrowheads="1"/>
            </p:cNvSpPr>
            <p:nvPr/>
          </p:nvSpPr>
          <p:spPr bwMode="auto">
            <a:xfrm>
              <a:off x="560" y="1734"/>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2" name="Text Box 116"/>
            <p:cNvSpPr txBox="1">
              <a:spLocks noChangeArrowheads="1"/>
            </p:cNvSpPr>
            <p:nvPr/>
          </p:nvSpPr>
          <p:spPr bwMode="auto">
            <a:xfrm>
              <a:off x="974" y="1815"/>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3" name="Text Box 117"/>
            <p:cNvSpPr txBox="1">
              <a:spLocks noChangeArrowheads="1"/>
            </p:cNvSpPr>
            <p:nvPr/>
          </p:nvSpPr>
          <p:spPr bwMode="auto">
            <a:xfrm>
              <a:off x="264" y="3302"/>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4" name="Text Box 118"/>
            <p:cNvSpPr txBox="1">
              <a:spLocks noChangeArrowheads="1"/>
            </p:cNvSpPr>
            <p:nvPr/>
          </p:nvSpPr>
          <p:spPr bwMode="auto">
            <a:xfrm>
              <a:off x="596" y="4006"/>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5" name="Text Box 119"/>
            <p:cNvSpPr txBox="1">
              <a:spLocks noChangeArrowheads="1"/>
            </p:cNvSpPr>
            <p:nvPr/>
          </p:nvSpPr>
          <p:spPr bwMode="auto">
            <a:xfrm>
              <a:off x="239" y="2757"/>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6" name="Text Box 120"/>
            <p:cNvSpPr txBox="1">
              <a:spLocks noChangeArrowheads="1"/>
            </p:cNvSpPr>
            <p:nvPr/>
          </p:nvSpPr>
          <p:spPr bwMode="auto">
            <a:xfrm>
              <a:off x="192" y="1818"/>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7" name="Text Box 121"/>
            <p:cNvSpPr txBox="1">
              <a:spLocks noChangeArrowheads="1"/>
            </p:cNvSpPr>
            <p:nvPr/>
          </p:nvSpPr>
          <p:spPr bwMode="auto">
            <a:xfrm>
              <a:off x="1010" y="2814"/>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sp>
          <p:nvSpPr>
            <p:cNvPr id="301178" name="Text Box 122"/>
            <p:cNvSpPr txBox="1">
              <a:spLocks noChangeArrowheads="1"/>
            </p:cNvSpPr>
            <p:nvPr/>
          </p:nvSpPr>
          <p:spPr bwMode="auto">
            <a:xfrm>
              <a:off x="832" y="3950"/>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1200" b="1">
                  <a:solidFill>
                    <a:srgbClr val="990000"/>
                  </a:solidFill>
                </a:rPr>
                <a:t>DOI</a:t>
              </a:r>
              <a:endParaRPr lang="en-US" altLang="en-US" sz="2400">
                <a:solidFill>
                  <a:srgbClr val="990000"/>
                </a:solidFill>
                <a:latin typeface="Comic Sans MS" panose="030F0702030302020204" pitchFamily="66" charset="0"/>
              </a:endParaRPr>
            </a:p>
          </p:txBody>
        </p:sp>
        <p:pic>
          <p:nvPicPr>
            <p:cNvPr id="301179" name="Picture 12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6" y="3072"/>
              <a:ext cx="480" cy="2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01180" name="Rectangle 124"/>
          <p:cNvSpPr>
            <a:spLocks noChangeArrowheads="1"/>
          </p:cNvSpPr>
          <p:nvPr/>
        </p:nvSpPr>
        <p:spPr bwMode="auto">
          <a:xfrm>
            <a:off x="7162800" y="304800"/>
            <a:ext cx="1371600" cy="762000"/>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GB" altLang="en-US" sz="3600" b="1">
                <a:solidFill>
                  <a:srgbClr val="FFFFFF"/>
                </a:solidFill>
              </a:rPr>
              <a:t>do</a:t>
            </a:r>
            <a:r>
              <a:rPr lang="en-GB" altLang="en-US" sz="3600" b="1">
                <a:solidFill>
                  <a:srgbClr val="FFCC00"/>
                </a:solidFill>
              </a:rPr>
              <a:t>i</a:t>
            </a:r>
            <a:r>
              <a:rPr lang="en-GB" altLang="en-US" sz="3600" b="1">
                <a:solidFill>
                  <a:srgbClr val="FFFFFF"/>
                </a:solidFill>
              </a:rPr>
              <a:t>&gt;</a:t>
            </a:r>
            <a:endParaRPr lang="en-GB" altLang="en-US"/>
          </a:p>
        </p:txBody>
      </p:sp>
      <p:sp>
        <p:nvSpPr>
          <p:cNvPr id="301181" name="Rectangle 125"/>
          <p:cNvSpPr>
            <a:spLocks noChangeArrowheads="1"/>
          </p:cNvSpPr>
          <p:nvPr/>
        </p:nvSpPr>
        <p:spPr bwMode="auto">
          <a:xfrm>
            <a:off x="7162800" y="304800"/>
            <a:ext cx="1371600" cy="762000"/>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GB" altLang="en-US" sz="3600" b="1">
                <a:solidFill>
                  <a:srgbClr val="FFFFFF"/>
                </a:solidFill>
              </a:rPr>
              <a:t>do</a:t>
            </a:r>
            <a:r>
              <a:rPr lang="en-GB" altLang="en-US" sz="3600" b="1">
                <a:solidFill>
                  <a:schemeClr val="bg1"/>
                </a:solidFill>
              </a:rPr>
              <a:t>i</a:t>
            </a:r>
            <a:r>
              <a:rPr lang="en-GB" altLang="en-US" sz="3600" b="1">
                <a:solidFill>
                  <a:srgbClr val="FFFFFF"/>
                </a:solidFill>
              </a:rPr>
              <a:t>&gt;</a:t>
            </a:r>
            <a:endParaRPr lang="en-GB" altLang="en-US"/>
          </a:p>
        </p:txBody>
      </p:sp>
      <p:sp>
        <p:nvSpPr>
          <p:cNvPr id="301182" name="Rectangle 126"/>
          <p:cNvSpPr>
            <a:spLocks noChangeArrowheads="1"/>
          </p:cNvSpPr>
          <p:nvPr/>
        </p:nvSpPr>
        <p:spPr bwMode="auto">
          <a:xfrm>
            <a:off x="7162800" y="304800"/>
            <a:ext cx="1371600" cy="762000"/>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GB" altLang="en-US" sz="3600" b="1">
                <a:solidFill>
                  <a:srgbClr val="FFFFFF"/>
                </a:solidFill>
                <a:latin typeface="Times New Roman" panose="02020603050405020304" pitchFamily="18" charset="0"/>
              </a:rPr>
              <a:t>do</a:t>
            </a:r>
            <a:r>
              <a:rPr lang="en-GB" altLang="en-US" sz="3600" b="1">
                <a:solidFill>
                  <a:schemeClr val="bg1"/>
                </a:solidFill>
                <a:latin typeface="Times New Roman" panose="02020603050405020304" pitchFamily="18" charset="0"/>
              </a:rPr>
              <a:t>i</a:t>
            </a:r>
            <a:r>
              <a:rPr lang="en-GB" altLang="en-US" sz="3600" b="1">
                <a:solidFill>
                  <a:srgbClr val="FFFFFF"/>
                </a:solidFill>
                <a:latin typeface="Times New Roman" panose="02020603050405020304" pitchFamily="18" charset="0"/>
              </a:rPr>
              <a:t>&gt;</a:t>
            </a:r>
            <a:endParaRPr lang="en-GB" altLang="en-US"/>
          </a:p>
        </p:txBody>
      </p:sp>
      <p:sp>
        <p:nvSpPr>
          <p:cNvPr id="301183" name="Text Box 127"/>
          <p:cNvSpPr txBox="1">
            <a:spLocks noChangeArrowheads="1"/>
          </p:cNvSpPr>
          <p:nvPr/>
        </p:nvSpPr>
        <p:spPr bwMode="auto">
          <a:xfrm>
            <a:off x="7297738" y="6343650"/>
            <a:ext cx="165258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Courtesy of Norman Paskin,</a:t>
            </a:r>
          </a:p>
          <a:p>
            <a:r>
              <a:rPr lang="en-US" altLang="en-US" sz="900"/>
              <a:t>International DOI Foundation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01129"/>
                                        </p:tgtEl>
                                        <p:attrNameLst>
                                          <p:attrName>style.visibility</p:attrName>
                                        </p:attrNameLst>
                                      </p:cBhvr>
                                      <p:to>
                                        <p:strVal val="visible"/>
                                      </p:to>
                                    </p:set>
                                    <p:animEffect transition="in" filter="dissolve">
                                      <p:cBhvr>
                                        <p:cTn id="7" dur="500"/>
                                        <p:tgtEl>
                                          <p:spTgt spid="3011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301060"/>
                                        </p:tgtEl>
                                        <p:attrNameLst>
                                          <p:attrName>style.visibility</p:attrName>
                                        </p:attrNameLst>
                                      </p:cBhvr>
                                      <p:to>
                                        <p:strVal val="visible"/>
                                      </p:to>
                                    </p:set>
                                    <p:anim calcmode="lin" valueType="num">
                                      <p:cBhvr additive="base">
                                        <p:cTn id="12" dur="500" fill="hold"/>
                                        <p:tgtEl>
                                          <p:spTgt spid="301060"/>
                                        </p:tgtEl>
                                        <p:attrNameLst>
                                          <p:attrName>ppt_x</p:attrName>
                                        </p:attrNameLst>
                                      </p:cBhvr>
                                      <p:tavLst>
                                        <p:tav tm="0">
                                          <p:val>
                                            <p:strVal val="1+#ppt_w/2"/>
                                          </p:val>
                                        </p:tav>
                                        <p:tav tm="100000">
                                          <p:val>
                                            <p:strVal val="#ppt_x"/>
                                          </p:val>
                                        </p:tav>
                                      </p:tavLst>
                                    </p:anim>
                                    <p:anim calcmode="lin" valueType="num">
                                      <p:cBhvr additive="base">
                                        <p:cTn id="13" dur="500" fill="hold"/>
                                        <p:tgtEl>
                                          <p:spTgt spid="30106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500"/>
                            </p:stCondLst>
                            <p:childTnLst>
                              <p:par>
                                <p:cTn id="15" presetID="22" presetClass="entr" presetSubtype="8" fill="hold" nodeType="afterEffect">
                                  <p:stCondLst>
                                    <p:cond delay="0"/>
                                  </p:stCondLst>
                                  <p:childTnLst>
                                    <p:set>
                                      <p:cBhvr>
                                        <p:cTn id="16" dur="1" fill="hold">
                                          <p:stCondLst>
                                            <p:cond delay="0"/>
                                          </p:stCondLst>
                                        </p:cTn>
                                        <p:tgtEl>
                                          <p:spTgt spid="301120"/>
                                        </p:tgtEl>
                                        <p:attrNameLst>
                                          <p:attrName>style.visibility</p:attrName>
                                        </p:attrNameLst>
                                      </p:cBhvr>
                                      <p:to>
                                        <p:strVal val="visible"/>
                                      </p:to>
                                    </p:set>
                                    <p:animEffect transition="in" filter="wipe(left)">
                                      <p:cBhvr>
                                        <p:cTn id="17" dur="500"/>
                                        <p:tgtEl>
                                          <p:spTgt spid="3011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01125"/>
                                        </p:tgtEl>
                                        <p:attrNameLst>
                                          <p:attrName>style.visibility</p:attrName>
                                        </p:attrNameLst>
                                      </p:cBhvr>
                                      <p:to>
                                        <p:strVal val="visible"/>
                                      </p:to>
                                    </p:set>
                                    <p:animEffect transition="in" filter="box(in)">
                                      <p:cBhvr>
                                        <p:cTn id="22" dur="500"/>
                                        <p:tgtEl>
                                          <p:spTgt spid="301125"/>
                                        </p:tgtEl>
                                      </p:cBhvr>
                                    </p:animEffect>
                                  </p:childTnLst>
                                </p:cTn>
                              </p:par>
                            </p:childTnLst>
                          </p:cTn>
                        </p:par>
                        <p:par>
                          <p:cTn id="23" fill="hold" nodeType="afterGroup">
                            <p:stCondLst>
                              <p:cond delay="500"/>
                            </p:stCondLst>
                            <p:childTnLst>
                              <p:par>
                                <p:cTn id="24" presetID="4" presetClass="entr" presetSubtype="32" fill="hold" grpId="0" nodeType="afterEffect">
                                  <p:stCondLst>
                                    <p:cond delay="0"/>
                                  </p:stCondLst>
                                  <p:childTnLst>
                                    <p:set>
                                      <p:cBhvr>
                                        <p:cTn id="25" dur="1" fill="hold">
                                          <p:stCondLst>
                                            <p:cond delay="0"/>
                                          </p:stCondLst>
                                        </p:cTn>
                                        <p:tgtEl>
                                          <p:spTgt spid="301126"/>
                                        </p:tgtEl>
                                        <p:attrNameLst>
                                          <p:attrName>style.visibility</p:attrName>
                                        </p:attrNameLst>
                                      </p:cBhvr>
                                      <p:to>
                                        <p:strVal val="visible"/>
                                      </p:to>
                                    </p:set>
                                    <p:animEffect transition="in" filter="box(out)">
                                      <p:cBhvr>
                                        <p:cTn id="26" dur="500"/>
                                        <p:tgtEl>
                                          <p:spTgt spid="301126"/>
                                        </p:tgtEl>
                                      </p:cBhvr>
                                    </p:animEffect>
                                  </p:childTnLst>
                                </p:cTn>
                              </p:par>
                            </p:childTnLst>
                          </p:cTn>
                        </p:par>
                        <p:par>
                          <p:cTn id="27" fill="hold" nodeType="afterGroup">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301113"/>
                                        </p:tgtEl>
                                        <p:attrNameLst>
                                          <p:attrName>style.visibility</p:attrName>
                                        </p:attrNameLst>
                                      </p:cBhvr>
                                      <p:to>
                                        <p:strVal val="visible"/>
                                      </p:to>
                                    </p:set>
                                    <p:animEffect transition="in" filter="wipe(left)">
                                      <p:cBhvr>
                                        <p:cTn id="30" dur="500"/>
                                        <p:tgtEl>
                                          <p:spTgt spid="30111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01127"/>
                                        </p:tgtEl>
                                        <p:attrNameLst>
                                          <p:attrName>style.visibility</p:attrName>
                                        </p:attrNameLst>
                                      </p:cBhvr>
                                      <p:to>
                                        <p:strVal val="visible"/>
                                      </p:to>
                                    </p:set>
                                    <p:animEffect transition="in" filter="dissolve">
                                      <p:cBhvr>
                                        <p:cTn id="35" dur="500"/>
                                        <p:tgtEl>
                                          <p:spTgt spid="301127"/>
                                        </p:tgtEl>
                                      </p:cBhvr>
                                    </p:animEffect>
                                  </p:childTnLst>
                                </p:cTn>
                              </p:par>
                            </p:childTnLst>
                          </p:cTn>
                        </p:par>
                        <p:par>
                          <p:cTn id="36" fill="hold" nodeType="afterGroup">
                            <p:stCondLst>
                              <p:cond delay="500"/>
                            </p:stCondLst>
                            <p:childTnLst>
                              <p:par>
                                <p:cTn id="37" presetID="9" presetClass="entr" presetSubtype="0" fill="hold" grpId="0" nodeType="afterEffect">
                                  <p:stCondLst>
                                    <p:cond delay="0"/>
                                  </p:stCondLst>
                                  <p:childTnLst>
                                    <p:set>
                                      <p:cBhvr>
                                        <p:cTn id="38" dur="1" fill="hold">
                                          <p:stCondLst>
                                            <p:cond delay="0"/>
                                          </p:stCondLst>
                                        </p:cTn>
                                        <p:tgtEl>
                                          <p:spTgt spid="301112"/>
                                        </p:tgtEl>
                                        <p:attrNameLst>
                                          <p:attrName>style.visibility</p:attrName>
                                        </p:attrNameLst>
                                      </p:cBhvr>
                                      <p:to>
                                        <p:strVal val="visible"/>
                                      </p:to>
                                    </p:set>
                                    <p:animEffect transition="in" filter="dissolve">
                                      <p:cBhvr>
                                        <p:cTn id="39" dur="500"/>
                                        <p:tgtEl>
                                          <p:spTgt spid="301112"/>
                                        </p:tgtEl>
                                      </p:cBhvr>
                                    </p:animEffect>
                                  </p:childTnLst>
                                </p:cTn>
                              </p:par>
                            </p:childTnLst>
                          </p:cTn>
                        </p:par>
                        <p:par>
                          <p:cTn id="40" fill="hold" nodeType="afterGroup">
                            <p:stCondLst>
                              <p:cond delay="1000"/>
                            </p:stCondLst>
                            <p:childTnLst>
                              <p:par>
                                <p:cTn id="41" presetID="23" presetClass="entr" presetSubtype="288" fill="hold" grpId="0" nodeType="afterEffect">
                                  <p:stCondLst>
                                    <p:cond delay="0"/>
                                  </p:stCondLst>
                                  <p:childTnLst>
                                    <p:set>
                                      <p:cBhvr>
                                        <p:cTn id="42" dur="1" fill="hold">
                                          <p:stCondLst>
                                            <p:cond delay="0"/>
                                          </p:stCondLst>
                                        </p:cTn>
                                        <p:tgtEl>
                                          <p:spTgt spid="301115"/>
                                        </p:tgtEl>
                                        <p:attrNameLst>
                                          <p:attrName>style.visibility</p:attrName>
                                        </p:attrNameLst>
                                      </p:cBhvr>
                                      <p:to>
                                        <p:strVal val="visible"/>
                                      </p:to>
                                    </p:set>
                                    <p:anim calcmode="lin" valueType="num">
                                      <p:cBhvr>
                                        <p:cTn id="43" dur="500" fill="hold"/>
                                        <p:tgtEl>
                                          <p:spTgt spid="301115"/>
                                        </p:tgtEl>
                                        <p:attrNameLst>
                                          <p:attrName>ppt_w</p:attrName>
                                        </p:attrNameLst>
                                      </p:cBhvr>
                                      <p:tavLst>
                                        <p:tav tm="0">
                                          <p:val>
                                            <p:strVal val="4/3*#ppt_w"/>
                                          </p:val>
                                        </p:tav>
                                        <p:tav tm="100000">
                                          <p:val>
                                            <p:strVal val="#ppt_w"/>
                                          </p:val>
                                        </p:tav>
                                      </p:tavLst>
                                    </p:anim>
                                    <p:anim calcmode="lin" valueType="num">
                                      <p:cBhvr>
                                        <p:cTn id="44" dur="500" fill="hold"/>
                                        <p:tgtEl>
                                          <p:spTgt spid="301115"/>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3" fill="hold" grpId="0" nodeType="clickEffect">
                                  <p:stCondLst>
                                    <p:cond delay="0"/>
                                  </p:stCondLst>
                                  <p:childTnLst>
                                    <p:set>
                                      <p:cBhvr>
                                        <p:cTn id="48" dur="1" fill="hold">
                                          <p:stCondLst>
                                            <p:cond delay="0"/>
                                          </p:stCondLst>
                                        </p:cTn>
                                        <p:tgtEl>
                                          <p:spTgt spid="301117"/>
                                        </p:tgtEl>
                                        <p:attrNameLst>
                                          <p:attrName>style.visibility</p:attrName>
                                        </p:attrNameLst>
                                      </p:cBhvr>
                                      <p:to>
                                        <p:strVal val="visible"/>
                                      </p:to>
                                    </p:set>
                                    <p:anim calcmode="lin" valueType="num">
                                      <p:cBhvr additive="base">
                                        <p:cTn id="49" dur="500" fill="hold"/>
                                        <p:tgtEl>
                                          <p:spTgt spid="301117"/>
                                        </p:tgtEl>
                                        <p:attrNameLst>
                                          <p:attrName>ppt_x</p:attrName>
                                        </p:attrNameLst>
                                      </p:cBhvr>
                                      <p:tavLst>
                                        <p:tav tm="0">
                                          <p:val>
                                            <p:strVal val="1+#ppt_w/2"/>
                                          </p:val>
                                        </p:tav>
                                        <p:tav tm="100000">
                                          <p:val>
                                            <p:strVal val="#ppt_x"/>
                                          </p:val>
                                        </p:tav>
                                      </p:tavLst>
                                    </p:anim>
                                    <p:anim calcmode="lin" valueType="num">
                                      <p:cBhvr additive="base">
                                        <p:cTn id="50" dur="500" fill="hold"/>
                                        <p:tgtEl>
                                          <p:spTgt spid="301117"/>
                                        </p:tgtEl>
                                        <p:attrNameLst>
                                          <p:attrName>ppt_y</p:attrName>
                                        </p:attrNameLst>
                                      </p:cBhvr>
                                      <p:tavLst>
                                        <p:tav tm="0">
                                          <p:val>
                                            <p:strVal val="0-#ppt_h/2"/>
                                          </p:val>
                                        </p:tav>
                                        <p:tav tm="100000">
                                          <p:val>
                                            <p:strVal val="#ppt_y"/>
                                          </p:val>
                                        </p:tav>
                                      </p:tavLst>
                                    </p:anim>
                                  </p:childTnLst>
                                </p:cTn>
                              </p:par>
                            </p:childTnLst>
                          </p:cTn>
                        </p:par>
                        <p:par>
                          <p:cTn id="51" fill="hold" nodeType="afterGroup">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301118"/>
                                        </p:tgtEl>
                                        <p:attrNameLst>
                                          <p:attrName>style.visibility</p:attrName>
                                        </p:attrNameLst>
                                      </p:cBhvr>
                                      <p:to>
                                        <p:strVal val="visible"/>
                                      </p:to>
                                    </p:set>
                                    <p:animEffect transition="in" filter="wipe(up)">
                                      <p:cBhvr>
                                        <p:cTn id="54" dur="500"/>
                                        <p:tgtEl>
                                          <p:spTgt spid="301118"/>
                                        </p:tgtEl>
                                      </p:cBhvr>
                                    </p:animEffect>
                                  </p:childTnLst>
                                </p:cTn>
                              </p:par>
                            </p:childTnLst>
                          </p:cTn>
                        </p:par>
                        <p:par>
                          <p:cTn id="55" fill="hold" nodeType="afterGroup">
                            <p:stCondLst>
                              <p:cond delay="1000"/>
                            </p:stCondLst>
                            <p:childTnLst>
                              <p:par>
                                <p:cTn id="56" presetID="9" presetClass="entr" presetSubtype="0" fill="hold" grpId="0" nodeType="afterEffect">
                                  <p:stCondLst>
                                    <p:cond delay="0"/>
                                  </p:stCondLst>
                                  <p:childTnLst>
                                    <p:set>
                                      <p:cBhvr>
                                        <p:cTn id="57" dur="1" fill="hold">
                                          <p:stCondLst>
                                            <p:cond delay="0"/>
                                          </p:stCondLst>
                                        </p:cTn>
                                        <p:tgtEl>
                                          <p:spTgt spid="301116"/>
                                        </p:tgtEl>
                                        <p:attrNameLst>
                                          <p:attrName>style.visibility</p:attrName>
                                        </p:attrNameLst>
                                      </p:cBhvr>
                                      <p:to>
                                        <p:strVal val="visible"/>
                                      </p:to>
                                    </p:set>
                                    <p:animEffect transition="in" filter="dissolve">
                                      <p:cBhvr>
                                        <p:cTn id="58" dur="500"/>
                                        <p:tgtEl>
                                          <p:spTgt spid="301116"/>
                                        </p:tgtEl>
                                      </p:cBhvr>
                                    </p:animEffect>
                                  </p:childTnLst>
                                </p:cTn>
                              </p:par>
                            </p:childTnLst>
                          </p:cTn>
                        </p:par>
                        <p:par>
                          <p:cTn id="59" fill="hold" nodeType="afterGroup">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301114"/>
                                        </p:tgtEl>
                                        <p:attrNameLst>
                                          <p:attrName>style.visibility</p:attrName>
                                        </p:attrNameLst>
                                      </p:cBhvr>
                                      <p:to>
                                        <p:strVal val="visible"/>
                                      </p:to>
                                    </p:set>
                                    <p:animEffect transition="in" filter="wipe(left)">
                                      <p:cBhvr>
                                        <p:cTn id="62" dur="500"/>
                                        <p:tgtEl>
                                          <p:spTgt spid="301114"/>
                                        </p:tgtEl>
                                      </p:cBhvr>
                                    </p:animEffect>
                                  </p:childTnLst>
                                </p:cTn>
                              </p:par>
                            </p:childTnLst>
                          </p:cTn>
                        </p:par>
                        <p:par>
                          <p:cTn id="63" fill="hold" nodeType="afterGroup">
                            <p:stCondLst>
                              <p:cond delay="2000"/>
                            </p:stCondLst>
                            <p:childTnLst>
                              <p:par>
                                <p:cTn id="64" presetID="22" presetClass="entr" presetSubtype="1" fill="hold" grpId="0" nodeType="afterEffect">
                                  <p:stCondLst>
                                    <p:cond delay="0"/>
                                  </p:stCondLst>
                                  <p:childTnLst>
                                    <p:set>
                                      <p:cBhvr>
                                        <p:cTn id="65" dur="1" fill="hold">
                                          <p:stCondLst>
                                            <p:cond delay="0"/>
                                          </p:stCondLst>
                                        </p:cTn>
                                        <p:tgtEl>
                                          <p:spTgt spid="301119"/>
                                        </p:tgtEl>
                                        <p:attrNameLst>
                                          <p:attrName>style.visibility</p:attrName>
                                        </p:attrNameLst>
                                      </p:cBhvr>
                                      <p:to>
                                        <p:strVal val="visible"/>
                                      </p:to>
                                    </p:set>
                                    <p:animEffect transition="in" filter="wipe(up)">
                                      <p:cBhvr>
                                        <p:cTn id="66" dur="500"/>
                                        <p:tgtEl>
                                          <p:spTgt spid="301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60" grpId="0" animBg="1" autoUpdateAnimBg="0"/>
      <p:bldP spid="301112" grpId="0" animBg="1" autoUpdateAnimBg="0"/>
      <p:bldP spid="301113" grpId="0" animBg="1"/>
      <p:bldP spid="301114" grpId="0" animBg="1"/>
      <p:bldP spid="301115" grpId="0" animBg="1"/>
      <p:bldP spid="301116" grpId="0" animBg="1"/>
      <p:bldP spid="301117" grpId="0" animBg="1" autoUpdateAnimBg="0"/>
      <p:bldP spid="301118" grpId="0" animBg="1"/>
      <p:bldP spid="301119" grpId="0" animBg="1"/>
      <p:bldP spid="301125" grpId="0" animBg="1" autoUpdateAnimBg="0"/>
      <p:bldP spid="301126" grpId="0" animBg="1" autoUpdateAnimBg="0"/>
      <p:bldP spid="30112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8" name="Rectangle 4"/>
          <p:cNvSpPr>
            <a:spLocks noGrp="1" noChangeArrowheads="1"/>
          </p:cNvSpPr>
          <p:nvPr>
            <p:ph type="title"/>
          </p:nvPr>
        </p:nvSpPr>
        <p:spPr>
          <a:xfrm>
            <a:off x="258763" y="76200"/>
            <a:ext cx="7772400" cy="609600"/>
          </a:xfrm>
          <a:noFill/>
          <a:ln/>
        </p:spPr>
        <p:txBody>
          <a:bodyPr/>
          <a:lstStyle/>
          <a:p>
            <a:r>
              <a:rPr lang="en-US" altLang="en-US"/>
              <a:t>Why DOIs are the preferred GUID</a:t>
            </a:r>
          </a:p>
        </p:txBody>
      </p:sp>
      <p:sp>
        <p:nvSpPr>
          <p:cNvPr id="236549" name="Rectangle 5"/>
          <p:cNvSpPr>
            <a:spLocks noGrp="1" noChangeArrowheads="1"/>
          </p:cNvSpPr>
          <p:nvPr>
            <p:ph type="body" idx="1"/>
          </p:nvPr>
        </p:nvSpPr>
        <p:spPr>
          <a:xfrm>
            <a:off x="2971800" y="1052513"/>
            <a:ext cx="6007100" cy="779462"/>
          </a:xfrm>
          <a:noFill/>
          <a:ln/>
        </p:spPr>
        <p:txBody>
          <a:bodyPr/>
          <a:lstStyle/>
          <a:p>
            <a:pPr>
              <a:lnSpc>
                <a:spcPct val="90000"/>
              </a:lnSpc>
            </a:pPr>
            <a:r>
              <a:rPr lang="en-US" altLang="en-US" sz="1800">
                <a:latin typeface="Arial" panose="020B0604020202020204" pitchFamily="34" charset="0"/>
              </a:rPr>
              <a:t>Digital object identifiers</a:t>
            </a:r>
            <a:endParaRPr lang="en-US" altLang="en-US" sz="1600">
              <a:latin typeface="Arial" panose="020B0604020202020204" pitchFamily="34" charset="0"/>
            </a:endParaRPr>
          </a:p>
          <a:p>
            <a:pPr>
              <a:lnSpc>
                <a:spcPct val="90000"/>
              </a:lnSpc>
            </a:pPr>
            <a:r>
              <a:rPr lang="en-US" altLang="en-US" sz="1600">
                <a:latin typeface="Arial" panose="020B0604020202020204" pitchFamily="34" charset="0"/>
              </a:rPr>
              <a:t>	</a:t>
            </a:r>
            <a:r>
              <a:rPr lang="en-US" altLang="en-US" sz="1800">
                <a:latin typeface="Arial" panose="020B0604020202020204" pitchFamily="34" charset="0"/>
              </a:rPr>
              <a:t>Strengths - opaque, actionable, require metadata, 		identify an object, strong governance, 		widespread usage, not based on DNS, 		guarantee of persistence, proposed ISO 		standard.</a:t>
            </a:r>
          </a:p>
          <a:p>
            <a:pPr>
              <a:lnSpc>
                <a:spcPct val="90000"/>
              </a:lnSpc>
            </a:pPr>
            <a:r>
              <a:rPr lang="en-US" altLang="en-US" sz="1800">
                <a:latin typeface="Arial" panose="020B0604020202020204" pitchFamily="34" charset="0"/>
              </a:rPr>
              <a:t>	Weakness - </a:t>
            </a:r>
            <a:r>
              <a:rPr lang="en-US" altLang="en-US" sz="1800" b="1" i="1">
                <a:solidFill>
                  <a:srgbClr val="FF0000"/>
                </a:solidFill>
                <a:latin typeface="Arial" panose="020B0604020202020204" pitchFamily="34" charset="0"/>
              </a:rPr>
              <a:t>Not free</a:t>
            </a:r>
            <a:endParaRPr lang="en-US" altLang="en-US" sz="1600">
              <a:latin typeface="Arial" panose="020B0604020202020204" pitchFamily="34" charset="0"/>
            </a:endParaRPr>
          </a:p>
          <a:p>
            <a:pPr lvl="1">
              <a:lnSpc>
                <a:spcPct val="90000"/>
              </a:lnSpc>
            </a:pPr>
            <a:endParaRPr lang="en-US" altLang="en-US" sz="1600">
              <a:latin typeface="Arial" panose="020B0604020202020204" pitchFamily="34" charset="0"/>
            </a:endParaRPr>
          </a:p>
        </p:txBody>
      </p:sp>
      <p:sp>
        <p:nvSpPr>
          <p:cNvPr id="236550" name="Text Box 6"/>
          <p:cNvSpPr txBox="1">
            <a:spLocks noChangeArrowheads="1"/>
          </p:cNvSpPr>
          <p:nvPr/>
        </p:nvSpPr>
        <p:spPr bwMode="auto">
          <a:xfrm>
            <a:off x="411163" y="1033463"/>
            <a:ext cx="704850" cy="3667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DOIs</a:t>
            </a:r>
          </a:p>
        </p:txBody>
      </p:sp>
      <p:sp>
        <p:nvSpPr>
          <p:cNvPr id="236551" name="Rectangle 7"/>
          <p:cNvSpPr>
            <a:spLocks noChangeArrowheads="1"/>
          </p:cNvSpPr>
          <p:nvPr/>
        </p:nvSpPr>
        <p:spPr bwMode="auto">
          <a:xfrm>
            <a:off x="2981325" y="3011488"/>
            <a:ext cx="6007100" cy="77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lnSpc>
                <a:spcPct val="90000"/>
              </a:lnSpc>
            </a:pPr>
            <a:r>
              <a:rPr lang="en-US" altLang="en-US" sz="1800">
                <a:latin typeface="Arial" panose="020B0604020202020204" pitchFamily="34" charset="0"/>
              </a:rPr>
              <a:t>Proven technology</a:t>
            </a:r>
          </a:p>
          <a:p>
            <a:pPr lvl="1" eaLnBrk="1" hangingPunct="1">
              <a:lnSpc>
                <a:spcPct val="90000"/>
              </a:lnSpc>
            </a:pPr>
            <a:r>
              <a:rPr lang="en-US" altLang="en-US" sz="1800">
                <a:latin typeface="Arial" panose="020B0604020202020204" pitchFamily="34" charset="0"/>
              </a:rPr>
              <a:t>DOIs are layered on top of CNRI’s Handle server</a:t>
            </a:r>
          </a:p>
          <a:p>
            <a:pPr lvl="1" eaLnBrk="1" hangingPunct="1">
              <a:lnSpc>
                <a:spcPct val="90000"/>
              </a:lnSpc>
            </a:pPr>
            <a:r>
              <a:rPr lang="en-US" altLang="en-US" sz="1800">
                <a:latin typeface="Arial" panose="020B0604020202020204" pitchFamily="34" charset="0"/>
              </a:rPr>
              <a:t>Scalable</a:t>
            </a:r>
          </a:p>
          <a:p>
            <a:pPr eaLnBrk="1" hangingPunct="1">
              <a:lnSpc>
                <a:spcPct val="90000"/>
              </a:lnSpc>
            </a:pPr>
            <a:r>
              <a:rPr lang="en-US" altLang="en-US" sz="1800">
                <a:latin typeface="Arial" panose="020B0604020202020204" pitchFamily="34" charset="0"/>
              </a:rPr>
              <a:t>Widespread use in publishing industry (CrossRef)</a:t>
            </a:r>
          </a:p>
          <a:p>
            <a:pPr lvl="1" eaLnBrk="1" hangingPunct="1">
              <a:lnSpc>
                <a:spcPct val="90000"/>
              </a:lnSpc>
            </a:pPr>
            <a:r>
              <a:rPr lang="en-US" altLang="en-US" sz="1600">
                <a:latin typeface="Arial" panose="020B0604020202020204" pitchFamily="34" charset="0"/>
              </a:rPr>
              <a:t>	</a:t>
            </a:r>
            <a:r>
              <a:rPr lang="en-US" altLang="en-US" sz="1800">
                <a:latin typeface="Arial" panose="020B0604020202020204" pitchFamily="34" charset="0"/>
              </a:rPr>
              <a:t>1674 publishers and 1098 libraries subscribing</a:t>
            </a:r>
          </a:p>
          <a:p>
            <a:pPr lvl="1" eaLnBrk="1" hangingPunct="1">
              <a:lnSpc>
                <a:spcPct val="90000"/>
              </a:lnSpc>
            </a:pPr>
            <a:r>
              <a:rPr lang="en-US" altLang="en-US" sz="1800">
                <a:latin typeface="Arial" panose="020B0604020202020204" pitchFamily="34" charset="0"/>
              </a:rPr>
              <a:t>	15,148 journals covered </a:t>
            </a:r>
          </a:p>
          <a:p>
            <a:pPr lvl="1" eaLnBrk="1" hangingPunct="1">
              <a:lnSpc>
                <a:spcPct val="90000"/>
              </a:lnSpc>
            </a:pPr>
            <a:r>
              <a:rPr lang="en-US" altLang="en-US" sz="1800">
                <a:latin typeface="Arial" panose="020B0604020202020204" pitchFamily="34" charset="0"/>
              </a:rPr>
              <a:t>	22,376,071 DOIs assigned</a:t>
            </a:r>
          </a:p>
          <a:p>
            <a:pPr lvl="1" eaLnBrk="1" hangingPunct="1">
              <a:lnSpc>
                <a:spcPct val="90000"/>
              </a:lnSpc>
            </a:pPr>
            <a:r>
              <a:rPr lang="en-US" altLang="en-US" sz="1800">
                <a:latin typeface="Arial" panose="020B0604020202020204" pitchFamily="34" charset="0"/>
              </a:rPr>
              <a:t>	&gt; 11M end-user clicks in previous month (8/9/06)</a:t>
            </a:r>
          </a:p>
          <a:p>
            <a:pPr eaLnBrk="1" hangingPunct="1">
              <a:lnSpc>
                <a:spcPct val="90000"/>
              </a:lnSpc>
            </a:pPr>
            <a:r>
              <a:rPr lang="en-US" altLang="en-US" sz="1800">
                <a:latin typeface="Arial" panose="020B0604020202020204" pitchFamily="34" charset="0"/>
              </a:rPr>
              <a:t>Well understood technology</a:t>
            </a:r>
          </a:p>
          <a:p>
            <a:pPr eaLnBrk="1" hangingPunct="1">
              <a:lnSpc>
                <a:spcPct val="90000"/>
              </a:lnSpc>
            </a:pPr>
            <a:r>
              <a:rPr lang="en-US" altLang="en-US" sz="1800">
                <a:latin typeface="Arial" panose="020B0604020202020204" pitchFamily="34" charset="0"/>
              </a:rPr>
              <a:t>Strong social/legal framework to ensure persistence</a:t>
            </a:r>
            <a:endParaRPr lang="en-US" altLang="en-US" sz="2000">
              <a:latin typeface="Arial" panose="020B0604020202020204" pitchFamily="34" charset="0"/>
            </a:endParaRPr>
          </a:p>
        </p:txBody>
      </p:sp>
      <p:sp>
        <p:nvSpPr>
          <p:cNvPr id="236552" name="Text Box 8"/>
          <p:cNvSpPr txBox="1">
            <a:spLocks noChangeArrowheads="1"/>
          </p:cNvSpPr>
          <p:nvPr/>
        </p:nvSpPr>
        <p:spPr bwMode="auto">
          <a:xfrm>
            <a:off x="420688" y="3001963"/>
            <a:ext cx="2027237" cy="3667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Technically robust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65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65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51" grpId="0"/>
      <p:bldP spid="23655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type="body" idx="1"/>
          </p:nvPr>
        </p:nvSpPr>
        <p:spPr>
          <a:xfrm>
            <a:off x="2962275" y="946150"/>
            <a:ext cx="5989638" cy="1209675"/>
          </a:xfrm>
        </p:spPr>
        <p:txBody>
          <a:bodyPr/>
          <a:lstStyle/>
          <a:p>
            <a:pPr>
              <a:lnSpc>
                <a:spcPct val="90000"/>
              </a:lnSpc>
            </a:pPr>
            <a:r>
              <a:rPr lang="en-US" altLang="en-US" sz="1800">
                <a:latin typeface="Arial" panose="020B0604020202020204" pitchFamily="34" charset="0"/>
              </a:rPr>
              <a:t>Seven first class object types</a:t>
            </a:r>
          </a:p>
          <a:p>
            <a:pPr lvl="1">
              <a:lnSpc>
                <a:spcPct val="90000"/>
              </a:lnSpc>
            </a:pPr>
            <a:r>
              <a:rPr lang="en-US" altLang="en-US" sz="1800">
                <a:latin typeface="Arial" panose="020B0604020202020204" pitchFamily="34" charset="0"/>
              </a:rPr>
              <a:t>Name, Taxon, Exemplar, </a:t>
            </a:r>
          </a:p>
          <a:p>
            <a:pPr lvl="1">
              <a:lnSpc>
                <a:spcPct val="90000"/>
              </a:lnSpc>
            </a:pPr>
            <a:r>
              <a:rPr lang="en-US" altLang="en-US" sz="1800">
                <a:latin typeface="Arial" panose="020B0604020202020204" pitchFamily="34" charset="0"/>
              </a:rPr>
              <a:t>Nomos, Practitioner, Feature, Nomenclatural Code</a:t>
            </a:r>
          </a:p>
          <a:p>
            <a:pPr>
              <a:lnSpc>
                <a:spcPct val="90000"/>
              </a:lnSpc>
            </a:pPr>
            <a:endParaRPr lang="en-US" altLang="en-US" sz="1800">
              <a:latin typeface="Arial" panose="020B0604020202020204" pitchFamily="34" charset="0"/>
            </a:endParaRPr>
          </a:p>
          <a:p>
            <a:pPr>
              <a:lnSpc>
                <a:spcPct val="90000"/>
              </a:lnSpc>
            </a:pPr>
            <a:endParaRPr lang="en-US" altLang="en-US" sz="1800">
              <a:latin typeface="Arial" panose="020B0604020202020204" pitchFamily="34" charset="0"/>
            </a:endParaRPr>
          </a:p>
        </p:txBody>
      </p:sp>
      <p:sp>
        <p:nvSpPr>
          <p:cNvPr id="124932" name="Rectangle 4"/>
          <p:cNvSpPr>
            <a:spLocks noChangeArrowheads="1"/>
          </p:cNvSpPr>
          <p:nvPr/>
        </p:nvSpPr>
        <p:spPr bwMode="auto">
          <a:xfrm>
            <a:off x="442913" y="914400"/>
            <a:ext cx="2728912"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US" altLang="en-US" sz="1800">
                <a:latin typeface="Arial" panose="020B0604020202020204" pitchFamily="34" charset="0"/>
              </a:rPr>
              <a:t>N4L architecture</a:t>
            </a:r>
          </a:p>
        </p:txBody>
      </p:sp>
      <p:grpSp>
        <p:nvGrpSpPr>
          <p:cNvPr id="124976" name="Group 48"/>
          <p:cNvGrpSpPr>
            <a:grpSpLocks/>
          </p:cNvGrpSpPr>
          <p:nvPr/>
        </p:nvGrpSpPr>
        <p:grpSpPr bwMode="auto">
          <a:xfrm>
            <a:off x="693738" y="1665288"/>
            <a:ext cx="7810500" cy="4286250"/>
            <a:chOff x="437" y="1049"/>
            <a:chExt cx="4920" cy="2700"/>
          </a:xfrm>
        </p:grpSpPr>
        <p:sp>
          <p:nvSpPr>
            <p:cNvPr id="124936" name="AutoShape 8"/>
            <p:cNvSpPr>
              <a:spLocks noChangeArrowheads="1"/>
            </p:cNvSpPr>
            <p:nvPr/>
          </p:nvSpPr>
          <p:spPr bwMode="auto">
            <a:xfrm>
              <a:off x="3010" y="2323"/>
              <a:ext cx="879" cy="1134"/>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124937" name="Text Box 9"/>
            <p:cNvSpPr txBox="1">
              <a:spLocks noChangeArrowheads="1"/>
            </p:cNvSpPr>
            <p:nvPr/>
          </p:nvSpPr>
          <p:spPr bwMode="auto">
            <a:xfrm>
              <a:off x="3021" y="3519"/>
              <a:ext cx="835"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Name object</a:t>
              </a:r>
              <a:endParaRPr lang="en-US" altLang="en-US"/>
            </a:p>
          </p:txBody>
        </p:sp>
        <p:sp>
          <p:nvSpPr>
            <p:cNvPr id="124938" name="AutoShape 10"/>
            <p:cNvSpPr>
              <a:spLocks noChangeArrowheads="1"/>
            </p:cNvSpPr>
            <p:nvPr/>
          </p:nvSpPr>
          <p:spPr bwMode="auto">
            <a:xfrm>
              <a:off x="1775" y="2341"/>
              <a:ext cx="879" cy="1134"/>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39" name="Text Box 11"/>
            <p:cNvSpPr txBox="1">
              <a:spLocks noChangeArrowheads="1"/>
            </p:cNvSpPr>
            <p:nvPr/>
          </p:nvSpPr>
          <p:spPr bwMode="auto">
            <a:xfrm>
              <a:off x="1786" y="3537"/>
              <a:ext cx="849"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Taxon object</a:t>
              </a:r>
              <a:endParaRPr lang="en-US" altLang="en-US"/>
            </a:p>
          </p:txBody>
        </p:sp>
        <p:sp>
          <p:nvSpPr>
            <p:cNvPr id="124940" name="AutoShape 12"/>
            <p:cNvSpPr>
              <a:spLocks noChangeArrowheads="1"/>
            </p:cNvSpPr>
            <p:nvPr/>
          </p:nvSpPr>
          <p:spPr bwMode="auto">
            <a:xfrm>
              <a:off x="529" y="1049"/>
              <a:ext cx="879" cy="2044"/>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41" name="Text Box 13"/>
            <p:cNvSpPr txBox="1">
              <a:spLocks noChangeArrowheads="1"/>
            </p:cNvSpPr>
            <p:nvPr/>
          </p:nvSpPr>
          <p:spPr bwMode="auto">
            <a:xfrm>
              <a:off x="529" y="3262"/>
              <a:ext cx="849" cy="3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a:t>Higher</a:t>
              </a:r>
            </a:p>
            <a:p>
              <a:pPr algn="ctr"/>
              <a:r>
                <a:rPr lang="en-US" altLang="en-US" sz="1600"/>
                <a:t>Taxon object</a:t>
              </a:r>
              <a:endParaRPr lang="en-US" altLang="en-US"/>
            </a:p>
          </p:txBody>
        </p:sp>
        <p:sp>
          <p:nvSpPr>
            <p:cNvPr id="124942" name="AutoShape 14"/>
            <p:cNvSpPr>
              <a:spLocks noChangeArrowheads="1"/>
            </p:cNvSpPr>
            <p:nvPr/>
          </p:nvSpPr>
          <p:spPr bwMode="auto">
            <a:xfrm>
              <a:off x="4312" y="2301"/>
              <a:ext cx="879" cy="1134"/>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43" name="Text Box 15"/>
            <p:cNvSpPr txBox="1">
              <a:spLocks noChangeArrowheads="1"/>
            </p:cNvSpPr>
            <p:nvPr/>
          </p:nvSpPr>
          <p:spPr bwMode="auto">
            <a:xfrm>
              <a:off x="4323" y="3497"/>
              <a:ext cx="1034"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Exemplar object</a:t>
              </a:r>
              <a:endParaRPr lang="en-US" altLang="en-US"/>
            </a:p>
          </p:txBody>
        </p:sp>
        <p:sp>
          <p:nvSpPr>
            <p:cNvPr id="124945" name="Text Box 17"/>
            <p:cNvSpPr txBox="1">
              <a:spLocks noChangeArrowheads="1"/>
            </p:cNvSpPr>
            <p:nvPr/>
          </p:nvSpPr>
          <p:spPr bwMode="auto">
            <a:xfrm>
              <a:off x="3042" y="2358"/>
              <a:ext cx="520" cy="57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Name DOI</a:t>
              </a:r>
              <a:endParaRPr lang="en-US" altLang="en-US" sz="1200"/>
            </a:p>
            <a:p>
              <a:r>
                <a:rPr lang="en-US" altLang="en-US" sz="900"/>
                <a:t>Name</a:t>
              </a:r>
            </a:p>
            <a:p>
              <a:r>
                <a:rPr lang="en-US" altLang="en-US" sz="900"/>
                <a:t>Name status</a:t>
              </a:r>
            </a:p>
            <a:p>
              <a:r>
                <a:rPr lang="en-US" altLang="en-US" sz="900"/>
                <a:t>Authority</a:t>
              </a:r>
            </a:p>
            <a:p>
              <a:r>
                <a:rPr lang="en-US" altLang="en-US" sz="900"/>
                <a:t>Synonyms</a:t>
              </a:r>
            </a:p>
            <a:p>
              <a:r>
                <a:rPr lang="en-US" altLang="en-US" sz="900"/>
                <a:t>Taxon DOI</a:t>
              </a:r>
            </a:p>
          </p:txBody>
        </p:sp>
        <p:sp>
          <p:nvSpPr>
            <p:cNvPr id="124946" name="Text Box 18"/>
            <p:cNvSpPr txBox="1">
              <a:spLocks noChangeArrowheads="1"/>
            </p:cNvSpPr>
            <p:nvPr/>
          </p:nvSpPr>
          <p:spPr bwMode="auto">
            <a:xfrm>
              <a:off x="1805" y="2367"/>
              <a:ext cx="740" cy="74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Taxon DOI</a:t>
              </a:r>
              <a:endParaRPr lang="en-US" altLang="en-US" sz="1200"/>
            </a:p>
            <a:p>
              <a:r>
                <a:rPr lang="en-US" altLang="en-US" sz="900"/>
                <a:t>Name</a:t>
              </a:r>
            </a:p>
            <a:p>
              <a:r>
                <a:rPr lang="en-US" altLang="en-US" sz="900"/>
                <a:t>Rank</a:t>
              </a:r>
            </a:p>
            <a:p>
              <a:r>
                <a:rPr lang="en-US" altLang="en-US" sz="900"/>
                <a:t>Parent name</a:t>
              </a:r>
            </a:p>
            <a:p>
              <a:r>
                <a:rPr lang="en-US" altLang="en-US" sz="900"/>
                <a:t>Parent taxon DOI</a:t>
              </a:r>
            </a:p>
            <a:p>
              <a:r>
                <a:rPr lang="en-US" altLang="en-US" sz="900"/>
                <a:t>Methodology</a:t>
              </a:r>
            </a:p>
            <a:p>
              <a:r>
                <a:rPr lang="en-US" altLang="en-US" sz="900"/>
                <a:t>Type exemplar DOI</a:t>
              </a:r>
            </a:p>
            <a:p>
              <a:endParaRPr lang="en-US" altLang="en-US" sz="900"/>
            </a:p>
          </p:txBody>
        </p:sp>
        <p:sp>
          <p:nvSpPr>
            <p:cNvPr id="124947" name="Text Box 19"/>
            <p:cNvSpPr txBox="1">
              <a:spLocks noChangeArrowheads="1"/>
            </p:cNvSpPr>
            <p:nvPr/>
          </p:nvSpPr>
          <p:spPr bwMode="auto">
            <a:xfrm>
              <a:off x="571" y="1099"/>
              <a:ext cx="756" cy="16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Taxon DOI</a:t>
              </a:r>
              <a:endParaRPr lang="en-US" altLang="en-US" sz="1200"/>
            </a:p>
            <a:p>
              <a:r>
                <a:rPr lang="en-US" altLang="en-US" sz="900"/>
                <a:t>Name</a:t>
              </a:r>
            </a:p>
            <a:p>
              <a:r>
                <a:rPr lang="en-US" altLang="en-US" sz="900"/>
                <a:t>Rank</a:t>
              </a:r>
            </a:p>
            <a:p>
              <a:r>
                <a:rPr lang="en-US" altLang="en-US" sz="900"/>
                <a:t>Parent name</a:t>
              </a:r>
            </a:p>
            <a:p>
              <a:r>
                <a:rPr lang="en-US" altLang="en-US" sz="900"/>
                <a:t>Parent taxon DOI</a:t>
              </a:r>
            </a:p>
            <a:p>
              <a:r>
                <a:rPr lang="en-US" altLang="en-US" sz="900"/>
                <a:t>Methodology</a:t>
              </a:r>
            </a:p>
            <a:p>
              <a:r>
                <a:rPr lang="en-US" altLang="en-US" sz="900"/>
                <a:t>Members</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a:p>
              <a:r>
                <a:rPr lang="en-US" altLang="en-US" sz="900"/>
                <a:t>    Taxon DOI Name</a:t>
              </a:r>
            </a:p>
          </p:txBody>
        </p:sp>
        <p:sp>
          <p:nvSpPr>
            <p:cNvPr id="124948" name="Text Box 20"/>
            <p:cNvSpPr txBox="1">
              <a:spLocks noChangeArrowheads="1"/>
            </p:cNvSpPr>
            <p:nvPr/>
          </p:nvSpPr>
          <p:spPr bwMode="auto">
            <a:xfrm>
              <a:off x="4356" y="2338"/>
              <a:ext cx="572" cy="66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Exemplar DOI</a:t>
              </a:r>
              <a:endParaRPr lang="en-US" altLang="en-US" sz="1200"/>
            </a:p>
            <a:p>
              <a:r>
                <a:rPr lang="en-US" altLang="en-US" sz="900"/>
                <a:t>Biodeposit</a:t>
              </a:r>
            </a:p>
            <a:p>
              <a:r>
                <a:rPr lang="en-US" altLang="en-US" sz="900"/>
                <a:t>    Feature</a:t>
              </a:r>
            </a:p>
            <a:p>
              <a:r>
                <a:rPr lang="en-US" altLang="en-US" sz="900"/>
                <a:t>Biodeposit</a:t>
              </a:r>
            </a:p>
            <a:p>
              <a:r>
                <a:rPr lang="en-US" altLang="en-US" sz="900"/>
                <a:t>    Feature</a:t>
              </a:r>
            </a:p>
            <a:p>
              <a:r>
                <a:rPr lang="en-US" altLang="en-US" sz="900"/>
                <a:t>Taxon DOI</a:t>
              </a:r>
            </a:p>
            <a:p>
              <a:r>
                <a:rPr lang="en-US" altLang="en-US" sz="900"/>
                <a:t>Species name</a:t>
              </a:r>
            </a:p>
          </p:txBody>
        </p:sp>
        <p:sp>
          <p:nvSpPr>
            <p:cNvPr id="124949" name="Line 21"/>
            <p:cNvSpPr>
              <a:spLocks noChangeShapeType="1"/>
            </p:cNvSpPr>
            <p:nvPr/>
          </p:nvSpPr>
          <p:spPr bwMode="auto">
            <a:xfrm flipH="1" flipV="1">
              <a:off x="449" y="1768"/>
              <a:ext cx="24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0" name="Line 22"/>
            <p:cNvSpPr>
              <a:spLocks noChangeShapeType="1"/>
            </p:cNvSpPr>
            <p:nvPr/>
          </p:nvSpPr>
          <p:spPr bwMode="auto">
            <a:xfrm flipH="1">
              <a:off x="437" y="1772"/>
              <a:ext cx="8" cy="13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1" name="Line 23"/>
            <p:cNvSpPr>
              <a:spLocks noChangeShapeType="1"/>
            </p:cNvSpPr>
            <p:nvPr/>
          </p:nvSpPr>
          <p:spPr bwMode="auto">
            <a:xfrm>
              <a:off x="445" y="3093"/>
              <a:ext cx="12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2" name="Line 24"/>
            <p:cNvSpPr>
              <a:spLocks noChangeShapeType="1"/>
            </p:cNvSpPr>
            <p:nvPr/>
          </p:nvSpPr>
          <p:spPr bwMode="auto">
            <a:xfrm flipV="1">
              <a:off x="1669" y="2428"/>
              <a:ext cx="0" cy="66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3" name="Line 25"/>
            <p:cNvSpPr>
              <a:spLocks noChangeShapeType="1"/>
            </p:cNvSpPr>
            <p:nvPr/>
          </p:nvSpPr>
          <p:spPr bwMode="auto">
            <a:xfrm>
              <a:off x="1669" y="2432"/>
              <a:ext cx="1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4" name="Line 26"/>
            <p:cNvSpPr>
              <a:spLocks noChangeShapeType="1"/>
            </p:cNvSpPr>
            <p:nvPr/>
          </p:nvSpPr>
          <p:spPr bwMode="auto">
            <a:xfrm>
              <a:off x="2217" y="2432"/>
              <a:ext cx="5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5" name="Line 27"/>
            <p:cNvSpPr>
              <a:spLocks noChangeShapeType="1"/>
            </p:cNvSpPr>
            <p:nvPr/>
          </p:nvSpPr>
          <p:spPr bwMode="auto">
            <a:xfrm>
              <a:off x="2797" y="2432"/>
              <a:ext cx="0" cy="4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6" name="Line 28"/>
            <p:cNvSpPr>
              <a:spLocks noChangeShapeType="1"/>
            </p:cNvSpPr>
            <p:nvPr/>
          </p:nvSpPr>
          <p:spPr bwMode="auto">
            <a:xfrm flipV="1">
              <a:off x="2801" y="2860"/>
              <a:ext cx="2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7" name="Line 29"/>
            <p:cNvSpPr>
              <a:spLocks noChangeShapeType="1"/>
            </p:cNvSpPr>
            <p:nvPr/>
          </p:nvSpPr>
          <p:spPr bwMode="auto">
            <a:xfrm>
              <a:off x="3473" y="2856"/>
              <a:ext cx="9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8" name="Line 30"/>
            <p:cNvSpPr>
              <a:spLocks noChangeShapeType="1"/>
            </p:cNvSpPr>
            <p:nvPr/>
          </p:nvSpPr>
          <p:spPr bwMode="auto">
            <a:xfrm flipH="1">
              <a:off x="1481" y="2692"/>
              <a:ext cx="3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59" name="Line 31"/>
            <p:cNvSpPr>
              <a:spLocks noChangeShapeType="1"/>
            </p:cNvSpPr>
            <p:nvPr/>
          </p:nvSpPr>
          <p:spPr bwMode="auto">
            <a:xfrm flipV="1">
              <a:off x="1477" y="1164"/>
              <a:ext cx="0" cy="1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0" name="Line 32"/>
            <p:cNvSpPr>
              <a:spLocks noChangeShapeType="1"/>
            </p:cNvSpPr>
            <p:nvPr/>
          </p:nvSpPr>
          <p:spPr bwMode="auto">
            <a:xfrm flipH="1">
              <a:off x="865" y="1272"/>
              <a:ext cx="6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1" name="Line 33"/>
            <p:cNvSpPr>
              <a:spLocks noChangeShapeType="1"/>
            </p:cNvSpPr>
            <p:nvPr/>
          </p:nvSpPr>
          <p:spPr bwMode="auto">
            <a:xfrm flipH="1">
              <a:off x="1469" y="2784"/>
              <a:ext cx="3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2" name="Line 34"/>
            <p:cNvSpPr>
              <a:spLocks noChangeShapeType="1"/>
            </p:cNvSpPr>
            <p:nvPr/>
          </p:nvSpPr>
          <p:spPr bwMode="auto">
            <a:xfrm flipV="1">
              <a:off x="1473" y="2684"/>
              <a:ext cx="0" cy="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3" name="Line 35"/>
            <p:cNvSpPr>
              <a:spLocks noChangeShapeType="1"/>
            </p:cNvSpPr>
            <p:nvPr/>
          </p:nvSpPr>
          <p:spPr bwMode="auto">
            <a:xfrm flipH="1">
              <a:off x="1009" y="1164"/>
              <a:ext cx="4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4" name="Line 36"/>
            <p:cNvSpPr>
              <a:spLocks noChangeShapeType="1"/>
            </p:cNvSpPr>
            <p:nvPr/>
          </p:nvSpPr>
          <p:spPr bwMode="auto">
            <a:xfrm>
              <a:off x="2081" y="2524"/>
              <a:ext cx="9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5" name="Line 37"/>
            <p:cNvSpPr>
              <a:spLocks noChangeShapeType="1"/>
            </p:cNvSpPr>
            <p:nvPr/>
          </p:nvSpPr>
          <p:spPr bwMode="auto">
            <a:xfrm>
              <a:off x="3329" y="2516"/>
              <a:ext cx="7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6" name="Line 38"/>
            <p:cNvSpPr>
              <a:spLocks noChangeShapeType="1"/>
            </p:cNvSpPr>
            <p:nvPr/>
          </p:nvSpPr>
          <p:spPr bwMode="auto">
            <a:xfrm>
              <a:off x="4105" y="2516"/>
              <a:ext cx="4" cy="4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7" name="Line 39"/>
            <p:cNvSpPr>
              <a:spLocks noChangeShapeType="1"/>
            </p:cNvSpPr>
            <p:nvPr/>
          </p:nvSpPr>
          <p:spPr bwMode="auto">
            <a:xfrm>
              <a:off x="4109" y="2932"/>
              <a:ext cx="2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8" name="Line 40"/>
            <p:cNvSpPr>
              <a:spLocks noChangeShapeType="1"/>
            </p:cNvSpPr>
            <p:nvPr/>
          </p:nvSpPr>
          <p:spPr bwMode="auto">
            <a:xfrm>
              <a:off x="2513" y="2952"/>
              <a:ext cx="3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69" name="Line 41"/>
            <p:cNvSpPr>
              <a:spLocks noChangeShapeType="1"/>
            </p:cNvSpPr>
            <p:nvPr/>
          </p:nvSpPr>
          <p:spPr bwMode="auto">
            <a:xfrm flipV="1">
              <a:off x="2889" y="2244"/>
              <a:ext cx="0" cy="7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0" name="Line 42"/>
            <p:cNvSpPr>
              <a:spLocks noChangeShapeType="1"/>
            </p:cNvSpPr>
            <p:nvPr/>
          </p:nvSpPr>
          <p:spPr bwMode="auto">
            <a:xfrm>
              <a:off x="2889" y="2248"/>
              <a:ext cx="12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1" name="Line 43"/>
            <p:cNvSpPr>
              <a:spLocks noChangeShapeType="1"/>
            </p:cNvSpPr>
            <p:nvPr/>
          </p:nvSpPr>
          <p:spPr bwMode="auto">
            <a:xfrm>
              <a:off x="4169" y="2248"/>
              <a:ext cx="0" cy="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2" name="Line 44"/>
            <p:cNvSpPr>
              <a:spLocks noChangeShapeType="1"/>
            </p:cNvSpPr>
            <p:nvPr/>
          </p:nvSpPr>
          <p:spPr bwMode="auto">
            <a:xfrm>
              <a:off x="4173" y="2400"/>
              <a:ext cx="2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3" name="Line 45"/>
            <p:cNvSpPr>
              <a:spLocks noChangeShapeType="1"/>
            </p:cNvSpPr>
            <p:nvPr/>
          </p:nvSpPr>
          <p:spPr bwMode="auto">
            <a:xfrm flipH="1">
              <a:off x="1529" y="2524"/>
              <a:ext cx="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4" name="Line 46"/>
            <p:cNvSpPr>
              <a:spLocks noChangeShapeType="1"/>
            </p:cNvSpPr>
            <p:nvPr/>
          </p:nvSpPr>
          <p:spPr bwMode="auto">
            <a:xfrm flipV="1">
              <a:off x="1525" y="1768"/>
              <a:ext cx="0" cy="7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75" name="Line 47"/>
            <p:cNvSpPr>
              <a:spLocks noChangeShapeType="1"/>
            </p:cNvSpPr>
            <p:nvPr/>
          </p:nvSpPr>
          <p:spPr bwMode="auto">
            <a:xfrm flipH="1">
              <a:off x="1289" y="1768"/>
              <a:ext cx="2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49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8" name="Rectangle 4">
            <a:hlinkClick r:id=""/>
          </p:cNvPr>
          <p:cNvSpPr>
            <a:spLocks noChangeArrowheads="1"/>
          </p:cNvSpPr>
          <p:nvPr/>
        </p:nvSpPr>
        <p:spPr bwMode="auto">
          <a:xfrm>
            <a:off x="411163" y="1095375"/>
            <a:ext cx="2728912"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US" altLang="en-US" sz="1800">
                <a:latin typeface="Arial" panose="020B0604020202020204" pitchFamily="34" charset="0"/>
              </a:rPr>
              <a:t>The prototype</a:t>
            </a:r>
          </a:p>
          <a:p>
            <a:pPr eaLnBrk="1" hangingPunct="1"/>
            <a:r>
              <a:rPr lang="en-US" altLang="en-US" sz="1800">
                <a:latin typeface="Arial" panose="020B0604020202020204" pitchFamily="34" charset="0"/>
              </a:rPr>
              <a:t>DOI:</a:t>
            </a:r>
            <a:r>
              <a:rPr lang="en-US" altLang="en-US" sz="1800">
                <a:latin typeface="Arial" panose="020B0604020202020204" pitchFamily="34" charset="0"/>
                <a:hlinkClick r:id=""/>
              </a:rPr>
              <a:t>10.1601/tx.0</a:t>
            </a:r>
            <a:endParaRPr lang="en-US" altLang="en-US" sz="1800">
              <a:latin typeface="Arial" panose="020B0604020202020204" pitchFamily="34" charset="0"/>
            </a:endParaRPr>
          </a:p>
        </p:txBody>
      </p:sp>
      <p:sp>
        <p:nvSpPr>
          <p:cNvPr id="262149" name="Rectangle 5"/>
          <p:cNvSpPr>
            <a:spLocks noChangeArrowheads="1"/>
          </p:cNvSpPr>
          <p:nvPr/>
        </p:nvSpPr>
        <p:spPr bwMode="auto">
          <a:xfrm>
            <a:off x="2927350" y="1114425"/>
            <a:ext cx="6032500" cy="233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defRPr sz="20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defRPr sz="2000">
                <a:solidFill>
                  <a:schemeClr val="tx1"/>
                </a:solidFill>
                <a:latin typeface="Tahoma" panose="020B0604030504040204" pitchFamily="34" charset="0"/>
                <a:ea typeface="ＭＳ Ｐゴシック" panose="020B0600070205080204" pitchFamily="34" charset="-128"/>
              </a:defRPr>
            </a:lvl5pPr>
            <a:lvl6pPr marL="25146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6pPr>
            <a:lvl7pPr marL="29718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7pPr>
            <a:lvl8pPr marL="34290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8pPr>
            <a:lvl9pPr marL="3886200" indent="-228600" fontAlgn="base">
              <a:spcBef>
                <a:spcPct val="20000"/>
              </a:spcBef>
              <a:spcAft>
                <a:spcPct val="0"/>
              </a:spcAft>
              <a:defRPr sz="2000">
                <a:solidFill>
                  <a:schemeClr val="tx1"/>
                </a:solidFill>
                <a:latin typeface="Tahoma" panose="020B0604030504040204" pitchFamily="34" charset="0"/>
                <a:ea typeface="ＭＳ Ｐゴシック" panose="020B0600070205080204" pitchFamily="34" charset="-128"/>
              </a:defRPr>
            </a:lvl9pPr>
          </a:lstStyle>
          <a:p>
            <a:pPr eaLnBrk="1" hangingPunct="1"/>
            <a:r>
              <a:rPr lang="en-US" altLang="en-US" sz="1800">
                <a:latin typeface="Arial" panose="020B0604020202020204" pitchFamily="34" charset="0"/>
              </a:rPr>
              <a:t>A proof-of-principle application</a:t>
            </a:r>
          </a:p>
          <a:p>
            <a:pPr lvl="1" eaLnBrk="1" hangingPunct="1"/>
            <a:r>
              <a:rPr lang="en-US" altLang="en-US" sz="1800">
                <a:latin typeface="Arial" panose="020B0604020202020204" pitchFamily="34" charset="0"/>
              </a:rPr>
              <a:t> 24,176 first-class objects</a:t>
            </a:r>
          </a:p>
          <a:p>
            <a:pPr lvl="1" eaLnBrk="1" hangingPunct="1"/>
            <a:r>
              <a:rPr lang="en-US" altLang="en-US" sz="1800">
                <a:latin typeface="Arial" panose="020B0604020202020204" pitchFamily="34" charset="0"/>
              </a:rPr>
              <a:t>Track changes in concepts over time</a:t>
            </a:r>
          </a:p>
          <a:p>
            <a:pPr lvl="1" eaLnBrk="1" hangingPunct="1"/>
            <a:r>
              <a:rPr lang="en-US" altLang="en-US" sz="1800">
                <a:latin typeface="Arial" panose="020B0604020202020204" pitchFamily="34" charset="0"/>
              </a:rPr>
              <a:t>Based on a nomenclatural taxonomy, but capable of supporting multiple taxonomic views and “time travel”</a:t>
            </a:r>
          </a:p>
          <a:p>
            <a:pPr lvl="1" eaLnBrk="1" hangingPunct="1"/>
            <a:r>
              <a:rPr lang="en-US" altLang="en-US" sz="1800">
                <a:latin typeface="Arial" panose="020B0604020202020204" pitchFamily="34" charset="0"/>
              </a:rPr>
              <a:t>Initial DOI services conform to AP 0</a:t>
            </a:r>
          </a:p>
          <a:p>
            <a:pPr lvl="1" eaLnBrk="1" hangingPunct="1"/>
            <a:r>
              <a:rPr lang="en-US" altLang="en-US" sz="1800">
                <a:latin typeface="Arial" panose="020B0604020202020204" pitchFamily="34" charset="0"/>
              </a:rPr>
              <a:t>Released January 17, 2006</a:t>
            </a:r>
          </a:p>
          <a:p>
            <a:pPr lvl="1" eaLnBrk="1" hangingPunct="1"/>
            <a:r>
              <a:rPr lang="en-US" altLang="en-US" sz="1800">
                <a:latin typeface="Arial" panose="020B0604020202020204" pitchFamily="34" charset="0"/>
              </a:rPr>
              <a:t>Japanese prototype released June 21, 2006</a:t>
            </a:r>
          </a:p>
          <a:p>
            <a:pPr lvl="1" eaLnBrk="1" hangingPunct="1"/>
            <a:r>
              <a:rPr lang="en-US" altLang="en-US" sz="1800">
                <a:latin typeface="Arial" panose="020B0604020202020204" pitchFamily="34" charset="0"/>
              </a:rPr>
              <a:t>Chinese version under development</a:t>
            </a:r>
          </a:p>
          <a:p>
            <a:pPr lvl="1" eaLnBrk="1" hangingPunct="1"/>
            <a:r>
              <a:rPr lang="en-US" altLang="en-US" sz="1800">
                <a:latin typeface="Arial" panose="020B0604020202020204" pitchFamily="34" charset="0"/>
              </a:rPr>
              <a:t>Arabic version under consideration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21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214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214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214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214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214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214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214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214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214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4" name="Rectangle 4"/>
          <p:cNvSpPr>
            <a:spLocks noGrp="1" noChangeArrowheads="1"/>
          </p:cNvSpPr>
          <p:nvPr>
            <p:ph type="title"/>
          </p:nvPr>
        </p:nvSpPr>
        <p:spPr>
          <a:xfrm>
            <a:off x="242888" y="71438"/>
            <a:ext cx="7772400" cy="609600"/>
          </a:xfrm>
        </p:spPr>
        <p:txBody>
          <a:bodyPr/>
          <a:lstStyle/>
          <a:p>
            <a:r>
              <a:rPr lang="en-US" altLang="en-US"/>
              <a:t>The mini-monograph</a:t>
            </a:r>
          </a:p>
        </p:txBody>
      </p:sp>
      <p:sp>
        <p:nvSpPr>
          <p:cNvPr id="343048" name="AutoShape 8"/>
          <p:cNvSpPr>
            <a:spLocks noChangeArrowheads="1"/>
          </p:cNvSpPr>
          <p:nvPr/>
        </p:nvSpPr>
        <p:spPr bwMode="auto">
          <a:xfrm>
            <a:off x="2492375" y="1317625"/>
            <a:ext cx="1395413" cy="1800225"/>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3046" name="AutoShape 6"/>
          <p:cNvSpPr>
            <a:spLocks noChangeArrowheads="1"/>
          </p:cNvSpPr>
          <p:nvPr/>
        </p:nvSpPr>
        <p:spPr bwMode="auto">
          <a:xfrm>
            <a:off x="2765425" y="2582863"/>
            <a:ext cx="1395413" cy="1800225"/>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343052" name="AutoShape 12"/>
          <p:cNvSpPr>
            <a:spLocks noChangeArrowheads="1"/>
          </p:cNvSpPr>
          <p:nvPr/>
        </p:nvSpPr>
        <p:spPr bwMode="auto">
          <a:xfrm>
            <a:off x="3048000" y="3646488"/>
            <a:ext cx="1395413" cy="1800225"/>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3054" name="Text Box 14"/>
          <p:cNvSpPr txBox="1">
            <a:spLocks noChangeArrowheads="1"/>
          </p:cNvSpPr>
          <p:nvPr/>
        </p:nvSpPr>
        <p:spPr bwMode="auto">
          <a:xfrm>
            <a:off x="2844800" y="2628900"/>
            <a:ext cx="825500" cy="9112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Name DOI</a:t>
            </a:r>
            <a:endParaRPr lang="en-US" altLang="en-US" sz="1200"/>
          </a:p>
          <a:p>
            <a:r>
              <a:rPr lang="en-US" altLang="en-US" sz="900"/>
              <a:t>Name</a:t>
            </a:r>
          </a:p>
          <a:p>
            <a:r>
              <a:rPr lang="en-US" altLang="en-US" sz="900"/>
              <a:t>Name status</a:t>
            </a:r>
          </a:p>
          <a:p>
            <a:r>
              <a:rPr lang="en-US" altLang="en-US" sz="900"/>
              <a:t>Authority</a:t>
            </a:r>
          </a:p>
          <a:p>
            <a:r>
              <a:rPr lang="en-US" altLang="en-US" sz="900"/>
              <a:t>Synonyms</a:t>
            </a:r>
          </a:p>
          <a:p>
            <a:r>
              <a:rPr lang="en-US" altLang="en-US" sz="900"/>
              <a:t>Taxon DOI</a:t>
            </a:r>
          </a:p>
        </p:txBody>
      </p:sp>
      <p:sp>
        <p:nvSpPr>
          <p:cNvPr id="343055" name="Text Box 15"/>
          <p:cNvSpPr txBox="1">
            <a:spLocks noChangeArrowheads="1"/>
          </p:cNvSpPr>
          <p:nvPr/>
        </p:nvSpPr>
        <p:spPr bwMode="auto">
          <a:xfrm>
            <a:off x="2540000" y="1349375"/>
            <a:ext cx="1346200" cy="11842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00"/>
              <a:t>Taxon DOI</a:t>
            </a:r>
            <a:endParaRPr lang="en-US" altLang="en-US" sz="1200"/>
          </a:p>
          <a:p>
            <a:r>
              <a:rPr lang="en-US" altLang="en-US" sz="900"/>
              <a:t>Name</a:t>
            </a:r>
          </a:p>
          <a:p>
            <a:r>
              <a:rPr lang="en-US" altLang="en-US" sz="900"/>
              <a:t>Rank</a:t>
            </a:r>
          </a:p>
          <a:p>
            <a:r>
              <a:rPr lang="en-US" altLang="en-US" sz="900"/>
              <a:t>Parent name</a:t>
            </a:r>
          </a:p>
          <a:p>
            <a:r>
              <a:rPr lang="en-US" altLang="en-US" sz="900"/>
              <a:t>Parent taxon DOI</a:t>
            </a:r>
          </a:p>
          <a:p>
            <a:r>
              <a:rPr lang="en-US" altLang="en-US" sz="900"/>
              <a:t>Methodology</a:t>
            </a:r>
          </a:p>
          <a:p>
            <a:r>
              <a:rPr lang="en-US" altLang="en-US" sz="900"/>
              <a:t>Type exemplar DOI</a:t>
            </a:r>
          </a:p>
          <a:p>
            <a:r>
              <a:rPr lang="en-US" altLang="en-US" sz="900"/>
              <a:t>Nontype exemplar DOI</a:t>
            </a:r>
          </a:p>
        </p:txBody>
      </p:sp>
      <p:sp>
        <p:nvSpPr>
          <p:cNvPr id="343057" name="Text Box 17"/>
          <p:cNvSpPr txBox="1">
            <a:spLocks noChangeArrowheads="1"/>
          </p:cNvSpPr>
          <p:nvPr/>
        </p:nvSpPr>
        <p:spPr bwMode="auto">
          <a:xfrm>
            <a:off x="3119438" y="3706813"/>
            <a:ext cx="908050" cy="1047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t>Exemplar DOI</a:t>
            </a:r>
            <a:endParaRPr lang="en-US" altLang="en-US" sz="1200"/>
          </a:p>
          <a:p>
            <a:r>
              <a:rPr lang="en-US" altLang="en-US" sz="900"/>
              <a:t>Biodeposit</a:t>
            </a:r>
          </a:p>
          <a:p>
            <a:r>
              <a:rPr lang="en-US" altLang="en-US" sz="900"/>
              <a:t>    Feature</a:t>
            </a:r>
          </a:p>
          <a:p>
            <a:r>
              <a:rPr lang="en-US" altLang="en-US" sz="900"/>
              <a:t>Biodeposit</a:t>
            </a:r>
          </a:p>
          <a:p>
            <a:r>
              <a:rPr lang="en-US" altLang="en-US" sz="900"/>
              <a:t>    Feature</a:t>
            </a:r>
          </a:p>
          <a:p>
            <a:r>
              <a:rPr lang="en-US" altLang="en-US" sz="900"/>
              <a:t>Taxon DOI</a:t>
            </a:r>
          </a:p>
          <a:p>
            <a:r>
              <a:rPr lang="en-US" altLang="en-US" sz="900"/>
              <a:t>Species name</a:t>
            </a:r>
          </a:p>
        </p:txBody>
      </p:sp>
      <p:sp>
        <p:nvSpPr>
          <p:cNvPr id="343085" name="AutoShape 45"/>
          <p:cNvSpPr>
            <a:spLocks noChangeArrowheads="1"/>
          </p:cNvSpPr>
          <p:nvPr/>
        </p:nvSpPr>
        <p:spPr bwMode="auto">
          <a:xfrm>
            <a:off x="5332413" y="947738"/>
            <a:ext cx="2663825" cy="5049837"/>
          </a:xfrm>
          <a:prstGeom prst="flowChartDocumen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a:p>
        </p:txBody>
      </p:sp>
      <p:sp>
        <p:nvSpPr>
          <p:cNvPr id="343088" name="Text Box 48"/>
          <p:cNvSpPr txBox="1">
            <a:spLocks noChangeArrowheads="1"/>
          </p:cNvSpPr>
          <p:nvPr/>
        </p:nvSpPr>
        <p:spPr bwMode="auto">
          <a:xfrm>
            <a:off x="5372100" y="981075"/>
            <a:ext cx="2335213" cy="39020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b="1"/>
              <a:t>Preamble</a:t>
            </a:r>
          </a:p>
          <a:p>
            <a:r>
              <a:rPr lang="en-US" altLang="en-US" sz="1000"/>
              <a:t>    Name/Name DOI</a:t>
            </a:r>
          </a:p>
          <a:p>
            <a:r>
              <a:rPr lang="en-US" altLang="en-US" sz="1000"/>
              <a:t>    Name status, Authority</a:t>
            </a:r>
          </a:p>
          <a:p>
            <a:r>
              <a:rPr lang="en-US" altLang="en-US" sz="1000"/>
              <a:t>    Synonyms/Name DOI</a:t>
            </a:r>
          </a:p>
          <a:p>
            <a:r>
              <a:rPr lang="en-US" altLang="en-US" sz="1000"/>
              <a:t>    Member of: Parent Taxon DOI</a:t>
            </a:r>
          </a:p>
          <a:p>
            <a:r>
              <a:rPr lang="en-US" altLang="en-US" sz="1000"/>
              <a:t>    Methodology</a:t>
            </a:r>
            <a:endParaRPr lang="en-US" altLang="en-US" sz="900"/>
          </a:p>
          <a:p>
            <a:r>
              <a:rPr lang="en-US" altLang="en-US" sz="1000" b="1"/>
              <a:t>Type Exemplar DOI</a:t>
            </a:r>
          </a:p>
          <a:p>
            <a:r>
              <a:rPr lang="en-US" altLang="en-US" sz="1000"/>
              <a:t>   Biodeposit+ </a:t>
            </a:r>
          </a:p>
          <a:p>
            <a:r>
              <a:rPr lang="en-US" altLang="en-US" sz="1000"/>
              <a:t>       Feature+</a:t>
            </a:r>
          </a:p>
          <a:p>
            <a:r>
              <a:rPr lang="en-US" altLang="en-US" sz="1000"/>
              <a:t>           Paired Sequences</a:t>
            </a:r>
          </a:p>
          <a:p>
            <a:r>
              <a:rPr lang="en-US" altLang="en-US" sz="1000"/>
              <a:t>           Genomic</a:t>
            </a:r>
          </a:p>
          <a:p>
            <a:r>
              <a:rPr lang="en-US" altLang="en-US" sz="1000"/>
              <a:t>           Paired phenotypic data</a:t>
            </a:r>
          </a:p>
          <a:p>
            <a:r>
              <a:rPr lang="en-US" altLang="en-US" sz="1000"/>
              <a:t>               Minimal description</a:t>
            </a:r>
          </a:p>
          <a:p>
            <a:r>
              <a:rPr lang="en-US" altLang="en-US" sz="1000"/>
              <a:t>               GSC Core description</a:t>
            </a:r>
          </a:p>
          <a:p>
            <a:r>
              <a:rPr lang="en-US" altLang="en-US" sz="1000"/>
              <a:t>            Images</a:t>
            </a:r>
          </a:p>
          <a:p>
            <a:r>
              <a:rPr lang="en-US" altLang="en-US" sz="1000" b="1"/>
              <a:t>Nontype exemplar</a:t>
            </a:r>
          </a:p>
          <a:p>
            <a:r>
              <a:rPr lang="en-US" altLang="en-US" sz="1000"/>
              <a:t>   Biodeposit+ </a:t>
            </a:r>
          </a:p>
          <a:p>
            <a:r>
              <a:rPr lang="en-US" altLang="en-US" sz="1000"/>
              <a:t>       Feature+</a:t>
            </a:r>
          </a:p>
          <a:p>
            <a:r>
              <a:rPr lang="en-US" altLang="en-US" sz="1000"/>
              <a:t>           Paired Sequences</a:t>
            </a:r>
          </a:p>
          <a:p>
            <a:r>
              <a:rPr lang="en-US" altLang="en-US" sz="1000"/>
              <a:t>           Genomic</a:t>
            </a:r>
          </a:p>
          <a:p>
            <a:r>
              <a:rPr lang="en-US" altLang="en-US" sz="1000"/>
              <a:t>           Paired phenotypic data</a:t>
            </a:r>
          </a:p>
          <a:p>
            <a:r>
              <a:rPr lang="en-US" altLang="en-US" sz="1000"/>
              <a:t>               Minimal description</a:t>
            </a:r>
          </a:p>
          <a:p>
            <a:r>
              <a:rPr lang="en-US" altLang="en-US" sz="1000"/>
              <a:t>               GSC Core description</a:t>
            </a:r>
          </a:p>
          <a:p>
            <a:r>
              <a:rPr lang="en-US" altLang="en-US" sz="1000"/>
              <a:t>            Images</a:t>
            </a:r>
          </a:p>
          <a:p>
            <a:r>
              <a:rPr lang="en-US" altLang="en-US" sz="1000" b="1"/>
              <a:t>Reference DOIs</a:t>
            </a:r>
            <a:r>
              <a:rPr lang="en-US" altLang="en-US" sz="1000"/>
              <a:t>        </a:t>
            </a:r>
            <a:endParaRPr lang="en-US" altLang="en-US" sz="900"/>
          </a:p>
        </p:txBody>
      </p:sp>
      <p:sp>
        <p:nvSpPr>
          <p:cNvPr id="343090" name="Text Box 50"/>
          <p:cNvSpPr txBox="1">
            <a:spLocks noChangeArrowheads="1"/>
          </p:cNvSpPr>
          <p:nvPr/>
        </p:nvSpPr>
        <p:spPr bwMode="auto">
          <a:xfrm>
            <a:off x="188913" y="2533650"/>
            <a:ext cx="180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200" b="1"/>
              <a:t>IJSEM/ICSP</a:t>
            </a:r>
          </a:p>
          <a:p>
            <a:pPr algn="ctr"/>
            <a:r>
              <a:rPr lang="en-US" altLang="en-US" sz="1200" b="1"/>
              <a:t>Taxonomic authorities</a:t>
            </a:r>
          </a:p>
        </p:txBody>
      </p:sp>
      <p:sp>
        <p:nvSpPr>
          <p:cNvPr id="343091" name="Text Box 51"/>
          <p:cNvSpPr txBox="1">
            <a:spLocks noChangeArrowheads="1"/>
          </p:cNvSpPr>
          <p:nvPr/>
        </p:nvSpPr>
        <p:spPr bwMode="auto">
          <a:xfrm>
            <a:off x="228600" y="3752850"/>
            <a:ext cx="184467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200" b="1"/>
              <a:t>BRCs &amp; Collections</a:t>
            </a:r>
          </a:p>
          <a:p>
            <a:pPr algn="ctr"/>
            <a:r>
              <a:rPr lang="en-US" altLang="en-US" sz="1200" b="1"/>
              <a:t>Genbank/EMBL/DDBJ</a:t>
            </a:r>
          </a:p>
          <a:p>
            <a:pPr algn="ctr"/>
            <a:r>
              <a:rPr lang="en-US" altLang="en-US" sz="1200" b="1"/>
              <a:t>Taxonomic community</a:t>
            </a:r>
          </a:p>
          <a:p>
            <a:pPr algn="ctr"/>
            <a:r>
              <a:rPr lang="en-US" altLang="en-US" sz="1200" b="1"/>
              <a:t>Genomics community</a:t>
            </a:r>
          </a:p>
          <a:p>
            <a:pPr algn="ctr"/>
            <a:r>
              <a:rPr lang="en-US" altLang="en-US" sz="1200" b="1"/>
              <a:t>Instrument vendors</a:t>
            </a:r>
          </a:p>
          <a:p>
            <a:pPr algn="ctr"/>
            <a:r>
              <a:rPr lang="en-US" altLang="en-US" sz="1200" b="1"/>
              <a:t>Database providers</a:t>
            </a:r>
          </a:p>
          <a:p>
            <a:pPr algn="ctr"/>
            <a:r>
              <a:rPr lang="en-US" altLang="en-US" sz="1200" b="1"/>
              <a:t>Publishers</a:t>
            </a:r>
          </a:p>
        </p:txBody>
      </p:sp>
      <p:sp>
        <p:nvSpPr>
          <p:cNvPr id="343092" name="Line 52"/>
          <p:cNvSpPr>
            <a:spLocks noChangeShapeType="1"/>
          </p:cNvSpPr>
          <p:nvPr/>
        </p:nvSpPr>
        <p:spPr bwMode="auto">
          <a:xfrm flipV="1">
            <a:off x="1998663" y="2127250"/>
            <a:ext cx="328612" cy="606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3093" name="Line 53"/>
          <p:cNvSpPr>
            <a:spLocks noChangeShapeType="1"/>
          </p:cNvSpPr>
          <p:nvPr/>
        </p:nvSpPr>
        <p:spPr bwMode="auto">
          <a:xfrm>
            <a:off x="1998663" y="2733675"/>
            <a:ext cx="346075" cy="4889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3094" name="Line 54"/>
          <p:cNvSpPr>
            <a:spLocks noChangeShapeType="1"/>
          </p:cNvSpPr>
          <p:nvPr/>
        </p:nvSpPr>
        <p:spPr bwMode="auto">
          <a:xfrm>
            <a:off x="1998663" y="4354513"/>
            <a:ext cx="5540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3095" name="Line 55"/>
          <p:cNvSpPr>
            <a:spLocks noChangeShapeType="1"/>
          </p:cNvSpPr>
          <p:nvPr/>
        </p:nvSpPr>
        <p:spPr bwMode="auto">
          <a:xfrm>
            <a:off x="4560888" y="3240088"/>
            <a:ext cx="541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2" name="Rectangle 4"/>
          <p:cNvSpPr>
            <a:spLocks noGrp="1" noChangeArrowheads="1"/>
          </p:cNvSpPr>
          <p:nvPr>
            <p:ph type="title"/>
          </p:nvPr>
        </p:nvSpPr>
        <p:spPr/>
        <p:txBody>
          <a:bodyPr/>
          <a:lstStyle/>
          <a:p>
            <a:r>
              <a:rPr lang="en-US" altLang="en-US"/>
              <a:t>Easy support of foreign languages</a:t>
            </a:r>
          </a:p>
        </p:txBody>
      </p:sp>
      <p:pic>
        <p:nvPicPr>
          <p:cNvPr id="345093" name="Picture 5" descr="n4l4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225" y="847725"/>
            <a:ext cx="7121525" cy="5257800"/>
          </a:xfrm>
          <a:prstGeom prst="rect">
            <a:avLst/>
          </a:prstGeom>
          <a:noFill/>
          <a:extLst>
            <a:ext uri="{909E8E84-426E-40DD-AFC4-6F175D3DCCD1}">
              <a14:hiddenFill xmlns:a14="http://schemas.microsoft.com/office/drawing/2010/main">
                <a:solidFill>
                  <a:srgbClr val="FFFFFF"/>
                </a:solidFill>
              </a14:hiddenFill>
            </a:ext>
          </a:extLst>
        </p:spPr>
      </p:pic>
      <p:pic>
        <p:nvPicPr>
          <p:cNvPr id="345094" name="Picture 6" descr="n4l4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650" y="857250"/>
            <a:ext cx="7121525" cy="5259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82" name="Picture 2" descr="codesample1"/>
          <p:cNvPicPr>
            <a:picLocks noChangeAspect="1" noChangeArrowheads="1"/>
          </p:cNvPicPr>
          <p:nvPr/>
        </p:nvPicPr>
        <p:blipFill>
          <a:blip r:embed="rId3">
            <a:extLst>
              <a:ext uri="{28A0092B-C50C-407E-A947-70E740481C1C}">
                <a14:useLocalDpi xmlns:a14="http://schemas.microsoft.com/office/drawing/2010/main" val="0"/>
              </a:ext>
            </a:extLst>
          </a:blip>
          <a:srcRect b="13583"/>
          <a:stretch>
            <a:fillRect/>
          </a:stretch>
        </p:blipFill>
        <p:spPr bwMode="auto">
          <a:xfrm>
            <a:off x="152400" y="-58738"/>
            <a:ext cx="8785225" cy="694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83" name="AutoShape 3"/>
          <p:cNvSpPr>
            <a:spLocks noChangeArrowheads="1"/>
          </p:cNvSpPr>
          <p:nvPr/>
        </p:nvSpPr>
        <p:spPr bwMode="auto">
          <a:xfrm rot="2504674">
            <a:off x="5238750" y="4738688"/>
            <a:ext cx="2133600" cy="1295400"/>
          </a:xfrm>
          <a:prstGeom prst="rightArrow">
            <a:avLst>
              <a:gd name="adj1" fmla="val 50000"/>
              <a:gd name="adj2" fmla="val 41176"/>
            </a:avLst>
          </a:prstGeom>
          <a:solidFill>
            <a:srgbClr val="3366FF">
              <a:alpha val="50999"/>
            </a:srgb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76483"/>
                                        </p:tgtEl>
                                        <p:attrNameLst>
                                          <p:attrName>style.visibility</p:attrName>
                                        </p:attrNameLst>
                                      </p:cBhvr>
                                      <p:to>
                                        <p:strVal val="visible"/>
                                      </p:to>
                                    </p:set>
                                    <p:animEffect transition="in" filter="fade">
                                      <p:cBhvr>
                                        <p:cTn id="7" dur="2000"/>
                                        <p:tgtEl>
                                          <p:spTgt spid="276483"/>
                                        </p:tgtEl>
                                      </p:cBhvr>
                                    </p:animEffect>
                                    <p:anim calcmode="lin" valueType="num">
                                      <p:cBhvr>
                                        <p:cTn id="8" dur="2000" fill="hold"/>
                                        <p:tgtEl>
                                          <p:spTgt spid="276483"/>
                                        </p:tgtEl>
                                        <p:attrNameLst>
                                          <p:attrName>ppt_x</p:attrName>
                                        </p:attrNameLst>
                                      </p:cBhvr>
                                      <p:tavLst>
                                        <p:tav tm="0">
                                          <p:val>
                                            <p:strVal val="#ppt_x"/>
                                          </p:val>
                                        </p:tav>
                                        <p:tav tm="100000">
                                          <p:val>
                                            <p:strVal val="#ppt_x"/>
                                          </p:val>
                                        </p:tav>
                                      </p:tavLst>
                                    </p:anim>
                                    <p:anim calcmode="lin" valueType="num">
                                      <p:cBhvr>
                                        <p:cTn id="9" dur="2000" fill="hold"/>
                                        <p:tgtEl>
                                          <p:spTgt spid="2764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2" descr="codesampl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3" y="-100013"/>
            <a:ext cx="8756650" cy="6940551"/>
          </a:xfrm>
          <a:prstGeom prst="rect">
            <a:avLst/>
          </a:prstGeom>
          <a:noFill/>
          <a:extLst>
            <a:ext uri="{909E8E84-426E-40DD-AFC4-6F175D3DCCD1}">
              <a14:hiddenFill xmlns:a14="http://schemas.microsoft.com/office/drawing/2010/main">
                <a:solidFill>
                  <a:srgbClr val="FFFFFF"/>
                </a:solidFill>
              </a14:hiddenFill>
            </a:ext>
          </a:extLst>
        </p:spPr>
      </p:pic>
      <p:sp>
        <p:nvSpPr>
          <p:cNvPr id="278531" name="Rectangle 3"/>
          <p:cNvSpPr>
            <a:spLocks noChangeArrowheads="1"/>
          </p:cNvSpPr>
          <p:nvPr/>
        </p:nvSpPr>
        <p:spPr bwMode="auto">
          <a:xfrm>
            <a:off x="1404938" y="6138863"/>
            <a:ext cx="4267200" cy="228600"/>
          </a:xfrm>
          <a:prstGeom prst="rect">
            <a:avLst/>
          </a:prstGeom>
          <a:solidFill>
            <a:srgbClr val="0000FF">
              <a:alpha val="25000"/>
            </a:srgb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278532" name="AutoShape 4"/>
          <p:cNvSpPr>
            <a:spLocks noChangeArrowheads="1"/>
          </p:cNvSpPr>
          <p:nvPr/>
        </p:nvSpPr>
        <p:spPr bwMode="auto">
          <a:xfrm rot="-911544">
            <a:off x="890588" y="5834063"/>
            <a:ext cx="762000" cy="762000"/>
          </a:xfrm>
          <a:prstGeom prst="star5">
            <a:avLst/>
          </a:prstGeom>
          <a:solidFill>
            <a:srgbClr val="0000FF"/>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78531"/>
                                        </p:tgtEl>
                                        <p:attrNameLst>
                                          <p:attrName>style.visibility</p:attrName>
                                        </p:attrNameLst>
                                      </p:cBhvr>
                                      <p:to>
                                        <p:strVal val="visible"/>
                                      </p:to>
                                    </p:set>
                                    <p:anim calcmode="lin" valueType="num">
                                      <p:cBhvr>
                                        <p:cTn id="7" dur="500" fill="hold"/>
                                        <p:tgtEl>
                                          <p:spTgt spid="278531"/>
                                        </p:tgtEl>
                                        <p:attrNameLst>
                                          <p:attrName>ppt_x</p:attrName>
                                        </p:attrNameLst>
                                      </p:cBhvr>
                                      <p:tavLst>
                                        <p:tav tm="0">
                                          <p:val>
                                            <p:strVal val="#ppt_x-.2"/>
                                          </p:val>
                                        </p:tav>
                                        <p:tav tm="100000">
                                          <p:val>
                                            <p:strVal val="#ppt_x"/>
                                          </p:val>
                                        </p:tav>
                                      </p:tavLst>
                                    </p:anim>
                                    <p:anim calcmode="lin" valueType="num">
                                      <p:cBhvr>
                                        <p:cTn id="8" dur="500" fill="hold"/>
                                        <p:tgtEl>
                                          <p:spTgt spid="278531"/>
                                        </p:tgtEl>
                                        <p:attrNameLst>
                                          <p:attrName>ppt_y</p:attrName>
                                        </p:attrNameLst>
                                      </p:cBhvr>
                                      <p:tavLst>
                                        <p:tav tm="0">
                                          <p:val>
                                            <p:strVal val="#ppt_y"/>
                                          </p:val>
                                        </p:tav>
                                        <p:tav tm="100000">
                                          <p:val>
                                            <p:strVal val="#ppt_y"/>
                                          </p:val>
                                        </p:tav>
                                      </p:tavLst>
                                    </p:anim>
                                    <p:animEffect transition="in" filter="wipe(right)" prLst="gradientSize: 0.1">
                                      <p:cBhvr>
                                        <p:cTn id="9" dur="500"/>
                                        <p:tgtEl>
                                          <p:spTgt spid="27853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278532"/>
                                        </p:tgtEl>
                                        <p:attrNameLst>
                                          <p:attrName>style.visibility</p:attrName>
                                        </p:attrNameLst>
                                      </p:cBhvr>
                                      <p:to>
                                        <p:strVal val="visible"/>
                                      </p:to>
                                    </p:set>
                                    <p:anim calcmode="lin" valueType="num">
                                      <p:cBhvr>
                                        <p:cTn id="12" dur="500" fill="hold"/>
                                        <p:tgtEl>
                                          <p:spTgt spid="278532"/>
                                        </p:tgtEl>
                                        <p:attrNameLst>
                                          <p:attrName>ppt_x</p:attrName>
                                        </p:attrNameLst>
                                      </p:cBhvr>
                                      <p:tavLst>
                                        <p:tav tm="0">
                                          <p:val>
                                            <p:strVal val="#ppt_x-.2"/>
                                          </p:val>
                                        </p:tav>
                                        <p:tav tm="100000">
                                          <p:val>
                                            <p:strVal val="#ppt_x"/>
                                          </p:val>
                                        </p:tav>
                                      </p:tavLst>
                                    </p:anim>
                                    <p:anim calcmode="lin" valueType="num">
                                      <p:cBhvr>
                                        <p:cTn id="13" dur="500" fill="hold"/>
                                        <p:tgtEl>
                                          <p:spTgt spid="278532"/>
                                        </p:tgtEl>
                                        <p:attrNameLst>
                                          <p:attrName>ppt_y</p:attrName>
                                        </p:attrNameLst>
                                      </p:cBhvr>
                                      <p:tavLst>
                                        <p:tav tm="0">
                                          <p:val>
                                            <p:strVal val="#ppt_y"/>
                                          </p:val>
                                        </p:tav>
                                        <p:tav tm="100000">
                                          <p:val>
                                            <p:strVal val="#ppt_y"/>
                                          </p:val>
                                        </p:tav>
                                      </p:tavLst>
                                    </p:anim>
                                    <p:animEffect transition="in" filter="wipe(right)" prLst="gradientSize: 0.1">
                                      <p:cBhvr>
                                        <p:cTn id="14" dur="500"/>
                                        <p:tgtEl>
                                          <p:spTgt spid="278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1" grpId="0" animBg="1"/>
      <p:bldP spid="27853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279400" y="76200"/>
            <a:ext cx="8678863" cy="609600"/>
          </a:xfrm>
        </p:spPr>
        <p:txBody>
          <a:bodyPr/>
          <a:lstStyle/>
          <a:p>
            <a:r>
              <a:rPr lang="en-US" altLang="en-US" sz="2800"/>
              <a:t>Accessing the NamesforLife information objects</a:t>
            </a:r>
          </a:p>
        </p:txBody>
      </p:sp>
      <p:pic>
        <p:nvPicPr>
          <p:cNvPr id="3399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846138"/>
            <a:ext cx="8410575" cy="525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9973" name="AutoShape 5">
            <a:hlinkClick r:id="" highlightClick="1"/>
          </p:cNvPr>
          <p:cNvSpPr>
            <a:spLocks noChangeArrowheads="1"/>
          </p:cNvSpPr>
          <p:nvPr/>
        </p:nvSpPr>
        <p:spPr bwMode="auto">
          <a:xfrm>
            <a:off x="504825" y="5505450"/>
            <a:ext cx="171450" cy="161925"/>
          </a:xfrm>
          <a:prstGeom prst="actionButtonBlank">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altLang="en-US"/>
              <a:t>Embedding N4L links into web content</a:t>
            </a:r>
          </a:p>
        </p:txBody>
      </p:sp>
      <p:pic>
        <p:nvPicPr>
          <p:cNvPr id="269316" name="Picture 4" descr="midi-s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860425"/>
            <a:ext cx="5200651" cy="525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317" name="Picture 5" descr="midi-ss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013" y="855663"/>
            <a:ext cx="5183187" cy="5253037"/>
          </a:xfrm>
          <a:prstGeom prst="rect">
            <a:avLst/>
          </a:prstGeom>
          <a:noFill/>
          <a:extLst>
            <a:ext uri="{909E8E84-426E-40DD-AFC4-6F175D3DCCD1}">
              <a14:hiddenFill xmlns:a14="http://schemas.microsoft.com/office/drawing/2010/main">
                <a:solidFill>
                  <a:srgbClr val="FFFFFF"/>
                </a:solidFill>
              </a14:hiddenFill>
            </a:ext>
          </a:extLst>
        </p:spPr>
      </p:pic>
      <p:pic>
        <p:nvPicPr>
          <p:cNvPr id="269318" name="Picture 6" descr="midi-ss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3" y="854075"/>
            <a:ext cx="8410575" cy="5256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26931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6931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xit" presetSubtype="0" fill="hold" nodeType="clickEffect">
                                  <p:stCondLst>
                                    <p:cond delay="0"/>
                                  </p:stCondLst>
                                  <p:childTnLst>
                                    <p:set>
                                      <p:cBhvr>
                                        <p:cTn id="12" dur="1" fill="hold">
                                          <p:stCondLst>
                                            <p:cond delay="0"/>
                                          </p:stCondLst>
                                        </p:cTn>
                                        <p:tgtEl>
                                          <p:spTgt spid="269317"/>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69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233363" y="2817813"/>
            <a:ext cx="7772400" cy="609600"/>
          </a:xfrm>
        </p:spPr>
        <p:txBody>
          <a:bodyPr/>
          <a:lstStyle/>
          <a:p>
            <a:r>
              <a:rPr lang="en-US" altLang="en-US" sz="2400"/>
              <a:t>We do quagmires</a:t>
            </a:r>
            <a:endParaRPr lang="en-US" altLang="en-US"/>
          </a:p>
        </p:txBody>
      </p:sp>
      <p:sp>
        <p:nvSpPr>
          <p:cNvPr id="144390" name="Rectangle 6"/>
          <p:cNvSpPr>
            <a:spLocks noChangeArrowheads="1"/>
          </p:cNvSpPr>
          <p:nvPr/>
        </p:nvSpPr>
        <p:spPr bwMode="auto">
          <a:xfrm>
            <a:off x="136525" y="76200"/>
            <a:ext cx="8510588"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3200" i="1">
                <a:solidFill>
                  <a:schemeClr val="tx2"/>
                </a:solidFill>
                <a:latin typeface="Georgia" panose="02040502050405020303" pitchFamily="18" charset="0"/>
                <a:ea typeface="ＭＳ Ｐゴシック" panose="020B0600070205080204" pitchFamily="34" charset="-128"/>
              </a:defRPr>
            </a:lvl1pPr>
            <a:lvl2pPr>
              <a:defRPr sz="3200" i="1">
                <a:solidFill>
                  <a:schemeClr val="tx2"/>
                </a:solidFill>
                <a:latin typeface="Georgia" panose="02040502050405020303" pitchFamily="18" charset="0"/>
                <a:ea typeface="ＭＳ Ｐゴシック" panose="020B0600070205080204" pitchFamily="34" charset="-128"/>
              </a:defRPr>
            </a:lvl2pPr>
            <a:lvl3pPr>
              <a:defRPr sz="3200" i="1">
                <a:solidFill>
                  <a:schemeClr val="tx2"/>
                </a:solidFill>
                <a:latin typeface="Georgia" panose="02040502050405020303" pitchFamily="18" charset="0"/>
                <a:ea typeface="ＭＳ Ｐゴシック" panose="020B0600070205080204" pitchFamily="34" charset="-128"/>
              </a:defRPr>
            </a:lvl3pPr>
            <a:lvl4pPr>
              <a:defRPr sz="3200" i="1">
                <a:solidFill>
                  <a:schemeClr val="tx2"/>
                </a:solidFill>
                <a:latin typeface="Georgia" panose="02040502050405020303" pitchFamily="18" charset="0"/>
                <a:ea typeface="ＭＳ Ｐゴシック" panose="020B0600070205080204" pitchFamily="34" charset="-128"/>
              </a:defRPr>
            </a:lvl4pPr>
            <a:lvl5pPr>
              <a:defRPr sz="3200" i="1">
                <a:solidFill>
                  <a:schemeClr val="tx2"/>
                </a:solidFill>
                <a:latin typeface="Georgia" panose="02040502050405020303" pitchFamily="18" charset="0"/>
                <a:ea typeface="ＭＳ Ｐゴシック" panose="020B0600070205080204" pitchFamily="34" charset="-128"/>
              </a:defRPr>
            </a:lvl5pPr>
            <a:lvl6pPr marL="4572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6pPr>
            <a:lvl7pPr marL="9144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7pPr>
            <a:lvl8pPr marL="13716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8pPr>
            <a:lvl9pPr marL="1828800" fontAlgn="base">
              <a:spcBef>
                <a:spcPct val="0"/>
              </a:spcBef>
              <a:spcAft>
                <a:spcPct val="0"/>
              </a:spcAft>
              <a:defRPr sz="3200" i="1">
                <a:solidFill>
                  <a:schemeClr val="tx2"/>
                </a:solidFill>
                <a:latin typeface="Georgia" panose="02040502050405020303" pitchFamily="18" charset="0"/>
                <a:ea typeface="ＭＳ Ｐゴシック" panose="020B0600070205080204" pitchFamily="34" charset="-128"/>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Text Box 2"/>
          <p:cNvSpPr txBox="1">
            <a:spLocks noChangeArrowheads="1"/>
          </p:cNvSpPr>
          <p:nvPr/>
        </p:nvSpPr>
        <p:spPr bwMode="auto">
          <a:xfrm>
            <a:off x="284163" y="169863"/>
            <a:ext cx="57324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latin typeface="Georgia" panose="02040502050405020303" pitchFamily="18" charset="0"/>
                <a:ea typeface="ＭＳ ゴシック" panose="020B0609070205080204" pitchFamily="49" charset="-128"/>
              </a:rPr>
              <a:t>PhenBank…</a:t>
            </a:r>
            <a:endParaRPr lang="en-US" altLang="en-US" sz="2800">
              <a:latin typeface="Georgia" panose="02040502050405020303" pitchFamily="18" charset="0"/>
            </a:endParaRPr>
          </a:p>
        </p:txBody>
      </p:sp>
      <p:sp>
        <p:nvSpPr>
          <p:cNvPr id="355331" name="Text Box 3"/>
          <p:cNvSpPr txBox="1">
            <a:spLocks noChangeArrowheads="1"/>
          </p:cNvSpPr>
          <p:nvPr/>
        </p:nvSpPr>
        <p:spPr bwMode="auto">
          <a:xfrm>
            <a:off x="392113" y="873125"/>
            <a:ext cx="1601787" cy="6413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latin typeface="Tahoma" panose="020B0604030504040204" pitchFamily="34" charset="0"/>
              </a:rPr>
              <a:t>The federated</a:t>
            </a:r>
          </a:p>
          <a:p>
            <a:r>
              <a:rPr lang="en-US" altLang="en-US" sz="1800">
                <a:solidFill>
                  <a:schemeClr val="tx2"/>
                </a:solidFill>
                <a:latin typeface="Tahoma" panose="020B0604030504040204" pitchFamily="34" charset="0"/>
              </a:rPr>
              <a:t>   database</a:t>
            </a:r>
          </a:p>
        </p:txBody>
      </p:sp>
      <p:sp>
        <p:nvSpPr>
          <p:cNvPr id="355332" name="Rectangle 4"/>
          <p:cNvSpPr>
            <a:spLocks noChangeArrowheads="1"/>
          </p:cNvSpPr>
          <p:nvPr/>
        </p:nvSpPr>
        <p:spPr bwMode="auto">
          <a:xfrm>
            <a:off x="2974975" y="871538"/>
            <a:ext cx="600710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630238" indent="-171450">
              <a:defRPr sz="2400">
                <a:solidFill>
                  <a:schemeClr val="tx1"/>
                </a:solidFill>
                <a:latin typeface="Arial" panose="020B0604020202020204" pitchFamily="34" charset="0"/>
                <a:ea typeface="ＭＳ Ｐゴシック" panose="020B0600070205080204" pitchFamily="34" charset="-128"/>
              </a:defRPr>
            </a:lvl2pPr>
            <a:lvl3pPr>
              <a:defRPr sz="2400">
                <a:solidFill>
                  <a:schemeClr val="tx1"/>
                </a:solidFill>
                <a:latin typeface="Arial" panose="020B0604020202020204" pitchFamily="34" charset="0"/>
                <a:ea typeface="ＭＳ Ｐゴシック" panose="020B0600070205080204" pitchFamily="34" charset="-128"/>
              </a:defRPr>
            </a:lvl3pPr>
            <a:lvl4pPr>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t>Associate phenotypic data with emerging 16S sequence data</a:t>
            </a:r>
          </a:p>
          <a:p>
            <a:pPr lvl="1"/>
            <a:r>
              <a:rPr lang="en-US" altLang="en-US" sz="1800"/>
              <a:t>Potential value to the community</a:t>
            </a:r>
          </a:p>
          <a:p>
            <a:pPr lvl="1"/>
            <a:r>
              <a:rPr lang="en-US" altLang="en-US" sz="1800"/>
              <a:t>Problems</a:t>
            </a:r>
          </a:p>
          <a:p>
            <a:pPr lvl="2"/>
            <a:r>
              <a:rPr lang="en-US" altLang="en-US" sz="1800"/>
              <a:t>Technical</a:t>
            </a:r>
          </a:p>
          <a:p>
            <a:pPr lvl="3"/>
            <a:r>
              <a:rPr lang="en-US" altLang="en-US" sz="1800"/>
              <a:t>Interoperability and data comparability</a:t>
            </a:r>
          </a:p>
          <a:p>
            <a:pPr lvl="3"/>
            <a:r>
              <a:rPr lang="en-US" altLang="en-US" sz="1800"/>
              <a:t>Variable granularity</a:t>
            </a:r>
          </a:p>
          <a:p>
            <a:pPr lvl="3"/>
            <a:r>
              <a:rPr lang="en-US" altLang="en-US" sz="1800"/>
              <a:t>Lack of controlled vocabulary</a:t>
            </a:r>
          </a:p>
          <a:p>
            <a:pPr lvl="2"/>
            <a:r>
              <a:rPr lang="en-US" altLang="en-US" sz="1800"/>
              <a:t>Social issues of the centralized model</a:t>
            </a:r>
          </a:p>
          <a:p>
            <a:pPr lvl="3"/>
            <a:r>
              <a:rPr lang="en-US" altLang="en-US" sz="1800"/>
              <a:t>Who controls access?</a:t>
            </a:r>
          </a:p>
          <a:p>
            <a:pPr lvl="3"/>
            <a:r>
              <a:rPr lang="en-US" altLang="en-US" sz="1800"/>
              <a:t>Who curates?</a:t>
            </a:r>
          </a:p>
          <a:p>
            <a:pPr lvl="3"/>
            <a:r>
              <a:rPr lang="en-US" altLang="en-US" sz="1800"/>
              <a:t>Who pays?</a:t>
            </a:r>
          </a:p>
          <a:p>
            <a:pPr lvl="3"/>
            <a:r>
              <a:rPr lang="en-US" altLang="en-US" sz="1800"/>
              <a:t>Incentives for participants?</a:t>
            </a:r>
          </a:p>
          <a:p>
            <a:pPr lvl="2"/>
            <a:endParaRPr lang="en-US" altLang="en-US" sz="1800"/>
          </a:p>
          <a:p>
            <a:r>
              <a:rPr lang="en-US" altLang="en-US" sz="1800"/>
              <a:t>	</a:t>
            </a:r>
            <a:r>
              <a:rPr lang="en-US" altLang="en-US" sz="1800">
                <a:latin typeface="Tahoma" panose="020B0604030504040204" pitchFamily="34" charset="0"/>
              </a:rPr>
              <a:t>  </a:t>
            </a:r>
          </a:p>
          <a:p>
            <a:pPr lvl="1"/>
            <a:endParaRPr lang="en-US" altLang="en-US" sz="1800">
              <a:latin typeface="Tahoma" panose="020B0604030504040204"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6" name="Text Box 4"/>
          <p:cNvSpPr txBox="1">
            <a:spLocks noChangeArrowheads="1"/>
          </p:cNvSpPr>
          <p:nvPr/>
        </p:nvSpPr>
        <p:spPr bwMode="auto">
          <a:xfrm>
            <a:off x="392113" y="873125"/>
            <a:ext cx="1635125"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latin typeface="Tahoma" panose="020B0604030504040204" pitchFamily="34" charset="0"/>
              </a:rPr>
              <a:t>A decade later</a:t>
            </a:r>
          </a:p>
        </p:txBody>
      </p:sp>
      <p:sp>
        <p:nvSpPr>
          <p:cNvPr id="361477" name="Rectangle 5"/>
          <p:cNvSpPr>
            <a:spLocks noChangeArrowheads="1"/>
          </p:cNvSpPr>
          <p:nvPr/>
        </p:nvSpPr>
        <p:spPr bwMode="auto">
          <a:xfrm>
            <a:off x="2974975" y="871538"/>
            <a:ext cx="600710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630238" indent="-171450">
              <a:defRPr sz="2400">
                <a:solidFill>
                  <a:schemeClr val="tx1"/>
                </a:solidFill>
                <a:latin typeface="Arial" panose="020B0604020202020204" pitchFamily="34" charset="0"/>
                <a:ea typeface="ＭＳ Ｐゴシック" panose="020B0600070205080204" pitchFamily="34" charset="-128"/>
              </a:defRPr>
            </a:lvl2pPr>
            <a:lvl3pPr marL="1146175" indent="-231775">
              <a:defRPr sz="2400">
                <a:solidFill>
                  <a:schemeClr val="tx1"/>
                </a:solidFill>
                <a:latin typeface="Arial" panose="020B0604020202020204" pitchFamily="34" charset="0"/>
                <a:ea typeface="ＭＳ Ｐゴシック" panose="020B0600070205080204" pitchFamily="34" charset="-128"/>
              </a:defRPr>
            </a:lvl3pPr>
            <a:lvl4pPr>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t>Maturation of the 16S data </a:t>
            </a:r>
          </a:p>
          <a:p>
            <a:r>
              <a:rPr lang="en-US" altLang="en-US" sz="1800"/>
              <a:t>Impact of emerging technologies</a:t>
            </a:r>
          </a:p>
          <a:p>
            <a:pPr lvl="1"/>
            <a:r>
              <a:rPr lang="en-US" altLang="en-US" sz="1800"/>
              <a:t>Large-scale sequencing efforts</a:t>
            </a:r>
          </a:p>
          <a:p>
            <a:pPr lvl="1"/>
            <a:r>
              <a:rPr lang="en-US" altLang="en-US" sz="1800"/>
              <a:t>Wealth of new tools</a:t>
            </a:r>
          </a:p>
          <a:p>
            <a:pPr lvl="2"/>
            <a:r>
              <a:rPr lang="en-US" altLang="en-US" sz="1800"/>
              <a:t>Predictive models</a:t>
            </a:r>
          </a:p>
          <a:p>
            <a:pPr lvl="2"/>
            <a:r>
              <a:rPr lang="en-US" altLang="en-US" sz="1800"/>
              <a:t>Ontology development</a:t>
            </a:r>
          </a:p>
          <a:p>
            <a:pPr lvl="2"/>
            <a:r>
              <a:rPr lang="en-US" altLang="en-US" sz="1800"/>
              <a:t>Phenotypic arrays</a:t>
            </a:r>
          </a:p>
          <a:p>
            <a:pPr lvl="1"/>
            <a:r>
              <a:rPr lang="en-US" altLang="en-US" sz="1800"/>
              <a:t>Rapid emergence of web technologies</a:t>
            </a:r>
          </a:p>
          <a:p>
            <a:pPr lvl="2"/>
            <a:r>
              <a:rPr lang="en-US" altLang="en-US" sz="1800"/>
              <a:t>Impact on traditional publishing</a:t>
            </a:r>
          </a:p>
          <a:p>
            <a:pPr lvl="2"/>
            <a:r>
              <a:rPr lang="en-US" altLang="en-US" sz="1800"/>
              <a:t>XML, DOIs </a:t>
            </a:r>
          </a:p>
          <a:p>
            <a:pPr lvl="2"/>
            <a:r>
              <a:rPr lang="en-US" altLang="en-US" sz="1800"/>
              <a:t>Semantic technology</a:t>
            </a:r>
          </a:p>
          <a:p>
            <a:pPr lvl="1"/>
            <a:r>
              <a:rPr lang="en-US" altLang="en-US" sz="1800"/>
              <a:t>Impact of emerging social trends</a:t>
            </a:r>
          </a:p>
          <a:p>
            <a:pPr lvl="2"/>
            <a:r>
              <a:rPr lang="en-US" altLang="en-US" sz="1800"/>
              <a:t>Community annotation, social tagging</a:t>
            </a:r>
          </a:p>
          <a:p>
            <a:pPr lvl="2"/>
            <a:r>
              <a:rPr lang="en-US" altLang="en-US" sz="1800"/>
              <a:t>Open access and supplementary data</a:t>
            </a:r>
          </a:p>
          <a:p>
            <a:pPr lvl="2"/>
            <a:r>
              <a:rPr lang="en-US" altLang="en-US" sz="1800"/>
              <a:t>Incentives for data sharing</a:t>
            </a:r>
          </a:p>
          <a:p>
            <a:pPr lvl="3"/>
            <a:r>
              <a:rPr lang="en-US" altLang="en-US" sz="1800"/>
              <a:t>Distributed model, data discovery</a:t>
            </a:r>
          </a:p>
          <a:p>
            <a:pPr lvl="3"/>
            <a:r>
              <a:rPr lang="en-US" altLang="en-US" sz="1800" b="1">
                <a:solidFill>
                  <a:srgbClr val="FF0000"/>
                </a:solidFill>
              </a:rPr>
              <a:t>“Pay-for-view” </a:t>
            </a:r>
            <a:r>
              <a:rPr lang="en-US" altLang="en-US" sz="1800" b="1" i="1">
                <a:solidFill>
                  <a:srgbClr val="FF0000"/>
                </a:solidFill>
              </a:rPr>
              <a:t>vs.</a:t>
            </a:r>
            <a:r>
              <a:rPr lang="en-US" altLang="en-US" sz="1800" b="1">
                <a:solidFill>
                  <a:srgbClr val="FF0000"/>
                </a:solidFill>
              </a:rPr>
              <a:t> regeneration</a:t>
            </a:r>
            <a:endParaRPr lang="en-US" altLang="en-US" sz="1800" b="1">
              <a:solidFill>
                <a:srgbClr val="FF0000"/>
              </a:solidFill>
              <a:latin typeface="Tahoma" panose="020B0604030504040204" pitchFamily="34" charset="0"/>
            </a:endParaRPr>
          </a:p>
        </p:txBody>
      </p:sp>
      <p:sp>
        <p:nvSpPr>
          <p:cNvPr id="361478" name="Text Box 6"/>
          <p:cNvSpPr txBox="1">
            <a:spLocks noChangeArrowheads="1"/>
          </p:cNvSpPr>
          <p:nvPr>
            <p:ph type="title"/>
          </p:nvPr>
        </p:nvSpPr>
        <p:spPr>
          <a:noFill/>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altLang="en-US"/>
              <a:t>PhenBank…</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222250" y="2970213"/>
            <a:ext cx="7772400" cy="609600"/>
          </a:xfrm>
        </p:spPr>
        <p:txBody>
          <a:bodyPr/>
          <a:lstStyle/>
          <a:p>
            <a:r>
              <a:rPr lang="en-US" altLang="en-US"/>
              <a:t>The Microbe Project</a:t>
            </a:r>
          </a:p>
        </p:txBody>
      </p:sp>
      <p:sp>
        <p:nvSpPr>
          <p:cNvPr id="400388" name="Text Box 4"/>
          <p:cNvSpPr txBox="1">
            <a:spLocks noChangeArrowheads="1"/>
          </p:cNvSpPr>
          <p:nvPr/>
        </p:nvSpPr>
        <p:spPr bwMode="auto">
          <a:xfrm>
            <a:off x="6216650" y="5761038"/>
            <a:ext cx="2924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Source – Rick Stevens, Argonne National Laboratory and University of Chicago</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p:txBody>
          <a:bodyPr/>
          <a:lstStyle/>
          <a:p>
            <a:r>
              <a:rPr lang="en-US" altLang="en-US"/>
              <a:t>Sequencing the type strains</a:t>
            </a:r>
          </a:p>
        </p:txBody>
      </p:sp>
      <p:sp>
        <p:nvSpPr>
          <p:cNvPr id="402435" name="Text Box 3"/>
          <p:cNvSpPr txBox="1">
            <a:spLocks noChangeArrowheads="1"/>
          </p:cNvSpPr>
          <p:nvPr/>
        </p:nvSpPr>
        <p:spPr bwMode="auto">
          <a:xfrm>
            <a:off x="392113" y="873125"/>
            <a:ext cx="1001712"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latin typeface="Tahoma" panose="020B0604030504040204" pitchFamily="34" charset="0"/>
              </a:rPr>
              <a:t>Concept</a:t>
            </a:r>
          </a:p>
        </p:txBody>
      </p:sp>
      <p:sp>
        <p:nvSpPr>
          <p:cNvPr id="402436" name="Rectangle 4"/>
          <p:cNvSpPr>
            <a:spLocks noChangeArrowheads="1"/>
          </p:cNvSpPr>
          <p:nvPr/>
        </p:nvSpPr>
        <p:spPr bwMode="auto">
          <a:xfrm>
            <a:off x="2974975" y="871538"/>
            <a:ext cx="6007100" cy="255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Sequence all the cultivable prokaryotic type strains </a:t>
            </a:r>
          </a:p>
          <a:p>
            <a:pPr lvl="1"/>
            <a:r>
              <a:rPr lang="en-US" altLang="en-US" sz="1800">
                <a:latin typeface="Tahoma" panose="020B0604030504040204" pitchFamily="34" charset="0"/>
              </a:rPr>
              <a:t>Leverage declining sequencing costs</a:t>
            </a:r>
          </a:p>
          <a:p>
            <a:pPr lvl="1"/>
            <a:r>
              <a:rPr lang="en-US" altLang="en-US" sz="1800">
                <a:latin typeface="Tahoma" panose="020B0604030504040204" pitchFamily="34" charset="0"/>
              </a:rPr>
              <a:t>Drive new technologies</a:t>
            </a:r>
          </a:p>
          <a:p>
            <a:pPr lvl="1"/>
            <a:r>
              <a:rPr lang="en-US" altLang="en-US" sz="1800">
                <a:latin typeface="Tahoma" panose="020B0604030504040204" pitchFamily="34" charset="0"/>
              </a:rPr>
              <a:t>Optimize the selection process</a:t>
            </a:r>
          </a:p>
          <a:p>
            <a:pPr lvl="1"/>
            <a:r>
              <a:rPr lang="en-US" altLang="en-US" sz="1800">
                <a:latin typeface="Tahoma" panose="020B0604030504040204" pitchFamily="34" charset="0"/>
              </a:rPr>
              <a:t>	Involve the ICSP and broader microbiological community</a:t>
            </a:r>
          </a:p>
          <a:p>
            <a:pPr lvl="1"/>
            <a:r>
              <a:rPr lang="en-US" altLang="en-US" sz="1800">
                <a:latin typeface="Tahoma" panose="020B0604030504040204" pitchFamily="34" charset="0"/>
              </a:rPr>
              <a:t>Industrialize the pipeline by leveraging</a:t>
            </a:r>
          </a:p>
          <a:p>
            <a:pPr lvl="1"/>
            <a:r>
              <a:rPr lang="en-US" altLang="en-US" sz="1800">
                <a:latin typeface="Tahoma" panose="020B0604030504040204" pitchFamily="34" charset="0"/>
              </a:rPr>
              <a:t>	BRC capabilities/resources</a:t>
            </a:r>
          </a:p>
          <a:p>
            <a:pPr lvl="2"/>
            <a:r>
              <a:rPr lang="en-US" altLang="en-US" sz="1800">
                <a:latin typeface="Tahoma" panose="020B0604030504040204" pitchFamily="34" charset="0"/>
              </a:rPr>
              <a:t>JGI for sequencing</a:t>
            </a:r>
          </a:p>
          <a:p>
            <a:pPr lvl="2"/>
            <a:r>
              <a:rPr lang="en-US" altLang="en-US" sz="1800">
                <a:latin typeface="Tahoma" panose="020B0604030504040204" pitchFamily="34" charset="0"/>
              </a:rPr>
              <a:t>Laboratories for bioinformatics</a:t>
            </a:r>
          </a:p>
          <a:p>
            <a:pPr lvl="2"/>
            <a:r>
              <a:rPr lang="en-US" altLang="en-US" sz="1800">
                <a:latin typeface="Tahoma" panose="020B0604030504040204" pitchFamily="34" charset="0"/>
              </a:rPr>
              <a:t>Universities and labs for modeling and analysis</a:t>
            </a:r>
          </a:p>
          <a:p>
            <a:pPr lvl="1"/>
            <a:r>
              <a:rPr lang="en-US" altLang="en-US" sz="1800">
                <a:latin typeface="Tahoma" panose="020B0604030504040204" pitchFamily="34" charset="0"/>
              </a:rPr>
              <a:t> </a:t>
            </a:r>
          </a:p>
        </p:txBody>
      </p:sp>
      <p:sp>
        <p:nvSpPr>
          <p:cNvPr id="402437" name="Text Box 5"/>
          <p:cNvSpPr txBox="1">
            <a:spLocks noChangeArrowheads="1"/>
          </p:cNvSpPr>
          <p:nvPr/>
        </p:nvSpPr>
        <p:spPr bwMode="auto">
          <a:xfrm>
            <a:off x="409575" y="4235450"/>
            <a:ext cx="1508125"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ahoma" panose="020B0604030504040204" pitchFamily="34" charset="0"/>
              </a:rPr>
              <a:t>End products</a:t>
            </a:r>
          </a:p>
        </p:txBody>
      </p:sp>
      <p:sp>
        <p:nvSpPr>
          <p:cNvPr id="402438" name="Rectangle 6"/>
          <p:cNvSpPr>
            <a:spLocks noChangeArrowheads="1"/>
          </p:cNvSpPr>
          <p:nvPr/>
        </p:nvSpPr>
        <p:spPr bwMode="auto">
          <a:xfrm>
            <a:off x="3009900" y="4240213"/>
            <a:ext cx="6007100" cy="1274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Sequences</a:t>
            </a:r>
          </a:p>
          <a:p>
            <a:r>
              <a:rPr lang="en-US" altLang="en-US" sz="1800">
                <a:latin typeface="Tahoma" panose="020B0604030504040204" pitchFamily="34" charset="0"/>
              </a:rPr>
              <a:t>Phenotypic data</a:t>
            </a:r>
          </a:p>
          <a:p>
            <a:r>
              <a:rPr lang="en-US" altLang="en-US" sz="1800">
                <a:latin typeface="Tahoma" panose="020B0604030504040204" pitchFamily="34" charset="0"/>
              </a:rPr>
              <a:t>Metabolic reconstructions</a:t>
            </a:r>
          </a:p>
          <a:p>
            <a:r>
              <a:rPr lang="en-US" altLang="en-US" sz="1800">
                <a:latin typeface="Tahoma" panose="020B0604030504040204" pitchFamily="34" charset="0"/>
              </a:rPr>
              <a:t>Metabolic models</a:t>
            </a:r>
          </a:p>
          <a:p>
            <a:r>
              <a:rPr lang="en-US" altLang="en-US" sz="1800">
                <a:latin typeface="Tahoma" panose="020B0604030504040204" pitchFamily="34" charset="0"/>
              </a:rPr>
              <a:t>Integrated database</a:t>
            </a:r>
          </a:p>
          <a:p>
            <a:pPr lvl="1"/>
            <a:r>
              <a:rPr lang="en-US" altLang="en-US" sz="1800">
                <a:latin typeface="Tahoma" panose="020B0604030504040204" pitchFamily="34" charset="0"/>
              </a:rPr>
              <a:t>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r>
              <a:rPr lang="en-US" altLang="en-US"/>
              <a:t>Provide a comprehensive set of genomes</a:t>
            </a:r>
          </a:p>
        </p:txBody>
      </p:sp>
      <p:sp>
        <p:nvSpPr>
          <p:cNvPr id="405508" name="Text Box 4"/>
          <p:cNvSpPr txBox="1">
            <a:spLocks noChangeArrowheads="1"/>
          </p:cNvSpPr>
          <p:nvPr/>
        </p:nvSpPr>
        <p:spPr bwMode="auto">
          <a:xfrm>
            <a:off x="392113" y="873125"/>
            <a:ext cx="1452562" cy="36671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latin typeface="Tahoma" panose="020B0604030504040204" pitchFamily="34" charset="0"/>
              </a:rPr>
              <a:t>DOE mission</a:t>
            </a:r>
          </a:p>
        </p:txBody>
      </p:sp>
      <p:sp>
        <p:nvSpPr>
          <p:cNvPr id="405509" name="Rectangle 5"/>
          <p:cNvSpPr>
            <a:spLocks noChangeArrowheads="1"/>
          </p:cNvSpPr>
          <p:nvPr/>
        </p:nvSpPr>
        <p:spPr bwMode="auto">
          <a:xfrm>
            <a:off x="2974975" y="871538"/>
            <a:ext cx="6007100" cy="255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Applied science</a:t>
            </a:r>
          </a:p>
          <a:p>
            <a:pPr lvl="1"/>
            <a:r>
              <a:rPr lang="en-US" altLang="en-US" sz="1800">
                <a:latin typeface="Tahoma" panose="020B0604030504040204" pitchFamily="34" charset="0"/>
              </a:rPr>
              <a:t>Biofuels and alternative chemical feedstocks</a:t>
            </a:r>
          </a:p>
          <a:p>
            <a:pPr lvl="1"/>
            <a:r>
              <a:rPr lang="en-US" altLang="en-US" sz="1800">
                <a:latin typeface="Tahoma" panose="020B0604030504040204" pitchFamily="34" charset="0"/>
              </a:rPr>
              <a:t>Bioremediation and bioconversion of waste streams</a:t>
            </a:r>
          </a:p>
          <a:p>
            <a:pPr lvl="1"/>
            <a:r>
              <a:rPr lang="en-US" altLang="en-US" sz="1800">
                <a:latin typeface="Tahoma" panose="020B0604030504040204" pitchFamily="34" charset="0"/>
              </a:rPr>
              <a:t>Source of components for synthetic biology</a:t>
            </a:r>
          </a:p>
          <a:p>
            <a:r>
              <a:rPr lang="en-US" altLang="en-US" sz="1800">
                <a:latin typeface="Tahoma" panose="020B0604030504040204" pitchFamily="34" charset="0"/>
              </a:rPr>
              <a:t>Basic science</a:t>
            </a:r>
          </a:p>
          <a:p>
            <a:pPr lvl="1"/>
            <a:r>
              <a:rPr lang="en-US" altLang="en-US" sz="1800">
                <a:latin typeface="Tahoma" panose="020B0604030504040204" pitchFamily="34" charset="0"/>
              </a:rPr>
              <a:t>Improved understanding and management of the carbon cycle, soil and subsurface microbiology, evolutionary and ecological dynamics</a:t>
            </a:r>
          </a:p>
          <a:p>
            <a:pPr lvl="1"/>
            <a:r>
              <a:rPr lang="en-US" altLang="en-US" sz="1800">
                <a:latin typeface="Tahoma" panose="020B0604030504040204" pitchFamily="34" charset="0"/>
              </a:rPr>
              <a:t>Basis for predictive modeling of phenotypes</a:t>
            </a:r>
          </a:p>
        </p:txBody>
      </p:sp>
      <p:sp>
        <p:nvSpPr>
          <p:cNvPr id="405510" name="Text Box 6"/>
          <p:cNvSpPr txBox="1">
            <a:spLocks noChangeArrowheads="1"/>
          </p:cNvSpPr>
          <p:nvPr/>
        </p:nvSpPr>
        <p:spPr bwMode="auto">
          <a:xfrm>
            <a:off x="434975" y="3595688"/>
            <a:ext cx="787400" cy="3667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latin typeface="Tahoma" panose="020B0604030504040204" pitchFamily="34" charset="0"/>
              </a:rPr>
              <a:t>Scope</a:t>
            </a:r>
          </a:p>
        </p:txBody>
      </p:sp>
      <p:sp>
        <p:nvSpPr>
          <p:cNvPr id="405511" name="Rectangle 7"/>
          <p:cNvSpPr>
            <a:spLocks noChangeArrowheads="1"/>
          </p:cNvSpPr>
          <p:nvPr/>
        </p:nvSpPr>
        <p:spPr bwMode="auto">
          <a:xfrm>
            <a:off x="3017838" y="3594100"/>
            <a:ext cx="6007100" cy="255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7951 validly published, named species</a:t>
            </a:r>
          </a:p>
          <a:p>
            <a:r>
              <a:rPr lang="en-US" altLang="en-US" sz="1800">
                <a:latin typeface="Tahoma" panose="020B0604030504040204" pitchFamily="34" charset="0"/>
              </a:rPr>
              <a:t> 178 non-cultivable/non viable types</a:t>
            </a:r>
          </a:p>
          <a:p>
            <a:r>
              <a:rPr lang="en-US" altLang="en-US" sz="1800">
                <a:latin typeface="Tahoma" panose="020B0604030504040204" pitchFamily="34" charset="0"/>
              </a:rPr>
              <a:t>1222 synonyms</a:t>
            </a:r>
          </a:p>
          <a:p>
            <a:r>
              <a:rPr lang="en-US" altLang="en-US" sz="1800">
                <a:latin typeface="Tahoma" panose="020B0604030504040204" pitchFamily="34" charset="0"/>
              </a:rPr>
              <a:t>6389 available from 16 major collections/BRCs</a:t>
            </a:r>
          </a:p>
          <a:p>
            <a:r>
              <a:rPr lang="en-US" altLang="en-US" sz="1800">
                <a:latin typeface="Tahoma" panose="020B0604030504040204" pitchFamily="34" charset="0"/>
              </a:rPr>
              <a:t> 154 in minor collections</a:t>
            </a:r>
          </a:p>
          <a:p>
            <a:r>
              <a:rPr lang="en-US" altLang="en-US" sz="1800">
                <a:latin typeface="Tahoma" panose="020B0604030504040204" pitchFamily="34" charset="0"/>
              </a:rPr>
              <a:t> 380 human/animal/plant pathogens</a:t>
            </a:r>
          </a:p>
          <a:p>
            <a:r>
              <a:rPr lang="en-US" altLang="en-US" sz="1800">
                <a:latin typeface="Tahoma" panose="020B0604030504040204" pitchFamily="34" charset="0"/>
              </a:rPr>
              <a:t> 360 complete sequences (but most not from types)</a:t>
            </a:r>
          </a:p>
          <a:p>
            <a:r>
              <a:rPr lang="en-US" altLang="en-US" sz="1800">
                <a:latin typeface="Tahoma" panose="020B0604030504040204" pitchFamily="34" charset="0"/>
              </a:rPr>
              <a:t> 996 archael &amp; bacterial genomes in progress</a:t>
            </a:r>
          </a:p>
          <a:p>
            <a:r>
              <a:rPr lang="en-US" altLang="en-US" sz="1800">
                <a:latin typeface="Tahoma" panose="020B0604030504040204" pitchFamily="34" charset="0"/>
              </a:rPr>
              <a:t>~5000 prokaryotes not yet in play</a:t>
            </a:r>
          </a:p>
          <a:p>
            <a:endParaRPr lang="en-US" altLang="en-US" sz="1800">
              <a:latin typeface="Tahoma" panose="020B0604030504040204"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p:txBody>
          <a:bodyPr/>
          <a:lstStyle/>
          <a:p>
            <a:r>
              <a:rPr lang="en-US" altLang="en-US"/>
              <a:t>Particulars</a:t>
            </a:r>
          </a:p>
        </p:txBody>
      </p:sp>
      <p:sp>
        <p:nvSpPr>
          <p:cNvPr id="406531" name="Text Box 3"/>
          <p:cNvSpPr txBox="1">
            <a:spLocks noChangeArrowheads="1"/>
          </p:cNvSpPr>
          <p:nvPr/>
        </p:nvSpPr>
        <p:spPr bwMode="auto">
          <a:xfrm>
            <a:off x="392113" y="884238"/>
            <a:ext cx="1912937" cy="6413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Proposed project</a:t>
            </a:r>
          </a:p>
          <a:p>
            <a:r>
              <a:rPr lang="en-US" altLang="en-US" sz="1800">
                <a:solidFill>
                  <a:schemeClr val="tx2"/>
                </a:solidFill>
              </a:rPr>
              <a:t> team</a:t>
            </a:r>
            <a:endParaRPr lang="en-US" altLang="en-US" sz="3200" i="1">
              <a:solidFill>
                <a:schemeClr val="tx2"/>
              </a:solidFill>
              <a:latin typeface="Georgia" panose="02040502050405020303" pitchFamily="18" charset="0"/>
            </a:endParaRPr>
          </a:p>
        </p:txBody>
      </p:sp>
      <p:sp>
        <p:nvSpPr>
          <p:cNvPr id="406532" name="Rectangle 4"/>
          <p:cNvSpPr>
            <a:spLocks noChangeArrowheads="1"/>
          </p:cNvSpPr>
          <p:nvPr/>
        </p:nvSpPr>
        <p:spPr bwMode="auto">
          <a:xfrm>
            <a:off x="2974975" y="871538"/>
            <a:ext cx="6007100" cy="1766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Coordination &amp; Modeling - Argonne</a:t>
            </a:r>
          </a:p>
          <a:p>
            <a:r>
              <a:rPr lang="en-US" altLang="en-US" sz="1800">
                <a:latin typeface="Tahoma" panose="020B0604030504040204" pitchFamily="34" charset="0"/>
              </a:rPr>
              <a:t>Systematics &amp; Diversity - MSU and ICSP</a:t>
            </a:r>
          </a:p>
          <a:p>
            <a:r>
              <a:rPr lang="en-US" altLang="en-US" sz="1800">
                <a:latin typeface="Tahoma" panose="020B0604030504040204" pitchFamily="34" charset="0"/>
              </a:rPr>
              <a:t>Sequencing &amp; Assembly - JGI</a:t>
            </a:r>
          </a:p>
          <a:p>
            <a:r>
              <a:rPr lang="en-US" altLang="en-US" sz="1800">
                <a:latin typeface="Tahoma" panose="020B0604030504040204" pitchFamily="34" charset="0"/>
              </a:rPr>
              <a:t>Rapid annotation - Argonne/FIG/HOPE</a:t>
            </a:r>
          </a:p>
          <a:p>
            <a:r>
              <a:rPr lang="en-US" altLang="en-US" sz="1800">
                <a:latin typeface="Tahoma" panose="020B0604030504040204" pitchFamily="34" charset="0"/>
              </a:rPr>
              <a:t>Type material cultivation - ATCC, DSMZ, NRRL, etc</a:t>
            </a:r>
          </a:p>
        </p:txBody>
      </p:sp>
      <p:sp>
        <p:nvSpPr>
          <p:cNvPr id="406533" name="Text Box 5"/>
          <p:cNvSpPr txBox="1">
            <a:spLocks noChangeArrowheads="1"/>
          </p:cNvSpPr>
          <p:nvPr/>
        </p:nvSpPr>
        <p:spPr bwMode="auto">
          <a:xfrm>
            <a:off x="390525" y="2635250"/>
            <a:ext cx="1874838" cy="9159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Resources</a:t>
            </a:r>
          </a:p>
          <a:p>
            <a:r>
              <a:rPr lang="en-US" altLang="en-US" sz="1800">
                <a:solidFill>
                  <a:schemeClr val="tx2"/>
                </a:solidFill>
              </a:rPr>
              <a:t>(estimate annual</a:t>
            </a:r>
          </a:p>
          <a:p>
            <a:r>
              <a:rPr lang="en-US" altLang="en-US" sz="1800">
                <a:solidFill>
                  <a:schemeClr val="tx2"/>
                </a:solidFill>
              </a:rPr>
              <a:t>cost/year x 5)</a:t>
            </a:r>
            <a:endParaRPr lang="en-US" altLang="en-US" sz="3200" i="1">
              <a:solidFill>
                <a:schemeClr val="tx2"/>
              </a:solidFill>
              <a:latin typeface="Georgia" panose="02040502050405020303" pitchFamily="18" charset="0"/>
            </a:endParaRPr>
          </a:p>
        </p:txBody>
      </p:sp>
      <p:sp>
        <p:nvSpPr>
          <p:cNvPr id="406534" name="Rectangle 6"/>
          <p:cNvSpPr>
            <a:spLocks noChangeArrowheads="1"/>
          </p:cNvSpPr>
          <p:nvPr/>
        </p:nvSpPr>
        <p:spPr bwMode="auto">
          <a:xfrm>
            <a:off x="2973388" y="2622550"/>
            <a:ext cx="6007100" cy="1766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Target selection, diversity &amp; systematics database    0.2M</a:t>
            </a:r>
          </a:p>
          <a:p>
            <a:r>
              <a:rPr lang="en-US" altLang="en-US" sz="1800">
                <a:latin typeface="Tahoma" panose="020B0604030504040204" pitchFamily="34" charset="0"/>
              </a:rPr>
              <a:t>Biomaterial production, phenotyping	          1.0M</a:t>
            </a:r>
          </a:p>
          <a:p>
            <a:r>
              <a:rPr lang="en-US" altLang="en-US" sz="1800">
                <a:latin typeface="Tahoma" panose="020B0604030504040204" pitchFamily="34" charset="0"/>
              </a:rPr>
              <a:t>Sequencing				          5.0M</a:t>
            </a:r>
          </a:p>
          <a:p>
            <a:r>
              <a:rPr lang="en-US" altLang="en-US" sz="1800">
                <a:latin typeface="Tahoma" panose="020B0604030504040204" pitchFamily="34" charset="0"/>
              </a:rPr>
              <a:t>Rapid annotation	                                                 2.0M</a:t>
            </a:r>
          </a:p>
          <a:p>
            <a:r>
              <a:rPr lang="en-US" altLang="en-US" sz="1800">
                <a:latin typeface="Tahoma" panose="020B0604030504040204" pitchFamily="34" charset="0"/>
              </a:rPr>
              <a:t>Reconstruction &amp; phenotypic modeling                    2.0M</a:t>
            </a:r>
          </a:p>
          <a:p>
            <a:r>
              <a:rPr lang="en-US" altLang="en-US" sz="1800">
                <a:latin typeface="Tahoma" panose="020B0604030504040204" pitchFamily="34" charset="0"/>
              </a:rPr>
              <a:t>Projection coordination &amp; management                   0.2M</a:t>
            </a:r>
          </a:p>
        </p:txBody>
      </p:sp>
      <p:sp>
        <p:nvSpPr>
          <p:cNvPr id="406535" name="Text Box 7"/>
          <p:cNvSpPr txBox="1">
            <a:spLocks noChangeArrowheads="1"/>
          </p:cNvSpPr>
          <p:nvPr/>
        </p:nvSpPr>
        <p:spPr bwMode="auto">
          <a:xfrm>
            <a:off x="477838" y="4773613"/>
            <a:ext cx="831850" cy="3667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solidFill>
                  <a:schemeClr val="tx2"/>
                </a:solidFill>
              </a:rPr>
              <a:t>Status</a:t>
            </a:r>
            <a:endParaRPr lang="en-US" altLang="en-US" sz="3200" i="1">
              <a:solidFill>
                <a:schemeClr val="tx2"/>
              </a:solidFill>
              <a:latin typeface="Georgia" panose="02040502050405020303" pitchFamily="18" charset="0"/>
            </a:endParaRPr>
          </a:p>
        </p:txBody>
      </p:sp>
      <p:sp>
        <p:nvSpPr>
          <p:cNvPr id="406536" name="Rectangle 8"/>
          <p:cNvSpPr>
            <a:spLocks noChangeArrowheads="1"/>
          </p:cNvSpPr>
          <p:nvPr/>
        </p:nvSpPr>
        <p:spPr bwMode="auto">
          <a:xfrm>
            <a:off x="3060700" y="4760913"/>
            <a:ext cx="600710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177800" indent="-177800">
              <a:defRPr sz="2400">
                <a:solidFill>
                  <a:schemeClr val="tx1"/>
                </a:solidFill>
                <a:latin typeface="Arial" panose="020B0604020202020204" pitchFamily="34" charset="0"/>
                <a:ea typeface="ＭＳ Ｐゴシック" panose="020B0600070205080204" pitchFamily="34" charset="-128"/>
              </a:defRPr>
            </a:lvl1pPr>
            <a:lvl2pPr marL="463550" indent="-171450">
              <a:defRPr sz="2400">
                <a:solidFill>
                  <a:schemeClr val="tx1"/>
                </a:solidFill>
                <a:latin typeface="Arial" panose="020B0604020202020204" pitchFamily="34" charset="0"/>
                <a:ea typeface="ＭＳ Ｐゴシック" panose="020B0600070205080204" pitchFamily="34" charset="-128"/>
              </a:defRPr>
            </a:lvl2pPr>
            <a:lvl3pPr marL="809625" indent="-231775">
              <a:defRPr sz="2400">
                <a:solidFill>
                  <a:schemeClr val="tx1"/>
                </a:solidFill>
                <a:latin typeface="Arial" panose="020B0604020202020204" pitchFamily="34" charset="0"/>
                <a:ea typeface="ＭＳ Ｐゴシック" panose="020B0600070205080204" pitchFamily="34" charset="-128"/>
              </a:defRPr>
            </a:lvl3pPr>
            <a:lvl4pPr marL="923925">
              <a:defRPr sz="2400">
                <a:solidFill>
                  <a:schemeClr val="tx1"/>
                </a:solidFill>
                <a:latin typeface="Arial" panose="020B0604020202020204" pitchFamily="34" charset="0"/>
                <a:ea typeface="ＭＳ Ｐゴシック" panose="020B0600070205080204" pitchFamily="34" charset="-128"/>
              </a:defRPr>
            </a:lvl4pPr>
            <a:lvl5pPr>
              <a:defRPr sz="2400">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a:latin typeface="Tahoma" panose="020B0604030504040204" pitchFamily="34" charset="0"/>
              </a:rPr>
              <a:t>Project in development</a:t>
            </a:r>
          </a:p>
          <a:p>
            <a:r>
              <a:rPr lang="en-US" altLang="en-US" sz="1800">
                <a:latin typeface="Tahoma" panose="020B0604030504040204" pitchFamily="34" charset="0"/>
              </a:rPr>
              <a:t>Pilot study in ‘07</a:t>
            </a:r>
          </a:p>
          <a:p>
            <a:r>
              <a:rPr lang="en-US" altLang="en-US" sz="1800">
                <a:latin typeface="Tahoma" panose="020B0604030504040204" pitchFamily="34" charset="0"/>
              </a:rPr>
              <a:t>Enlisting broad community support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4" name="Rectangle 4"/>
          <p:cNvSpPr>
            <a:spLocks noGrp="1" noChangeArrowheads="1"/>
          </p:cNvSpPr>
          <p:nvPr>
            <p:ph type="title"/>
          </p:nvPr>
        </p:nvSpPr>
        <p:spPr/>
        <p:txBody>
          <a:bodyPr/>
          <a:lstStyle/>
          <a:p>
            <a:r>
              <a:rPr lang="en-US" altLang="en-US"/>
              <a:t>Sequencing the type strains</a:t>
            </a:r>
          </a:p>
        </p:txBody>
      </p:sp>
      <p:sp>
        <p:nvSpPr>
          <p:cNvPr id="368895" name="Rectangle 255"/>
          <p:cNvSpPr>
            <a:spLocks noChangeArrowheads="1"/>
          </p:cNvSpPr>
          <p:nvPr/>
        </p:nvSpPr>
        <p:spPr bwMode="auto">
          <a:xfrm>
            <a:off x="7351713" y="2486025"/>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12314</a:t>
            </a:r>
            <a:endParaRPr lang="en-US" altLang="en-US" sz="1600"/>
          </a:p>
        </p:txBody>
      </p:sp>
      <p:sp>
        <p:nvSpPr>
          <p:cNvPr id="368894" name="Rectangle 254"/>
          <p:cNvSpPr>
            <a:spLocks noChangeArrowheads="1"/>
          </p:cNvSpPr>
          <p:nvPr/>
        </p:nvSpPr>
        <p:spPr bwMode="auto">
          <a:xfrm>
            <a:off x="6673850" y="2486025"/>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8043</a:t>
            </a:r>
            <a:endParaRPr lang="en-US" altLang="en-US" sz="1600"/>
          </a:p>
        </p:txBody>
      </p:sp>
      <p:sp>
        <p:nvSpPr>
          <p:cNvPr id="368893" name="Rectangle 253"/>
          <p:cNvSpPr>
            <a:spLocks noChangeArrowheads="1"/>
          </p:cNvSpPr>
          <p:nvPr/>
        </p:nvSpPr>
        <p:spPr bwMode="auto">
          <a:xfrm>
            <a:off x="5999163" y="2486025"/>
            <a:ext cx="674687"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5195</a:t>
            </a:r>
            <a:endParaRPr lang="en-US" altLang="en-US" sz="1600"/>
          </a:p>
        </p:txBody>
      </p:sp>
      <p:sp>
        <p:nvSpPr>
          <p:cNvPr id="368892" name="Rectangle 252"/>
          <p:cNvSpPr>
            <a:spLocks noChangeArrowheads="1"/>
          </p:cNvSpPr>
          <p:nvPr/>
        </p:nvSpPr>
        <p:spPr bwMode="auto">
          <a:xfrm>
            <a:off x="5321300" y="2486025"/>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3297</a:t>
            </a:r>
            <a:endParaRPr lang="en-US" altLang="en-US" sz="1600"/>
          </a:p>
        </p:txBody>
      </p:sp>
      <p:sp>
        <p:nvSpPr>
          <p:cNvPr id="368891" name="Rectangle 251"/>
          <p:cNvSpPr>
            <a:spLocks noChangeArrowheads="1"/>
          </p:cNvSpPr>
          <p:nvPr/>
        </p:nvSpPr>
        <p:spPr bwMode="auto">
          <a:xfrm>
            <a:off x="4643438" y="2486025"/>
            <a:ext cx="6778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2031</a:t>
            </a:r>
            <a:endParaRPr lang="en-US" altLang="en-US" sz="1600"/>
          </a:p>
        </p:txBody>
      </p:sp>
      <p:sp>
        <p:nvSpPr>
          <p:cNvPr id="368890" name="Rectangle 250"/>
          <p:cNvSpPr>
            <a:spLocks noChangeArrowheads="1"/>
          </p:cNvSpPr>
          <p:nvPr/>
        </p:nvSpPr>
        <p:spPr bwMode="auto">
          <a:xfrm>
            <a:off x="3965575" y="2486025"/>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1188</a:t>
            </a:r>
            <a:endParaRPr lang="en-US" altLang="en-US" sz="1600"/>
          </a:p>
        </p:txBody>
      </p:sp>
      <p:sp>
        <p:nvSpPr>
          <p:cNvPr id="368889" name="Rectangle 249"/>
          <p:cNvSpPr>
            <a:spLocks noChangeArrowheads="1"/>
          </p:cNvSpPr>
          <p:nvPr/>
        </p:nvSpPr>
        <p:spPr bwMode="auto">
          <a:xfrm>
            <a:off x="3186113" y="2486025"/>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625</a:t>
            </a:r>
            <a:endParaRPr lang="en-US" altLang="en-US" sz="1600"/>
          </a:p>
        </p:txBody>
      </p:sp>
      <p:sp>
        <p:nvSpPr>
          <p:cNvPr id="368888" name="Rectangle 248"/>
          <p:cNvSpPr>
            <a:spLocks noChangeArrowheads="1"/>
          </p:cNvSpPr>
          <p:nvPr/>
        </p:nvSpPr>
        <p:spPr bwMode="auto">
          <a:xfrm>
            <a:off x="2408238" y="2486025"/>
            <a:ext cx="777875"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250</a:t>
            </a:r>
            <a:endParaRPr lang="en-US" altLang="en-US" sz="1600"/>
          </a:p>
        </p:txBody>
      </p:sp>
      <p:sp>
        <p:nvSpPr>
          <p:cNvPr id="368887" name="Rectangle 247"/>
          <p:cNvSpPr>
            <a:spLocks noChangeArrowheads="1"/>
          </p:cNvSpPr>
          <p:nvPr/>
        </p:nvSpPr>
        <p:spPr bwMode="auto">
          <a:xfrm>
            <a:off x="622300" y="2486025"/>
            <a:ext cx="203041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
            <a:r>
              <a:rPr lang="en-US" altLang="en-US" sz="1600" b="1">
                <a:cs typeface="Arial" panose="020B0604020202020204" pitchFamily="34" charset="0"/>
              </a:rPr>
              <a:t>Cumulative genomes sequenced</a:t>
            </a:r>
            <a:endParaRPr lang="en-US" altLang="en-US" sz="1600" b="1"/>
          </a:p>
        </p:txBody>
      </p:sp>
      <p:sp>
        <p:nvSpPr>
          <p:cNvPr id="368886" name="Rectangle 246"/>
          <p:cNvSpPr>
            <a:spLocks noChangeArrowheads="1"/>
          </p:cNvSpPr>
          <p:nvPr/>
        </p:nvSpPr>
        <p:spPr bwMode="auto">
          <a:xfrm>
            <a:off x="7351713" y="1739900"/>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4271</a:t>
            </a:r>
            <a:endParaRPr lang="en-US" altLang="en-US" sz="1600"/>
          </a:p>
        </p:txBody>
      </p:sp>
      <p:sp>
        <p:nvSpPr>
          <p:cNvPr id="368885" name="Rectangle 245"/>
          <p:cNvSpPr>
            <a:spLocks noChangeArrowheads="1"/>
          </p:cNvSpPr>
          <p:nvPr/>
        </p:nvSpPr>
        <p:spPr bwMode="auto">
          <a:xfrm>
            <a:off x="6673850" y="1739900"/>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2848</a:t>
            </a:r>
            <a:endParaRPr lang="en-US" altLang="en-US" sz="1600"/>
          </a:p>
        </p:txBody>
      </p:sp>
      <p:sp>
        <p:nvSpPr>
          <p:cNvPr id="368884" name="Rectangle 244"/>
          <p:cNvSpPr>
            <a:spLocks noChangeArrowheads="1"/>
          </p:cNvSpPr>
          <p:nvPr/>
        </p:nvSpPr>
        <p:spPr bwMode="auto">
          <a:xfrm>
            <a:off x="5999163" y="1739900"/>
            <a:ext cx="674687"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1898</a:t>
            </a:r>
            <a:endParaRPr lang="en-US" altLang="en-US" sz="1600"/>
          </a:p>
        </p:txBody>
      </p:sp>
      <p:sp>
        <p:nvSpPr>
          <p:cNvPr id="368883" name="Rectangle 243"/>
          <p:cNvSpPr>
            <a:spLocks noChangeArrowheads="1"/>
          </p:cNvSpPr>
          <p:nvPr/>
        </p:nvSpPr>
        <p:spPr bwMode="auto">
          <a:xfrm>
            <a:off x="5321300" y="1739900"/>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1266</a:t>
            </a:r>
            <a:endParaRPr lang="en-US" altLang="en-US" sz="1600"/>
          </a:p>
        </p:txBody>
      </p:sp>
      <p:sp>
        <p:nvSpPr>
          <p:cNvPr id="368882" name="Rectangle 242"/>
          <p:cNvSpPr>
            <a:spLocks noChangeArrowheads="1"/>
          </p:cNvSpPr>
          <p:nvPr/>
        </p:nvSpPr>
        <p:spPr bwMode="auto">
          <a:xfrm>
            <a:off x="4643438" y="1739900"/>
            <a:ext cx="6778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844</a:t>
            </a:r>
            <a:endParaRPr lang="en-US" altLang="en-US" sz="1600"/>
          </a:p>
        </p:txBody>
      </p:sp>
      <p:sp>
        <p:nvSpPr>
          <p:cNvPr id="368881" name="Rectangle 241"/>
          <p:cNvSpPr>
            <a:spLocks noChangeArrowheads="1"/>
          </p:cNvSpPr>
          <p:nvPr/>
        </p:nvSpPr>
        <p:spPr bwMode="auto">
          <a:xfrm>
            <a:off x="3965575" y="1739900"/>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563</a:t>
            </a:r>
            <a:endParaRPr lang="en-US" altLang="en-US" sz="1600"/>
          </a:p>
        </p:txBody>
      </p:sp>
      <p:sp>
        <p:nvSpPr>
          <p:cNvPr id="368880" name="Rectangle 240"/>
          <p:cNvSpPr>
            <a:spLocks noChangeArrowheads="1"/>
          </p:cNvSpPr>
          <p:nvPr/>
        </p:nvSpPr>
        <p:spPr bwMode="auto">
          <a:xfrm>
            <a:off x="3186113" y="1739900"/>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376</a:t>
            </a:r>
            <a:endParaRPr lang="en-US" altLang="en-US" sz="1600"/>
          </a:p>
        </p:txBody>
      </p:sp>
      <p:sp>
        <p:nvSpPr>
          <p:cNvPr id="368879" name="Rectangle 239"/>
          <p:cNvSpPr>
            <a:spLocks noChangeArrowheads="1"/>
          </p:cNvSpPr>
          <p:nvPr/>
        </p:nvSpPr>
        <p:spPr bwMode="auto">
          <a:xfrm>
            <a:off x="2408238" y="1739900"/>
            <a:ext cx="777875"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250</a:t>
            </a:r>
            <a:endParaRPr lang="en-US" altLang="en-US" sz="1600"/>
          </a:p>
        </p:txBody>
      </p:sp>
      <p:sp>
        <p:nvSpPr>
          <p:cNvPr id="368878" name="Rectangle 238"/>
          <p:cNvSpPr>
            <a:spLocks noChangeArrowheads="1"/>
          </p:cNvSpPr>
          <p:nvPr/>
        </p:nvSpPr>
        <p:spPr bwMode="auto">
          <a:xfrm>
            <a:off x="622300" y="1739900"/>
            <a:ext cx="203041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
            <a:r>
              <a:rPr lang="en-US" altLang="en-US" sz="1600" b="1">
                <a:cs typeface="Arial" panose="020B0604020202020204" pitchFamily="34" charset="0"/>
              </a:rPr>
              <a:t>Genomes/$5M</a:t>
            </a:r>
            <a:endParaRPr lang="en-US" altLang="en-US" sz="1600" b="1"/>
          </a:p>
        </p:txBody>
      </p:sp>
      <p:sp>
        <p:nvSpPr>
          <p:cNvPr id="368877" name="Rectangle 237"/>
          <p:cNvSpPr>
            <a:spLocks noChangeArrowheads="1"/>
          </p:cNvSpPr>
          <p:nvPr/>
        </p:nvSpPr>
        <p:spPr bwMode="auto">
          <a:xfrm>
            <a:off x="7351713" y="1312863"/>
            <a:ext cx="779462"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1171</a:t>
            </a:r>
            <a:endParaRPr lang="en-US" altLang="en-US" sz="1600"/>
          </a:p>
        </p:txBody>
      </p:sp>
      <p:sp>
        <p:nvSpPr>
          <p:cNvPr id="368876" name="Rectangle 236"/>
          <p:cNvSpPr>
            <a:spLocks noChangeArrowheads="1"/>
          </p:cNvSpPr>
          <p:nvPr/>
        </p:nvSpPr>
        <p:spPr bwMode="auto">
          <a:xfrm>
            <a:off x="6673850" y="1312863"/>
            <a:ext cx="677863"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1756</a:t>
            </a:r>
            <a:endParaRPr lang="en-US" altLang="en-US" sz="1600"/>
          </a:p>
        </p:txBody>
      </p:sp>
      <p:sp>
        <p:nvSpPr>
          <p:cNvPr id="368875" name="Rectangle 235"/>
          <p:cNvSpPr>
            <a:spLocks noChangeArrowheads="1"/>
          </p:cNvSpPr>
          <p:nvPr/>
        </p:nvSpPr>
        <p:spPr bwMode="auto">
          <a:xfrm>
            <a:off x="5999163" y="1312863"/>
            <a:ext cx="674687"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2634</a:t>
            </a:r>
            <a:endParaRPr lang="en-US" altLang="en-US" sz="1600"/>
          </a:p>
        </p:txBody>
      </p:sp>
      <p:sp>
        <p:nvSpPr>
          <p:cNvPr id="368874" name="Rectangle 234"/>
          <p:cNvSpPr>
            <a:spLocks noChangeArrowheads="1"/>
          </p:cNvSpPr>
          <p:nvPr/>
        </p:nvSpPr>
        <p:spPr bwMode="auto">
          <a:xfrm>
            <a:off x="5321300" y="1312863"/>
            <a:ext cx="677863"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3951</a:t>
            </a:r>
            <a:endParaRPr lang="en-US" altLang="en-US" sz="1600"/>
          </a:p>
        </p:txBody>
      </p:sp>
      <p:sp>
        <p:nvSpPr>
          <p:cNvPr id="368873" name="Rectangle 233"/>
          <p:cNvSpPr>
            <a:spLocks noChangeArrowheads="1"/>
          </p:cNvSpPr>
          <p:nvPr/>
        </p:nvSpPr>
        <p:spPr bwMode="auto">
          <a:xfrm>
            <a:off x="4643438" y="1312863"/>
            <a:ext cx="677862"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5926</a:t>
            </a:r>
            <a:endParaRPr lang="en-US" altLang="en-US" sz="1600"/>
          </a:p>
        </p:txBody>
      </p:sp>
      <p:sp>
        <p:nvSpPr>
          <p:cNvPr id="368872" name="Rectangle 232"/>
          <p:cNvSpPr>
            <a:spLocks noChangeArrowheads="1"/>
          </p:cNvSpPr>
          <p:nvPr/>
        </p:nvSpPr>
        <p:spPr bwMode="auto">
          <a:xfrm>
            <a:off x="3965575" y="1312863"/>
            <a:ext cx="677863"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8889</a:t>
            </a:r>
            <a:endParaRPr lang="en-US" altLang="en-US" sz="1600"/>
          </a:p>
        </p:txBody>
      </p:sp>
      <p:sp>
        <p:nvSpPr>
          <p:cNvPr id="368871" name="Rectangle 231"/>
          <p:cNvSpPr>
            <a:spLocks noChangeArrowheads="1"/>
          </p:cNvSpPr>
          <p:nvPr/>
        </p:nvSpPr>
        <p:spPr bwMode="auto">
          <a:xfrm>
            <a:off x="3186113" y="1312863"/>
            <a:ext cx="779462"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13333</a:t>
            </a:r>
            <a:endParaRPr lang="en-US" altLang="en-US" sz="1600"/>
          </a:p>
        </p:txBody>
      </p:sp>
      <p:sp>
        <p:nvSpPr>
          <p:cNvPr id="368870" name="Rectangle 230"/>
          <p:cNvSpPr>
            <a:spLocks noChangeArrowheads="1"/>
          </p:cNvSpPr>
          <p:nvPr/>
        </p:nvSpPr>
        <p:spPr bwMode="auto">
          <a:xfrm>
            <a:off x="2408238" y="1312863"/>
            <a:ext cx="777875"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20000</a:t>
            </a:r>
            <a:endParaRPr lang="en-US" altLang="en-US" sz="1600"/>
          </a:p>
        </p:txBody>
      </p:sp>
      <p:sp>
        <p:nvSpPr>
          <p:cNvPr id="368869" name="Rectangle 229"/>
          <p:cNvSpPr>
            <a:spLocks noChangeArrowheads="1"/>
          </p:cNvSpPr>
          <p:nvPr/>
        </p:nvSpPr>
        <p:spPr bwMode="auto">
          <a:xfrm>
            <a:off x="622300" y="1312863"/>
            <a:ext cx="2030413" cy="84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
            <a:r>
              <a:rPr lang="en-US" altLang="en-US" sz="1600" b="1">
                <a:cs typeface="Arial" panose="020B0604020202020204" pitchFamily="34" charset="0"/>
              </a:rPr>
              <a:t>Cost/Genome</a:t>
            </a:r>
            <a:r>
              <a:rPr lang="en-US" altLang="en-US" sz="1600" b="1">
                <a:solidFill>
                  <a:srgbClr val="FF0000"/>
                </a:solidFill>
                <a:cs typeface="Arial" panose="020B0604020202020204" pitchFamily="34" charset="0"/>
              </a:rPr>
              <a:t>*</a:t>
            </a:r>
            <a:endParaRPr lang="en-US" altLang="en-US" sz="1600" b="1">
              <a:solidFill>
                <a:srgbClr val="FF0000"/>
              </a:solidFill>
            </a:endParaRPr>
          </a:p>
        </p:txBody>
      </p:sp>
      <p:sp>
        <p:nvSpPr>
          <p:cNvPr id="368868" name="Rectangle 228"/>
          <p:cNvSpPr>
            <a:spLocks noChangeArrowheads="1"/>
          </p:cNvSpPr>
          <p:nvPr/>
        </p:nvSpPr>
        <p:spPr bwMode="auto">
          <a:xfrm>
            <a:off x="7351713" y="884238"/>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3417</a:t>
            </a:r>
            <a:endParaRPr lang="en-US" altLang="en-US" sz="1600"/>
          </a:p>
        </p:txBody>
      </p:sp>
      <p:sp>
        <p:nvSpPr>
          <p:cNvPr id="368867" name="Rectangle 227"/>
          <p:cNvSpPr>
            <a:spLocks noChangeArrowheads="1"/>
          </p:cNvSpPr>
          <p:nvPr/>
        </p:nvSpPr>
        <p:spPr bwMode="auto">
          <a:xfrm>
            <a:off x="6673850" y="884238"/>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2278</a:t>
            </a:r>
            <a:endParaRPr lang="en-US" altLang="en-US" sz="1600"/>
          </a:p>
        </p:txBody>
      </p:sp>
      <p:sp>
        <p:nvSpPr>
          <p:cNvPr id="368866" name="Rectangle 226"/>
          <p:cNvSpPr>
            <a:spLocks noChangeArrowheads="1"/>
          </p:cNvSpPr>
          <p:nvPr/>
        </p:nvSpPr>
        <p:spPr bwMode="auto">
          <a:xfrm>
            <a:off x="5999163" y="884238"/>
            <a:ext cx="674687"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1519</a:t>
            </a:r>
            <a:endParaRPr lang="en-US" altLang="en-US" sz="1600"/>
          </a:p>
        </p:txBody>
      </p:sp>
      <p:sp>
        <p:nvSpPr>
          <p:cNvPr id="368865" name="Rectangle 225"/>
          <p:cNvSpPr>
            <a:spLocks noChangeArrowheads="1"/>
          </p:cNvSpPr>
          <p:nvPr/>
        </p:nvSpPr>
        <p:spPr bwMode="auto">
          <a:xfrm>
            <a:off x="5321300" y="884238"/>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1013</a:t>
            </a:r>
            <a:endParaRPr lang="en-US" altLang="en-US" sz="1600"/>
          </a:p>
        </p:txBody>
      </p:sp>
      <p:sp>
        <p:nvSpPr>
          <p:cNvPr id="368864" name="Rectangle 224"/>
          <p:cNvSpPr>
            <a:spLocks noChangeArrowheads="1"/>
          </p:cNvSpPr>
          <p:nvPr/>
        </p:nvSpPr>
        <p:spPr bwMode="auto">
          <a:xfrm>
            <a:off x="4643438" y="884238"/>
            <a:ext cx="6778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675</a:t>
            </a:r>
            <a:endParaRPr lang="en-US" altLang="en-US" sz="1600"/>
          </a:p>
        </p:txBody>
      </p:sp>
      <p:sp>
        <p:nvSpPr>
          <p:cNvPr id="368863" name="Rectangle 223"/>
          <p:cNvSpPr>
            <a:spLocks noChangeArrowheads="1"/>
          </p:cNvSpPr>
          <p:nvPr/>
        </p:nvSpPr>
        <p:spPr bwMode="auto">
          <a:xfrm>
            <a:off x="3965575" y="884238"/>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450</a:t>
            </a:r>
            <a:endParaRPr lang="en-US" altLang="en-US" sz="1600"/>
          </a:p>
        </p:txBody>
      </p:sp>
      <p:sp>
        <p:nvSpPr>
          <p:cNvPr id="368862" name="Rectangle 222"/>
          <p:cNvSpPr>
            <a:spLocks noChangeArrowheads="1"/>
          </p:cNvSpPr>
          <p:nvPr/>
        </p:nvSpPr>
        <p:spPr bwMode="auto">
          <a:xfrm>
            <a:off x="3186113" y="884238"/>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300</a:t>
            </a:r>
            <a:endParaRPr lang="en-US" altLang="en-US" sz="1600"/>
          </a:p>
        </p:txBody>
      </p:sp>
      <p:sp>
        <p:nvSpPr>
          <p:cNvPr id="368861" name="Rectangle 221"/>
          <p:cNvSpPr>
            <a:spLocks noChangeArrowheads="1"/>
          </p:cNvSpPr>
          <p:nvPr/>
        </p:nvSpPr>
        <p:spPr bwMode="auto">
          <a:xfrm>
            <a:off x="2408238" y="884238"/>
            <a:ext cx="777875"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a:cs typeface="Arial" panose="020B0604020202020204" pitchFamily="34" charset="0"/>
              </a:rPr>
              <a:t>200</a:t>
            </a:r>
            <a:endParaRPr lang="en-US" altLang="en-US" sz="1600"/>
          </a:p>
        </p:txBody>
      </p:sp>
      <p:sp>
        <p:nvSpPr>
          <p:cNvPr id="368860" name="Rectangle 220"/>
          <p:cNvSpPr>
            <a:spLocks noChangeArrowheads="1"/>
          </p:cNvSpPr>
          <p:nvPr/>
        </p:nvSpPr>
        <p:spPr bwMode="auto">
          <a:xfrm>
            <a:off x="622300" y="884238"/>
            <a:ext cx="203041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
            <a:r>
              <a:rPr lang="en-US" altLang="en-US" sz="1600" b="1">
                <a:cs typeface="Arial" panose="020B0604020202020204" pitchFamily="34" charset="0"/>
              </a:rPr>
              <a:t>BP per dollar</a:t>
            </a:r>
            <a:endParaRPr lang="en-US" altLang="en-US" sz="1600" b="1"/>
          </a:p>
        </p:txBody>
      </p:sp>
      <p:sp>
        <p:nvSpPr>
          <p:cNvPr id="368859" name="Rectangle 219"/>
          <p:cNvSpPr>
            <a:spLocks noChangeArrowheads="1"/>
          </p:cNvSpPr>
          <p:nvPr/>
        </p:nvSpPr>
        <p:spPr bwMode="auto">
          <a:xfrm>
            <a:off x="7351713" y="404813"/>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2014</a:t>
            </a:r>
            <a:endParaRPr lang="en-US" altLang="en-US" sz="1600" b="1"/>
          </a:p>
        </p:txBody>
      </p:sp>
      <p:sp>
        <p:nvSpPr>
          <p:cNvPr id="368858" name="Rectangle 218"/>
          <p:cNvSpPr>
            <a:spLocks noChangeArrowheads="1"/>
          </p:cNvSpPr>
          <p:nvPr/>
        </p:nvSpPr>
        <p:spPr bwMode="auto">
          <a:xfrm>
            <a:off x="6673850" y="404813"/>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2013</a:t>
            </a:r>
            <a:endParaRPr lang="en-US" altLang="en-US" sz="1600" b="1"/>
          </a:p>
        </p:txBody>
      </p:sp>
      <p:sp>
        <p:nvSpPr>
          <p:cNvPr id="368857" name="Rectangle 217"/>
          <p:cNvSpPr>
            <a:spLocks noChangeArrowheads="1"/>
          </p:cNvSpPr>
          <p:nvPr/>
        </p:nvSpPr>
        <p:spPr bwMode="auto">
          <a:xfrm>
            <a:off x="5999163" y="404813"/>
            <a:ext cx="674687"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2012</a:t>
            </a:r>
            <a:endParaRPr lang="en-US" altLang="en-US" sz="1600" b="1"/>
          </a:p>
        </p:txBody>
      </p:sp>
      <p:sp>
        <p:nvSpPr>
          <p:cNvPr id="368856" name="Rectangle 216"/>
          <p:cNvSpPr>
            <a:spLocks noChangeArrowheads="1"/>
          </p:cNvSpPr>
          <p:nvPr/>
        </p:nvSpPr>
        <p:spPr bwMode="auto">
          <a:xfrm>
            <a:off x="5321300" y="404813"/>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2011</a:t>
            </a:r>
            <a:endParaRPr lang="en-US" altLang="en-US" sz="1600" b="1"/>
          </a:p>
        </p:txBody>
      </p:sp>
      <p:sp>
        <p:nvSpPr>
          <p:cNvPr id="368855" name="Rectangle 215"/>
          <p:cNvSpPr>
            <a:spLocks noChangeArrowheads="1"/>
          </p:cNvSpPr>
          <p:nvPr/>
        </p:nvSpPr>
        <p:spPr bwMode="auto">
          <a:xfrm>
            <a:off x="4643438" y="404813"/>
            <a:ext cx="6778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2010</a:t>
            </a:r>
            <a:endParaRPr lang="en-US" altLang="en-US" sz="1600" b="1"/>
          </a:p>
        </p:txBody>
      </p:sp>
      <p:sp>
        <p:nvSpPr>
          <p:cNvPr id="368854" name="Rectangle 214"/>
          <p:cNvSpPr>
            <a:spLocks noChangeArrowheads="1"/>
          </p:cNvSpPr>
          <p:nvPr/>
        </p:nvSpPr>
        <p:spPr bwMode="auto">
          <a:xfrm>
            <a:off x="3965575" y="404813"/>
            <a:ext cx="67786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2009</a:t>
            </a:r>
            <a:endParaRPr lang="en-US" altLang="en-US" sz="1600" b="1"/>
          </a:p>
        </p:txBody>
      </p:sp>
      <p:sp>
        <p:nvSpPr>
          <p:cNvPr id="368853" name="Rectangle 213"/>
          <p:cNvSpPr>
            <a:spLocks noChangeArrowheads="1"/>
          </p:cNvSpPr>
          <p:nvPr/>
        </p:nvSpPr>
        <p:spPr bwMode="auto">
          <a:xfrm>
            <a:off x="3186113" y="404813"/>
            <a:ext cx="779462"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2008</a:t>
            </a:r>
            <a:endParaRPr lang="en-US" altLang="en-US" sz="1600" b="1"/>
          </a:p>
        </p:txBody>
      </p:sp>
      <p:sp>
        <p:nvSpPr>
          <p:cNvPr id="368852" name="Rectangle 212"/>
          <p:cNvSpPr>
            <a:spLocks noChangeArrowheads="1"/>
          </p:cNvSpPr>
          <p:nvPr/>
        </p:nvSpPr>
        <p:spPr bwMode="auto">
          <a:xfrm>
            <a:off x="2408238" y="404813"/>
            <a:ext cx="777875"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
            <a:r>
              <a:rPr lang="en-US" altLang="en-US" sz="1600" b="1">
                <a:cs typeface="Arial" panose="020B0604020202020204" pitchFamily="34" charset="0"/>
              </a:rPr>
              <a:t>2007</a:t>
            </a:r>
            <a:endParaRPr lang="en-US" altLang="en-US" sz="1600" b="1"/>
          </a:p>
        </p:txBody>
      </p:sp>
      <p:sp>
        <p:nvSpPr>
          <p:cNvPr id="368851" name="Rectangle 211"/>
          <p:cNvSpPr>
            <a:spLocks noChangeArrowheads="1"/>
          </p:cNvSpPr>
          <p:nvPr/>
        </p:nvSpPr>
        <p:spPr bwMode="auto">
          <a:xfrm>
            <a:off x="622300" y="404813"/>
            <a:ext cx="2030413"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
            <a:r>
              <a:rPr lang="en-US" altLang="en-US" sz="1600" b="1">
                <a:cs typeface="Arial" panose="020B0604020202020204" pitchFamily="34" charset="0"/>
              </a:rPr>
              <a:t>Year</a:t>
            </a:r>
            <a:endParaRPr lang="en-US" altLang="en-US" sz="1600" b="1"/>
          </a:p>
        </p:txBody>
      </p:sp>
      <p:sp>
        <p:nvSpPr>
          <p:cNvPr id="368896" name="Line 256"/>
          <p:cNvSpPr>
            <a:spLocks noChangeShapeType="1"/>
          </p:cNvSpPr>
          <p:nvPr/>
        </p:nvSpPr>
        <p:spPr bwMode="auto">
          <a:xfrm>
            <a:off x="635000" y="315913"/>
            <a:ext cx="8575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97" name="Line 257"/>
          <p:cNvSpPr>
            <a:spLocks noChangeShapeType="1"/>
          </p:cNvSpPr>
          <p:nvPr/>
        </p:nvSpPr>
        <p:spPr bwMode="auto">
          <a:xfrm>
            <a:off x="635000" y="4286250"/>
            <a:ext cx="8575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98" name="Line 258"/>
          <p:cNvSpPr>
            <a:spLocks noChangeShapeType="1"/>
          </p:cNvSpPr>
          <p:nvPr/>
        </p:nvSpPr>
        <p:spPr bwMode="auto">
          <a:xfrm>
            <a:off x="635000" y="315913"/>
            <a:ext cx="0" cy="42370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99" name="Line 259"/>
          <p:cNvSpPr>
            <a:spLocks noChangeShapeType="1"/>
          </p:cNvSpPr>
          <p:nvPr/>
        </p:nvSpPr>
        <p:spPr bwMode="auto">
          <a:xfrm>
            <a:off x="9210675" y="315913"/>
            <a:ext cx="0" cy="42370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06" name="Line 266"/>
          <p:cNvSpPr>
            <a:spLocks noChangeShapeType="1"/>
          </p:cNvSpPr>
          <p:nvPr/>
        </p:nvSpPr>
        <p:spPr bwMode="auto">
          <a:xfrm>
            <a:off x="2630488" y="1311275"/>
            <a:ext cx="53990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07" name="Line 267"/>
          <p:cNvSpPr>
            <a:spLocks noChangeShapeType="1"/>
          </p:cNvSpPr>
          <p:nvPr/>
        </p:nvSpPr>
        <p:spPr bwMode="auto">
          <a:xfrm>
            <a:off x="3238500" y="4089400"/>
            <a:ext cx="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908" name="Rectangle 268"/>
          <p:cNvSpPr>
            <a:spLocks noChangeArrowheads="1"/>
          </p:cNvSpPr>
          <p:nvPr/>
        </p:nvSpPr>
        <p:spPr bwMode="auto">
          <a:xfrm>
            <a:off x="1257300" y="4013200"/>
            <a:ext cx="6096000" cy="1295400"/>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368909" name="Rectangle 269"/>
          <p:cNvSpPr>
            <a:spLocks noChangeArrowheads="1"/>
          </p:cNvSpPr>
          <p:nvPr/>
        </p:nvSpPr>
        <p:spPr bwMode="auto">
          <a:xfrm>
            <a:off x="495300" y="35560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Selection </a:t>
            </a:r>
          </a:p>
          <a:p>
            <a:pPr algn="ctr"/>
            <a:r>
              <a:rPr lang="en-US" altLang="en-US" sz="1600"/>
              <a:t>of Targets</a:t>
            </a:r>
          </a:p>
        </p:txBody>
      </p:sp>
      <p:sp>
        <p:nvSpPr>
          <p:cNvPr id="368910" name="Rectangle 270"/>
          <p:cNvSpPr>
            <a:spLocks noChangeArrowheads="1"/>
          </p:cNvSpPr>
          <p:nvPr/>
        </p:nvSpPr>
        <p:spPr bwMode="auto">
          <a:xfrm>
            <a:off x="2400300" y="35560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Type</a:t>
            </a:r>
          </a:p>
          <a:p>
            <a:pPr algn="ctr"/>
            <a:r>
              <a:rPr lang="en-US" altLang="en-US" sz="1600"/>
              <a:t>Culture </a:t>
            </a:r>
          </a:p>
          <a:p>
            <a:pPr algn="ctr"/>
            <a:r>
              <a:rPr lang="en-US" altLang="en-US" sz="1600"/>
              <a:t>Material</a:t>
            </a:r>
          </a:p>
        </p:txBody>
      </p:sp>
      <p:sp>
        <p:nvSpPr>
          <p:cNvPr id="368911" name="Rectangle 271"/>
          <p:cNvSpPr>
            <a:spLocks noChangeArrowheads="1"/>
          </p:cNvSpPr>
          <p:nvPr/>
        </p:nvSpPr>
        <p:spPr bwMode="auto">
          <a:xfrm>
            <a:off x="4381500" y="35560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JGI</a:t>
            </a:r>
          </a:p>
          <a:p>
            <a:pPr algn="ctr"/>
            <a:r>
              <a:rPr lang="en-US" altLang="en-US" sz="1600"/>
              <a:t>Sequencing</a:t>
            </a:r>
          </a:p>
        </p:txBody>
      </p:sp>
      <p:sp>
        <p:nvSpPr>
          <p:cNvPr id="368912" name="Rectangle 272"/>
          <p:cNvSpPr>
            <a:spLocks noChangeArrowheads="1"/>
          </p:cNvSpPr>
          <p:nvPr/>
        </p:nvSpPr>
        <p:spPr bwMode="auto">
          <a:xfrm>
            <a:off x="6286500" y="3556000"/>
            <a:ext cx="19812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Rapid</a:t>
            </a:r>
          </a:p>
          <a:p>
            <a:pPr algn="ctr"/>
            <a:r>
              <a:rPr lang="en-US" altLang="en-US" sz="1600"/>
              <a:t>Annotation</a:t>
            </a:r>
          </a:p>
          <a:p>
            <a:pPr algn="ctr"/>
            <a:r>
              <a:rPr lang="en-US" altLang="en-US" sz="1600"/>
              <a:t>(24 Hours)</a:t>
            </a:r>
          </a:p>
        </p:txBody>
      </p:sp>
      <p:sp>
        <p:nvSpPr>
          <p:cNvPr id="368913" name="Rectangle 273"/>
          <p:cNvSpPr>
            <a:spLocks noChangeArrowheads="1"/>
          </p:cNvSpPr>
          <p:nvPr/>
        </p:nvSpPr>
        <p:spPr bwMode="auto">
          <a:xfrm>
            <a:off x="6210300" y="4775200"/>
            <a:ext cx="2057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Metabolic</a:t>
            </a:r>
          </a:p>
          <a:p>
            <a:pPr algn="ctr"/>
            <a:r>
              <a:rPr lang="en-US" altLang="en-US" sz="1600"/>
              <a:t>Reconstruction</a:t>
            </a:r>
          </a:p>
        </p:txBody>
      </p:sp>
      <p:sp>
        <p:nvSpPr>
          <p:cNvPr id="368914" name="Rectangle 274"/>
          <p:cNvSpPr>
            <a:spLocks noChangeArrowheads="1"/>
          </p:cNvSpPr>
          <p:nvPr/>
        </p:nvSpPr>
        <p:spPr bwMode="auto">
          <a:xfrm>
            <a:off x="4381500" y="47752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Model</a:t>
            </a:r>
          </a:p>
          <a:p>
            <a:pPr algn="ctr"/>
            <a:r>
              <a:rPr lang="en-US" altLang="en-US" sz="1600"/>
              <a:t>Generation</a:t>
            </a:r>
          </a:p>
        </p:txBody>
      </p:sp>
      <p:sp>
        <p:nvSpPr>
          <p:cNvPr id="368915" name="Rectangle 275"/>
          <p:cNvSpPr>
            <a:spLocks noChangeArrowheads="1"/>
          </p:cNvSpPr>
          <p:nvPr/>
        </p:nvSpPr>
        <p:spPr bwMode="auto">
          <a:xfrm>
            <a:off x="2400300" y="47752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Phenotype</a:t>
            </a:r>
          </a:p>
          <a:p>
            <a:pPr algn="ctr"/>
            <a:r>
              <a:rPr lang="en-US" altLang="en-US" sz="1600"/>
              <a:t>Prediction</a:t>
            </a:r>
          </a:p>
        </p:txBody>
      </p:sp>
      <p:sp>
        <p:nvSpPr>
          <p:cNvPr id="368916" name="Rectangle 276"/>
          <p:cNvSpPr>
            <a:spLocks noChangeArrowheads="1"/>
          </p:cNvSpPr>
          <p:nvPr/>
        </p:nvSpPr>
        <p:spPr bwMode="auto">
          <a:xfrm>
            <a:off x="495300" y="4775200"/>
            <a:ext cx="1676400" cy="990600"/>
          </a:xfrm>
          <a:prstGeom prst="rect">
            <a:avLst/>
          </a:prstGeom>
          <a:solidFill>
            <a:srgbClr val="FFFF66"/>
          </a:solidFill>
          <a:ln w="9525">
            <a:solidFill>
              <a:schemeClr val="tx1"/>
            </a:solidFill>
            <a:miter lim="800000"/>
            <a:headEnd/>
            <a:tailEnd/>
          </a:ln>
        </p:spPr>
        <p:txBody>
          <a:bodyPr wrap="none" anchor="ctr"/>
          <a:lstStyle/>
          <a:p>
            <a:pPr algn="ctr"/>
            <a:r>
              <a:rPr lang="en-US" altLang="en-US" sz="1600"/>
              <a:t>Database</a:t>
            </a:r>
          </a:p>
          <a:p>
            <a:pPr algn="ctr"/>
            <a:r>
              <a:rPr lang="en-US" altLang="en-US" sz="1600"/>
              <a:t>Repository</a:t>
            </a:r>
          </a:p>
        </p:txBody>
      </p:sp>
      <p:sp>
        <p:nvSpPr>
          <p:cNvPr id="368917" name="Text Box 277"/>
          <p:cNvSpPr txBox="1">
            <a:spLocks noChangeArrowheads="1"/>
          </p:cNvSpPr>
          <p:nvPr/>
        </p:nvSpPr>
        <p:spPr bwMode="auto">
          <a:xfrm>
            <a:off x="6473825" y="5761038"/>
            <a:ext cx="2924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Source – Rick Stevens, Argonne National Laboratory and University of Chicago</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r>
              <a:rPr lang="en-US" altLang="en-US"/>
              <a:t>Thanks to</a:t>
            </a:r>
          </a:p>
        </p:txBody>
      </p:sp>
      <p:sp>
        <p:nvSpPr>
          <p:cNvPr id="267268" name="Rectangle 4"/>
          <p:cNvSpPr>
            <a:spLocks noGrp="1" noChangeArrowheads="1"/>
          </p:cNvSpPr>
          <p:nvPr>
            <p:ph type="body" sz="half" idx="1"/>
          </p:nvPr>
        </p:nvSpPr>
        <p:spPr>
          <a:xfrm>
            <a:off x="469900" y="885825"/>
            <a:ext cx="2678113" cy="2159000"/>
          </a:xfrm>
          <a:noFill/>
          <a:ln/>
        </p:spPr>
        <p:txBody>
          <a:bodyPr/>
          <a:lstStyle/>
          <a:p>
            <a:pPr marL="228600" indent="-228600">
              <a:lnSpc>
                <a:spcPct val="90000"/>
              </a:lnSpc>
            </a:pPr>
            <a:r>
              <a:rPr lang="en-US" altLang="en-US" sz="1800" i="1"/>
              <a:t>MSU</a:t>
            </a:r>
            <a:endParaRPr lang="en-US" altLang="en-US" sz="1800"/>
          </a:p>
          <a:p>
            <a:pPr marL="228600" indent="-228600">
              <a:lnSpc>
                <a:spcPct val="90000"/>
              </a:lnSpc>
            </a:pPr>
            <a:r>
              <a:rPr lang="en-US" altLang="en-US" sz="1800"/>
              <a:t>	Julia Bell</a:t>
            </a:r>
          </a:p>
          <a:p>
            <a:pPr marL="228600" indent="-228600">
              <a:lnSpc>
                <a:spcPct val="90000"/>
              </a:lnSpc>
            </a:pPr>
            <a:r>
              <a:rPr lang="en-US" altLang="en-US" sz="1800"/>
              <a:t>	Scott Harrison</a:t>
            </a:r>
          </a:p>
          <a:p>
            <a:pPr marL="228600" indent="-228600">
              <a:lnSpc>
                <a:spcPct val="90000"/>
              </a:lnSpc>
            </a:pPr>
            <a:r>
              <a:rPr lang="en-US" altLang="en-US" sz="1800"/>
              <a:t>	Judy Leventhal	</a:t>
            </a:r>
          </a:p>
          <a:p>
            <a:pPr marL="228600" indent="-228600">
              <a:lnSpc>
                <a:spcPct val="90000"/>
              </a:lnSpc>
            </a:pPr>
            <a:r>
              <a:rPr lang="en-US" altLang="en-US" sz="1800"/>
              <a:t>   Donna McGarrell</a:t>
            </a:r>
          </a:p>
          <a:p>
            <a:pPr marL="228600" indent="-228600">
              <a:lnSpc>
                <a:spcPct val="90000"/>
              </a:lnSpc>
            </a:pPr>
            <a:r>
              <a:rPr lang="en-US" altLang="en-US" sz="1800"/>
              <a:t>	Siddique Mohideen</a:t>
            </a:r>
          </a:p>
          <a:p>
            <a:pPr marL="228600" indent="-228600">
              <a:lnSpc>
                <a:spcPct val="90000"/>
              </a:lnSpc>
            </a:pPr>
            <a:r>
              <a:rPr lang="en-US" altLang="en-US" sz="1800"/>
              <a:t>	Qiong Wang</a:t>
            </a:r>
          </a:p>
          <a:p>
            <a:pPr marL="228600" indent="-228600">
              <a:lnSpc>
                <a:spcPct val="90000"/>
              </a:lnSpc>
            </a:pPr>
            <a:r>
              <a:rPr lang="en-US" altLang="en-US" sz="1800"/>
              <a:t>Univ. Michigan</a:t>
            </a:r>
          </a:p>
          <a:p>
            <a:pPr marL="228600" indent="-228600">
              <a:lnSpc>
                <a:spcPct val="90000"/>
              </a:lnSpc>
            </a:pPr>
            <a:r>
              <a:rPr lang="en-US" altLang="en-US" sz="1800"/>
              <a:t>	Paul Saxman</a:t>
            </a:r>
          </a:p>
          <a:p>
            <a:pPr marL="228600" indent="-228600">
              <a:lnSpc>
                <a:spcPct val="90000"/>
              </a:lnSpc>
            </a:pPr>
            <a:r>
              <a:rPr lang="en-US" altLang="en-US" sz="1800" i="1"/>
              <a:t>Forsyth Inst.</a:t>
            </a:r>
            <a:endParaRPr lang="en-US" altLang="en-US" sz="1800"/>
          </a:p>
          <a:p>
            <a:pPr marL="228600" indent="-228600">
              <a:lnSpc>
                <a:spcPct val="90000"/>
              </a:lnSpc>
            </a:pPr>
            <a:r>
              <a:rPr lang="en-US" altLang="en-US" sz="1800"/>
              <a:t>	Floyd Dewhirst</a:t>
            </a:r>
          </a:p>
          <a:p>
            <a:pPr marL="228600" indent="-228600">
              <a:lnSpc>
                <a:spcPct val="90000"/>
              </a:lnSpc>
            </a:pPr>
            <a:r>
              <a:rPr lang="en-US" altLang="en-US" sz="1800" i="1"/>
              <a:t>Midi Inc.</a:t>
            </a:r>
            <a:endParaRPr lang="en-US" altLang="en-US" sz="1800"/>
          </a:p>
          <a:p>
            <a:pPr marL="228600" indent="-228600">
              <a:lnSpc>
                <a:spcPct val="90000"/>
              </a:lnSpc>
            </a:pPr>
            <a:r>
              <a:rPr lang="en-US" altLang="en-US" sz="1800"/>
              <a:t>	Myron Sasser</a:t>
            </a:r>
          </a:p>
          <a:p>
            <a:pPr marL="228600" indent="-228600">
              <a:lnSpc>
                <a:spcPct val="90000"/>
              </a:lnSpc>
            </a:pPr>
            <a:r>
              <a:rPr lang="en-US" altLang="en-US" sz="1800"/>
              <a:t>	Gary Jackoway</a:t>
            </a:r>
          </a:p>
          <a:p>
            <a:pPr marL="228600" indent="-228600">
              <a:lnSpc>
                <a:spcPct val="90000"/>
              </a:lnSpc>
            </a:pPr>
            <a:endParaRPr lang="en-US" altLang="en-US" sz="1800"/>
          </a:p>
          <a:p>
            <a:pPr marL="228600" indent="-228600">
              <a:lnSpc>
                <a:spcPct val="90000"/>
              </a:lnSpc>
            </a:pPr>
            <a:endParaRPr lang="en-US" altLang="en-US" sz="1800"/>
          </a:p>
        </p:txBody>
      </p:sp>
      <p:sp>
        <p:nvSpPr>
          <p:cNvPr id="267269" name="Rectangle 5"/>
          <p:cNvSpPr>
            <a:spLocks noChangeArrowheads="1"/>
          </p:cNvSpPr>
          <p:nvPr/>
        </p:nvSpPr>
        <p:spPr bwMode="auto">
          <a:xfrm>
            <a:off x="2846388" y="1981200"/>
            <a:ext cx="3787775"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defRPr sz="2000">
                <a:solidFill>
                  <a:schemeClr val="tx1"/>
                </a:solidFill>
                <a:latin typeface="Tahoma" panose="020B0604030504040204" pitchFamily="34" charset="0"/>
                <a:ea typeface="ＭＳ Ｐゴシック" panose="020B0600070205080204" pitchFamily="34" charset="-128"/>
              </a:defRPr>
            </a:lvl1pPr>
            <a:lvl2pPr>
              <a:spcBef>
                <a:spcPct val="20000"/>
              </a:spcBef>
              <a:defRPr>
                <a:solidFill>
                  <a:schemeClr val="tx1"/>
                </a:solidFill>
                <a:latin typeface="Tahoma" panose="020B0604030504040204" pitchFamily="34" charset="0"/>
                <a:ea typeface="ＭＳ Ｐゴシック" panose="020B0600070205080204" pitchFamily="34" charset="-128"/>
              </a:defRPr>
            </a:lvl2pPr>
            <a:lvl3pPr>
              <a:spcBef>
                <a:spcPct val="20000"/>
              </a:spcBef>
              <a:defRPr>
                <a:solidFill>
                  <a:schemeClr val="tx1"/>
                </a:solidFill>
                <a:latin typeface="Tahoma" panose="020B0604030504040204" pitchFamily="34" charset="0"/>
                <a:ea typeface="ＭＳ Ｐゴシック" panose="020B0600070205080204" pitchFamily="34" charset="-128"/>
              </a:defRPr>
            </a:lvl3pPr>
            <a:lvl4pPr>
              <a:spcBef>
                <a:spcPct val="20000"/>
              </a:spcBef>
              <a:defRPr>
                <a:solidFill>
                  <a:schemeClr val="tx1"/>
                </a:solidFill>
                <a:latin typeface="Tahoma" panose="020B0604030504040204" pitchFamily="34" charset="0"/>
                <a:ea typeface="ＭＳ Ｐゴシック" panose="020B0600070205080204" pitchFamily="34" charset="-128"/>
              </a:defRPr>
            </a:lvl4pPr>
            <a:lvl5pPr>
              <a:spcBef>
                <a:spcPct val="20000"/>
              </a:spcBef>
              <a:defRPr>
                <a:solidFill>
                  <a:schemeClr val="tx1"/>
                </a:solidFill>
                <a:latin typeface="Tahoma" panose="020B0604030504040204" pitchFamily="34" charset="0"/>
                <a:ea typeface="ＭＳ Ｐゴシック" panose="020B0600070205080204" pitchFamily="34" charset="-128"/>
              </a:defRPr>
            </a:lvl5pPr>
            <a:lvl6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6pPr>
            <a:lvl7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7pPr>
            <a:lvl8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8pPr>
            <a:lvl9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eaLnBrk="1" hangingPunct="1"/>
            <a:r>
              <a:rPr lang="en-US" altLang="en-US"/>
              <a:t> </a:t>
            </a:r>
          </a:p>
        </p:txBody>
      </p:sp>
      <p:sp>
        <p:nvSpPr>
          <p:cNvPr id="267270" name="Rectangle 6"/>
          <p:cNvSpPr>
            <a:spLocks noChangeArrowheads="1"/>
          </p:cNvSpPr>
          <p:nvPr/>
        </p:nvSpPr>
        <p:spPr bwMode="auto">
          <a:xfrm>
            <a:off x="3332163" y="925513"/>
            <a:ext cx="3270250" cy="215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228600" indent="-228600">
              <a:spcBef>
                <a:spcPct val="20000"/>
              </a:spcBef>
              <a:defRPr sz="2000">
                <a:solidFill>
                  <a:schemeClr val="tx1"/>
                </a:solidFill>
                <a:latin typeface="Tahoma" panose="020B0604030504040204" pitchFamily="34" charset="0"/>
                <a:ea typeface="ＭＳ Ｐゴシック" panose="020B0600070205080204" pitchFamily="34" charset="-128"/>
              </a:defRPr>
            </a:lvl1pPr>
            <a:lvl2pPr>
              <a:spcBef>
                <a:spcPct val="20000"/>
              </a:spcBef>
              <a:defRPr>
                <a:solidFill>
                  <a:schemeClr val="tx1"/>
                </a:solidFill>
                <a:latin typeface="Tahoma" panose="020B0604030504040204" pitchFamily="34" charset="0"/>
                <a:ea typeface="ＭＳ Ｐゴシック" panose="020B0600070205080204" pitchFamily="34" charset="-128"/>
              </a:defRPr>
            </a:lvl2pPr>
            <a:lvl3pPr>
              <a:spcBef>
                <a:spcPct val="20000"/>
              </a:spcBef>
              <a:defRPr>
                <a:solidFill>
                  <a:schemeClr val="tx1"/>
                </a:solidFill>
                <a:latin typeface="Tahoma" panose="020B0604030504040204" pitchFamily="34" charset="0"/>
                <a:ea typeface="ＭＳ Ｐゴシック" panose="020B0600070205080204" pitchFamily="34" charset="-128"/>
              </a:defRPr>
            </a:lvl3pPr>
            <a:lvl4pPr>
              <a:spcBef>
                <a:spcPct val="20000"/>
              </a:spcBef>
              <a:defRPr>
                <a:solidFill>
                  <a:schemeClr val="tx1"/>
                </a:solidFill>
                <a:latin typeface="Tahoma" panose="020B0604030504040204" pitchFamily="34" charset="0"/>
                <a:ea typeface="ＭＳ Ｐゴシック" panose="020B0600070205080204" pitchFamily="34" charset="-128"/>
              </a:defRPr>
            </a:lvl4pPr>
            <a:lvl5pPr>
              <a:spcBef>
                <a:spcPct val="20000"/>
              </a:spcBef>
              <a:defRPr>
                <a:solidFill>
                  <a:schemeClr val="tx1"/>
                </a:solidFill>
                <a:latin typeface="Tahoma" panose="020B0604030504040204" pitchFamily="34" charset="0"/>
                <a:ea typeface="ＭＳ Ｐゴシック" panose="020B0600070205080204" pitchFamily="34" charset="-128"/>
              </a:defRPr>
            </a:lvl5pPr>
            <a:lvl6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6pPr>
            <a:lvl7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7pPr>
            <a:lvl8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8pPr>
            <a:lvl9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eaLnBrk="1" hangingPunct="1">
              <a:lnSpc>
                <a:spcPct val="90000"/>
              </a:lnSpc>
            </a:pPr>
            <a:r>
              <a:rPr lang="en-US" altLang="en-US" sz="1800" i="1"/>
              <a:t>ATCC</a:t>
            </a:r>
          </a:p>
          <a:p>
            <a:pPr eaLnBrk="1" hangingPunct="1">
              <a:lnSpc>
                <a:spcPct val="90000"/>
              </a:lnSpc>
            </a:pPr>
            <a:r>
              <a:rPr lang="en-US" altLang="en-US" sz="1800" i="1"/>
              <a:t>	</a:t>
            </a:r>
            <a:r>
              <a:rPr lang="en-US" altLang="en-US" sz="1800"/>
              <a:t>Tim Lilburn</a:t>
            </a:r>
          </a:p>
          <a:p>
            <a:pPr eaLnBrk="1" hangingPunct="1">
              <a:lnSpc>
                <a:spcPct val="90000"/>
              </a:lnSpc>
            </a:pPr>
            <a:r>
              <a:rPr lang="en-US" altLang="en-US" sz="1800" i="1"/>
              <a:t>DSMZ</a:t>
            </a:r>
            <a:endParaRPr lang="en-US" altLang="en-US" sz="1800"/>
          </a:p>
          <a:p>
            <a:pPr eaLnBrk="1" hangingPunct="1">
              <a:lnSpc>
                <a:spcPct val="90000"/>
              </a:lnSpc>
            </a:pPr>
            <a:r>
              <a:rPr lang="en-US" altLang="en-US" sz="1800"/>
              <a:t>	Brian Tindall</a:t>
            </a:r>
          </a:p>
          <a:p>
            <a:pPr eaLnBrk="1" hangingPunct="1">
              <a:lnSpc>
                <a:spcPct val="90000"/>
              </a:lnSpc>
            </a:pPr>
            <a:r>
              <a:rPr lang="en-US" altLang="en-US" sz="1800" i="1"/>
              <a:t>University of Toulouse</a:t>
            </a:r>
            <a:endParaRPr lang="en-US" altLang="en-US" sz="1800"/>
          </a:p>
          <a:p>
            <a:pPr eaLnBrk="1" hangingPunct="1">
              <a:lnSpc>
                <a:spcPct val="90000"/>
              </a:lnSpc>
            </a:pPr>
            <a:r>
              <a:rPr lang="en-US" altLang="en-US" sz="1800"/>
              <a:t>	Jean Euz</a:t>
            </a:r>
            <a:r>
              <a:rPr lang="en-US" altLang="en-US" sz="1800">
                <a:cs typeface="Tahoma" panose="020B0604030504040204" pitchFamily="34" charset="0"/>
              </a:rPr>
              <a:t>é</a:t>
            </a:r>
            <a:r>
              <a:rPr lang="en-US" altLang="en-US" sz="1800"/>
              <a:t>by</a:t>
            </a:r>
          </a:p>
          <a:p>
            <a:pPr eaLnBrk="1" hangingPunct="1">
              <a:lnSpc>
                <a:spcPct val="90000"/>
              </a:lnSpc>
            </a:pPr>
            <a:r>
              <a:rPr lang="en-US" altLang="en-US" sz="1800" i="1"/>
              <a:t>IDF</a:t>
            </a:r>
            <a:endParaRPr lang="en-US" altLang="en-US" sz="1800"/>
          </a:p>
          <a:p>
            <a:pPr eaLnBrk="1" hangingPunct="1">
              <a:lnSpc>
                <a:spcPct val="90000"/>
              </a:lnSpc>
            </a:pPr>
            <a:r>
              <a:rPr lang="en-US" altLang="en-US" sz="1800"/>
              <a:t>	Norman Paskin</a:t>
            </a:r>
          </a:p>
          <a:p>
            <a:pPr eaLnBrk="1" hangingPunct="1">
              <a:lnSpc>
                <a:spcPct val="90000"/>
              </a:lnSpc>
            </a:pPr>
            <a:r>
              <a:rPr lang="en-US" altLang="en-US" sz="1800" i="1"/>
              <a:t>NexusTechVentures</a:t>
            </a:r>
            <a:endParaRPr lang="en-US" altLang="en-US" sz="1800"/>
          </a:p>
          <a:p>
            <a:pPr eaLnBrk="1" hangingPunct="1">
              <a:lnSpc>
                <a:spcPct val="90000"/>
              </a:lnSpc>
            </a:pPr>
            <a:r>
              <a:rPr lang="en-US" altLang="en-US" sz="1800"/>
              <a:t>	Todd Zahn</a:t>
            </a:r>
          </a:p>
          <a:p>
            <a:pPr eaLnBrk="1" hangingPunct="1">
              <a:lnSpc>
                <a:spcPct val="90000"/>
              </a:lnSpc>
            </a:pPr>
            <a:r>
              <a:rPr lang="en-US" altLang="en-US" sz="1800" i="1"/>
              <a:t>NIES Japan</a:t>
            </a:r>
            <a:endParaRPr lang="en-US" altLang="en-US" sz="1800"/>
          </a:p>
          <a:p>
            <a:pPr eaLnBrk="1" hangingPunct="1">
              <a:lnSpc>
                <a:spcPct val="90000"/>
              </a:lnSpc>
            </a:pPr>
            <a:r>
              <a:rPr lang="en-US" altLang="en-US" sz="1800"/>
              <a:t>	Junko Shimura</a:t>
            </a:r>
          </a:p>
          <a:p>
            <a:pPr eaLnBrk="1" hangingPunct="1">
              <a:lnSpc>
                <a:spcPct val="90000"/>
              </a:lnSpc>
            </a:pPr>
            <a:r>
              <a:rPr lang="en-US" altLang="en-US" sz="1800"/>
              <a:t>	Kaduo Hiraki</a:t>
            </a:r>
          </a:p>
        </p:txBody>
      </p:sp>
      <p:sp>
        <p:nvSpPr>
          <p:cNvPr id="267271" name="Rectangle 7"/>
          <p:cNvSpPr>
            <a:spLocks noChangeArrowheads="1"/>
          </p:cNvSpPr>
          <p:nvPr/>
        </p:nvSpPr>
        <p:spPr bwMode="auto">
          <a:xfrm>
            <a:off x="6083300" y="904875"/>
            <a:ext cx="3060700" cy="215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228600" indent="-228600">
              <a:spcBef>
                <a:spcPct val="20000"/>
              </a:spcBef>
              <a:defRPr sz="2000">
                <a:solidFill>
                  <a:schemeClr val="tx1"/>
                </a:solidFill>
                <a:latin typeface="Tahoma" panose="020B0604030504040204" pitchFamily="34" charset="0"/>
                <a:ea typeface="ＭＳ Ｐゴシック" panose="020B0600070205080204" pitchFamily="34" charset="-128"/>
              </a:defRPr>
            </a:lvl1pPr>
            <a:lvl2pPr>
              <a:spcBef>
                <a:spcPct val="20000"/>
              </a:spcBef>
              <a:defRPr>
                <a:solidFill>
                  <a:schemeClr val="tx1"/>
                </a:solidFill>
                <a:latin typeface="Tahoma" panose="020B0604030504040204" pitchFamily="34" charset="0"/>
                <a:ea typeface="ＭＳ Ｐゴシック" panose="020B0600070205080204" pitchFamily="34" charset="-128"/>
              </a:defRPr>
            </a:lvl2pPr>
            <a:lvl3pPr>
              <a:spcBef>
                <a:spcPct val="20000"/>
              </a:spcBef>
              <a:defRPr>
                <a:solidFill>
                  <a:schemeClr val="tx1"/>
                </a:solidFill>
                <a:latin typeface="Tahoma" panose="020B0604030504040204" pitchFamily="34" charset="0"/>
                <a:ea typeface="ＭＳ Ｐゴシック" panose="020B0600070205080204" pitchFamily="34" charset="-128"/>
              </a:defRPr>
            </a:lvl3pPr>
            <a:lvl4pPr>
              <a:spcBef>
                <a:spcPct val="20000"/>
              </a:spcBef>
              <a:defRPr>
                <a:solidFill>
                  <a:schemeClr val="tx1"/>
                </a:solidFill>
                <a:latin typeface="Tahoma" panose="020B0604030504040204" pitchFamily="34" charset="0"/>
                <a:ea typeface="ＭＳ Ｐゴシック" panose="020B0600070205080204" pitchFamily="34" charset="-128"/>
              </a:defRPr>
            </a:lvl4pPr>
            <a:lvl5pPr>
              <a:spcBef>
                <a:spcPct val="20000"/>
              </a:spcBef>
              <a:defRPr>
                <a:solidFill>
                  <a:schemeClr val="tx1"/>
                </a:solidFill>
                <a:latin typeface="Tahoma" panose="020B0604030504040204" pitchFamily="34" charset="0"/>
                <a:ea typeface="ＭＳ Ｐゴシック" panose="020B0600070205080204" pitchFamily="34" charset="-128"/>
              </a:defRPr>
            </a:lvl5pPr>
            <a:lvl6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6pPr>
            <a:lvl7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7pPr>
            <a:lvl8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8pPr>
            <a:lvl9pPr fontAlgn="base">
              <a:spcBef>
                <a:spcPct val="2000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eaLnBrk="1" hangingPunct="1">
              <a:lnSpc>
                <a:spcPct val="90000"/>
              </a:lnSpc>
            </a:pPr>
            <a:r>
              <a:rPr lang="en-US" altLang="en-US" sz="1800" i="1"/>
              <a:t>Soc. General Microbiology</a:t>
            </a:r>
          </a:p>
          <a:p>
            <a:pPr eaLnBrk="1" hangingPunct="1">
              <a:lnSpc>
                <a:spcPct val="90000"/>
              </a:lnSpc>
            </a:pPr>
            <a:r>
              <a:rPr lang="en-US" altLang="en-US" sz="1800" i="1"/>
              <a:t>	</a:t>
            </a:r>
            <a:r>
              <a:rPr lang="en-US" altLang="en-US" sz="1800"/>
              <a:t>Robin Dunford</a:t>
            </a:r>
          </a:p>
          <a:p>
            <a:pPr eaLnBrk="1" hangingPunct="1">
              <a:lnSpc>
                <a:spcPct val="90000"/>
              </a:lnSpc>
            </a:pPr>
            <a:r>
              <a:rPr lang="en-US" altLang="en-US" sz="1800"/>
              <a:t>	Ron Fraser</a:t>
            </a:r>
            <a:endParaRPr lang="en-US" altLang="en-US" sz="1800" i="1"/>
          </a:p>
          <a:p>
            <a:pPr eaLnBrk="1" hangingPunct="1">
              <a:lnSpc>
                <a:spcPct val="90000"/>
              </a:lnSpc>
            </a:pPr>
            <a:r>
              <a:rPr lang="en-US" altLang="en-US" sz="1800" i="1"/>
              <a:t>Int. Com. System. Prok.</a:t>
            </a:r>
          </a:p>
          <a:p>
            <a:pPr eaLnBrk="1" hangingPunct="1">
              <a:lnSpc>
                <a:spcPct val="90000"/>
              </a:lnSpc>
            </a:pPr>
            <a:r>
              <a:rPr lang="en-US" altLang="en-US" sz="1800" i="1"/>
              <a:t>	</a:t>
            </a:r>
            <a:r>
              <a:rPr lang="en-US" altLang="en-US" sz="1800"/>
              <a:t>Aharon Oren</a:t>
            </a:r>
          </a:p>
          <a:p>
            <a:pPr eaLnBrk="1" hangingPunct="1">
              <a:lnSpc>
                <a:spcPct val="90000"/>
              </a:lnSpc>
            </a:pPr>
            <a:r>
              <a:rPr lang="en-US" altLang="en-US" sz="1800"/>
              <a:t>	Hans Juergen Busse</a:t>
            </a:r>
            <a:endParaRPr lang="en-US" altLang="en-US" sz="1800" i="1"/>
          </a:p>
          <a:p>
            <a:pPr eaLnBrk="1" hangingPunct="1">
              <a:lnSpc>
                <a:spcPct val="90000"/>
              </a:lnSpc>
            </a:pPr>
            <a:r>
              <a:rPr lang="en-US" altLang="en-US" sz="1800" i="1"/>
              <a:t>IJSEM</a:t>
            </a:r>
          </a:p>
          <a:p>
            <a:pPr eaLnBrk="1" hangingPunct="1">
              <a:lnSpc>
                <a:spcPct val="90000"/>
              </a:lnSpc>
            </a:pPr>
            <a:r>
              <a:rPr lang="en-US" altLang="en-US" sz="1800" i="1"/>
              <a:t>	</a:t>
            </a:r>
            <a:r>
              <a:rPr lang="en-US" altLang="en-US" sz="1800"/>
              <a:t>Peter Kaempfer</a:t>
            </a:r>
            <a:endParaRPr lang="en-US" altLang="en-US" sz="1800" i="1"/>
          </a:p>
          <a:p>
            <a:pPr eaLnBrk="1" hangingPunct="1">
              <a:lnSpc>
                <a:spcPct val="90000"/>
              </a:lnSpc>
            </a:pPr>
            <a:r>
              <a:rPr lang="en-US" altLang="en-US" sz="1800" i="1"/>
              <a:t>Argonne National Lab</a:t>
            </a:r>
          </a:p>
          <a:p>
            <a:pPr eaLnBrk="1" hangingPunct="1">
              <a:lnSpc>
                <a:spcPct val="90000"/>
              </a:lnSpc>
            </a:pPr>
            <a:r>
              <a:rPr lang="en-US" altLang="en-US" sz="1800" i="1"/>
              <a:t>	Rick Stevens</a:t>
            </a:r>
          </a:p>
          <a:p>
            <a:pPr eaLnBrk="1" hangingPunct="1">
              <a:lnSpc>
                <a:spcPct val="90000"/>
              </a:lnSpc>
            </a:pPr>
            <a:r>
              <a:rPr lang="en-US" altLang="en-US" sz="1800" i="1"/>
              <a:t>Funding</a:t>
            </a:r>
            <a:endParaRPr lang="en-US" altLang="en-US" sz="1800"/>
          </a:p>
          <a:p>
            <a:pPr eaLnBrk="1" hangingPunct="1">
              <a:lnSpc>
                <a:spcPct val="90000"/>
              </a:lnSpc>
            </a:pPr>
            <a:r>
              <a:rPr lang="en-US" altLang="en-US" sz="1800"/>
              <a:t>	US DOE BER 		</a:t>
            </a:r>
          </a:p>
          <a:p>
            <a:pPr eaLnBrk="1" hangingPunct="1">
              <a:lnSpc>
                <a:spcPct val="90000"/>
              </a:lnSpc>
            </a:pPr>
            <a:r>
              <a:rPr lang="en-US" altLang="en-US" sz="1800"/>
              <a:t>	NSF</a:t>
            </a:r>
          </a:p>
          <a:p>
            <a:pPr eaLnBrk="1" hangingPunct="1">
              <a:lnSpc>
                <a:spcPct val="90000"/>
              </a:lnSpc>
            </a:pPr>
            <a:r>
              <a:rPr lang="en-US" altLang="en-US" sz="1800"/>
              <a:t>	Mich Univ. Comm. Init.</a:t>
            </a:r>
          </a:p>
          <a:p>
            <a:pPr eaLnBrk="1" hangingPunct="1">
              <a:lnSpc>
                <a:spcPct val="90000"/>
              </a:lnSpc>
            </a:pPr>
            <a:r>
              <a:rPr lang="en-US" altLang="en-US" sz="1800"/>
              <a:t>	American Express</a:t>
            </a:r>
          </a:p>
          <a:p>
            <a:pPr eaLnBrk="1" hangingPunct="1">
              <a:lnSpc>
                <a:spcPct val="90000"/>
              </a:lnSpc>
            </a:pPr>
            <a:r>
              <a:rPr lang="en-US" altLang="en-US" sz="1800"/>
              <a:t>	####-######-##003</a:t>
            </a:r>
          </a:p>
          <a:p>
            <a:pPr eaLnBrk="1" hangingPunct="1">
              <a:lnSpc>
                <a:spcPct val="90000"/>
              </a:lnSpc>
            </a:pPr>
            <a:endParaRPr lang="en-US" altLang="en-US" sz="1800"/>
          </a:p>
        </p:txBody>
      </p:sp>
      <p:sp>
        <p:nvSpPr>
          <p:cNvPr id="267272" name="Text Box 8"/>
          <p:cNvSpPr txBox="1">
            <a:spLocks noChangeArrowheads="1"/>
          </p:cNvSpPr>
          <p:nvPr/>
        </p:nvSpPr>
        <p:spPr bwMode="auto">
          <a:xfrm>
            <a:off x="3794125" y="5449888"/>
            <a:ext cx="1468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Questions?</a:t>
            </a:r>
          </a:p>
        </p:txBody>
      </p:sp>
      <p:sp>
        <p:nvSpPr>
          <p:cNvPr id="267274" name="Rectangle 10"/>
          <p:cNvSpPr>
            <a:spLocks noChangeArrowheads="1"/>
          </p:cNvSpPr>
          <p:nvPr/>
        </p:nvSpPr>
        <p:spPr bwMode="auto">
          <a:xfrm>
            <a:off x="5722938" y="2884488"/>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7272"/>
                                        </p:tgtEl>
                                        <p:attrNameLst>
                                          <p:attrName>style.visibility</p:attrName>
                                        </p:attrNameLst>
                                      </p:cBhvr>
                                      <p:to>
                                        <p:strVal val="visible"/>
                                      </p:to>
                                    </p:set>
                                    <p:anim calcmode="lin" valueType="num">
                                      <p:cBhvr additive="base">
                                        <p:cTn id="7" dur="500" fill="hold"/>
                                        <p:tgtEl>
                                          <p:spTgt spid="267272"/>
                                        </p:tgtEl>
                                        <p:attrNameLst>
                                          <p:attrName>ppt_x</p:attrName>
                                        </p:attrNameLst>
                                      </p:cBhvr>
                                      <p:tavLst>
                                        <p:tav tm="0">
                                          <p:val>
                                            <p:strVal val="#ppt_x"/>
                                          </p:val>
                                        </p:tav>
                                        <p:tav tm="100000">
                                          <p:val>
                                            <p:strVal val="#ppt_x"/>
                                          </p:val>
                                        </p:tav>
                                      </p:tavLst>
                                    </p:anim>
                                    <p:anim calcmode="lin" valueType="num">
                                      <p:cBhvr additive="base">
                                        <p:cTn id="8" dur="500" fill="hold"/>
                                        <p:tgtEl>
                                          <p:spTgt spid="2672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75779" name="Text Box 3"/>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
        <p:nvSpPr>
          <p:cNvPr id="75780" name="Text Box 4"/>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75781" name="Text Box 5"/>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75782" name="Text Box 6"/>
          <p:cNvSpPr txBox="1">
            <a:spLocks noChangeArrowheads="1"/>
          </p:cNvSpPr>
          <p:nvPr/>
        </p:nvSpPr>
        <p:spPr bwMode="auto">
          <a:xfrm>
            <a:off x="69850" y="171450"/>
            <a:ext cx="7064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Comic Sans MS" panose="030F0702030302020204" pitchFamily="66" charset="0"/>
              </a:rPr>
              <a:t>1972</a:t>
            </a:r>
          </a:p>
        </p:txBody>
      </p:sp>
      <p:sp>
        <p:nvSpPr>
          <p:cNvPr id="75783" name="Text Box 7"/>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77827"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77828"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77829"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77830" name="Text Box 6"/>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77831" name="Text Box 7"/>
          <p:cNvSpPr txBox="1">
            <a:spLocks noChangeArrowheads="1"/>
          </p:cNvSpPr>
          <p:nvPr/>
        </p:nvSpPr>
        <p:spPr bwMode="auto">
          <a:xfrm>
            <a:off x="2060575" y="360363"/>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endParaRPr lang="en-US" altLang="en-US" sz="1400" b="1">
              <a:latin typeface="Comic Sans MS" panose="030F0702030302020204" pitchFamily="66" charset="0"/>
            </a:endParaRPr>
          </a:p>
        </p:txBody>
      </p:sp>
      <p:sp>
        <p:nvSpPr>
          <p:cNvPr id="77832" name="Text Box 8"/>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
        <p:nvSpPr>
          <p:cNvPr id="77833" name="Text Box 9"/>
          <p:cNvSpPr txBox="1">
            <a:spLocks noChangeArrowheads="1"/>
          </p:cNvSpPr>
          <p:nvPr/>
        </p:nvSpPr>
        <p:spPr bwMode="auto">
          <a:xfrm>
            <a:off x="69850" y="171450"/>
            <a:ext cx="1190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Comic Sans MS" panose="030F0702030302020204" pitchFamily="66" charset="0"/>
              </a:rPr>
              <a:t>1972</a:t>
            </a:r>
            <a:r>
              <a:rPr lang="en-US" altLang="en-US" sz="1800">
                <a:latin typeface="Comic Sans MS" panose="030F0702030302020204" pitchFamily="66" charset="0"/>
              </a:rPr>
              <a:t> 1973 </a:t>
            </a:r>
          </a:p>
        </p:txBody>
      </p:sp>
    </p:spTree>
    <p:custDataLst>
      <p:tags r:id="rId1"/>
    </p:custDataLst>
  </p:cSld>
  <p:clrMapOvr>
    <a:masterClrMapping/>
  </p:clrMapOvr>
  <p:transition advClick="0" advTm="1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79875"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79876"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79877"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79878"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79879" name="Text Box 7"/>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79880" name="Text Box 8"/>
          <p:cNvSpPr txBox="1">
            <a:spLocks noChangeArrowheads="1"/>
          </p:cNvSpPr>
          <p:nvPr/>
        </p:nvSpPr>
        <p:spPr bwMode="auto">
          <a:xfrm>
            <a:off x="69850" y="171450"/>
            <a:ext cx="1482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a:t>
            </a:r>
            <a:r>
              <a:rPr lang="en-US" altLang="en-US" sz="1600"/>
              <a:t> </a:t>
            </a:r>
            <a:r>
              <a:rPr lang="en-US" altLang="en-US" sz="1800">
                <a:latin typeface="Comic Sans MS" panose="030F0702030302020204" pitchFamily="66" charset="0"/>
              </a:rPr>
              <a:t>1976</a:t>
            </a:r>
          </a:p>
        </p:txBody>
      </p:sp>
      <p:sp>
        <p:nvSpPr>
          <p:cNvPr id="79881" name="Text Box 9"/>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advClick="0" advTm="1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88900">
                <a:solidFill>
                  <a:srgbClr val="00643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endParaRPr lang="en-US" altLang="en-US"/>
          </a:p>
        </p:txBody>
      </p:sp>
      <p:sp>
        <p:nvSpPr>
          <p:cNvPr id="81923" name="Text Box 3"/>
          <p:cNvSpPr txBox="1">
            <a:spLocks noChangeArrowheads="1"/>
          </p:cNvSpPr>
          <p:nvPr/>
        </p:nvSpPr>
        <p:spPr bwMode="auto">
          <a:xfrm>
            <a:off x="3910013" y="1146175"/>
            <a:ext cx="9667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communis</a:t>
            </a:r>
          </a:p>
        </p:txBody>
      </p:sp>
      <p:sp>
        <p:nvSpPr>
          <p:cNvPr id="81924" name="Text Box 4"/>
          <p:cNvSpPr txBox="1">
            <a:spLocks noChangeArrowheads="1"/>
          </p:cNvSpPr>
          <p:nvPr/>
        </p:nvSpPr>
        <p:spPr bwMode="auto">
          <a:xfrm>
            <a:off x="3908425" y="1376363"/>
            <a:ext cx="547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vaga</a:t>
            </a:r>
          </a:p>
        </p:txBody>
      </p:sp>
      <p:sp>
        <p:nvSpPr>
          <p:cNvPr id="81925" name="Text Box 5"/>
          <p:cNvSpPr txBox="1">
            <a:spLocks noChangeArrowheads="1"/>
          </p:cNvSpPr>
          <p:nvPr/>
        </p:nvSpPr>
        <p:spPr bwMode="auto">
          <a:xfrm>
            <a:off x="3908425" y="1604963"/>
            <a:ext cx="1163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haloplanktis</a:t>
            </a:r>
          </a:p>
        </p:txBody>
      </p:sp>
      <p:sp>
        <p:nvSpPr>
          <p:cNvPr id="81926" name="Text Box 6"/>
          <p:cNvSpPr txBox="1">
            <a:spLocks noChangeArrowheads="1"/>
          </p:cNvSpPr>
          <p:nvPr/>
        </p:nvSpPr>
        <p:spPr bwMode="auto">
          <a:xfrm>
            <a:off x="3908425" y="1833563"/>
            <a:ext cx="64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rubra</a:t>
            </a:r>
          </a:p>
        </p:txBody>
      </p:sp>
      <p:sp>
        <p:nvSpPr>
          <p:cNvPr id="81927" name="Text Box 7"/>
          <p:cNvSpPr txBox="1">
            <a:spLocks noChangeArrowheads="1"/>
          </p:cNvSpPr>
          <p:nvPr/>
        </p:nvSpPr>
        <p:spPr bwMode="auto">
          <a:xfrm>
            <a:off x="3910013" y="2060575"/>
            <a:ext cx="682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citrea</a:t>
            </a:r>
          </a:p>
        </p:txBody>
      </p:sp>
      <p:sp>
        <p:nvSpPr>
          <p:cNvPr id="81928" name="Text Box 8"/>
          <p:cNvSpPr txBox="1">
            <a:spLocks noChangeArrowheads="1"/>
          </p:cNvSpPr>
          <p:nvPr/>
        </p:nvSpPr>
        <p:spPr bwMode="auto">
          <a:xfrm>
            <a:off x="3733800" y="6889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solidFill>
                  <a:srgbClr val="0000CC"/>
                </a:solidFill>
                <a:latin typeface="Comic Sans MS" panose="030F0702030302020204" pitchFamily="66" charset="0"/>
              </a:rPr>
              <a:t>Alteromonas</a:t>
            </a:r>
          </a:p>
        </p:txBody>
      </p:sp>
      <p:sp>
        <p:nvSpPr>
          <p:cNvPr id="81929" name="Text Box 9"/>
          <p:cNvSpPr txBox="1">
            <a:spLocks noChangeArrowheads="1"/>
          </p:cNvSpPr>
          <p:nvPr/>
        </p:nvSpPr>
        <p:spPr bwMode="auto">
          <a:xfrm>
            <a:off x="69850" y="171450"/>
            <a:ext cx="1863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t>1972 1973 1976</a:t>
            </a:r>
            <a:r>
              <a:rPr lang="en-US" altLang="en-US" sz="1600"/>
              <a:t> </a:t>
            </a:r>
            <a:r>
              <a:rPr lang="en-US" altLang="en-US" sz="1800">
                <a:latin typeface="Comic Sans MS" panose="030F0702030302020204" pitchFamily="66" charset="0"/>
              </a:rPr>
              <a:t>1977</a:t>
            </a:r>
          </a:p>
        </p:txBody>
      </p:sp>
      <p:sp>
        <p:nvSpPr>
          <p:cNvPr id="81930" name="Text Box 10"/>
          <p:cNvSpPr txBox="1">
            <a:spLocks noChangeArrowheads="1"/>
          </p:cNvSpPr>
          <p:nvPr/>
        </p:nvSpPr>
        <p:spPr bwMode="auto">
          <a:xfrm>
            <a:off x="3908425" y="919163"/>
            <a:ext cx="11191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b="1">
                <a:solidFill>
                  <a:srgbClr val="0000CC"/>
                </a:solidFill>
                <a:latin typeface="Comic Sans MS" panose="030F0702030302020204" pitchFamily="66" charset="0"/>
              </a:rPr>
              <a:t>macleodii</a:t>
            </a:r>
            <a:r>
              <a:rPr lang="en-US" altLang="en-US" sz="1400" baseline="30000">
                <a:solidFill>
                  <a:srgbClr val="0000CC"/>
                </a:solidFill>
                <a:latin typeface="Comic Sans MS" panose="030F0702030302020204" pitchFamily="66" charset="0"/>
              </a:rPr>
              <a:t>(T)</a:t>
            </a:r>
          </a:p>
        </p:txBody>
      </p:sp>
    </p:spTree>
    <p:custDataLst>
      <p:tags r:id="rId1"/>
    </p:custDataLst>
  </p:cSld>
  <p:clrMapOvr>
    <a:masterClrMapping/>
  </p:clrMapOvr>
  <p:transition spd="med" advClick="0" advTm="100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TPSLREQ_" val="true"/>
  <p:tag name="_TPSLTOPIC_" val="2-13-307"/>
</p:tagLst>
</file>

<file path=ppt/tags/tag10.xml><?xml version="1.0" encoding="utf-8"?>
<p:tagLst xmlns:a="http://schemas.openxmlformats.org/drawingml/2006/main" xmlns:r="http://schemas.openxmlformats.org/officeDocument/2006/relationships" xmlns:p="http://schemas.openxmlformats.org/presentationml/2006/main">
  <p:tag name="_TPSLREQ_" val="true"/>
  <p:tag name="_TPSLTOPIC_" val="2-22-316"/>
</p:tagLst>
</file>

<file path=ppt/tags/tag11.xml><?xml version="1.0" encoding="utf-8"?>
<p:tagLst xmlns:a="http://schemas.openxmlformats.org/drawingml/2006/main" xmlns:r="http://schemas.openxmlformats.org/officeDocument/2006/relationships" xmlns:p="http://schemas.openxmlformats.org/presentationml/2006/main">
  <p:tag name="_TPSLREQ_" val="true"/>
  <p:tag name="_TPSLTOPIC_" val="2-23-317"/>
</p:tagLst>
</file>

<file path=ppt/tags/tag12.xml><?xml version="1.0" encoding="utf-8"?>
<p:tagLst xmlns:a="http://schemas.openxmlformats.org/drawingml/2006/main" xmlns:r="http://schemas.openxmlformats.org/officeDocument/2006/relationships" xmlns:p="http://schemas.openxmlformats.org/presentationml/2006/main">
  <p:tag name="_TPSLREQ_" val="true"/>
  <p:tag name="_TPSLTOPIC_" val="2-24-318"/>
</p:tagLst>
</file>

<file path=ppt/tags/tag13.xml><?xml version="1.0" encoding="utf-8"?>
<p:tagLst xmlns:a="http://schemas.openxmlformats.org/drawingml/2006/main" xmlns:r="http://schemas.openxmlformats.org/officeDocument/2006/relationships" xmlns:p="http://schemas.openxmlformats.org/presentationml/2006/main">
  <p:tag name="_TPSLREQ_" val="true"/>
  <p:tag name="_TPSLTOPIC_" val="2-25-319"/>
</p:tagLst>
</file>

<file path=ppt/tags/tag14.xml><?xml version="1.0" encoding="utf-8"?>
<p:tagLst xmlns:a="http://schemas.openxmlformats.org/drawingml/2006/main" xmlns:r="http://schemas.openxmlformats.org/officeDocument/2006/relationships" xmlns:p="http://schemas.openxmlformats.org/presentationml/2006/main">
  <p:tag name="_TPSLREQ_" val="true"/>
  <p:tag name="_TPSLTOPIC_" val="2-26-320"/>
</p:tagLst>
</file>

<file path=ppt/tags/tag15.xml><?xml version="1.0" encoding="utf-8"?>
<p:tagLst xmlns:a="http://schemas.openxmlformats.org/drawingml/2006/main" xmlns:r="http://schemas.openxmlformats.org/officeDocument/2006/relationships" xmlns:p="http://schemas.openxmlformats.org/presentationml/2006/main">
  <p:tag name="_TPSLREQ_" val="true"/>
  <p:tag name="_TPSLTOPIC_" val="2-27-372"/>
</p:tagLst>
</file>

<file path=ppt/tags/tag16.xml><?xml version="1.0" encoding="utf-8"?>
<p:tagLst xmlns:a="http://schemas.openxmlformats.org/drawingml/2006/main" xmlns:r="http://schemas.openxmlformats.org/officeDocument/2006/relationships" xmlns:p="http://schemas.openxmlformats.org/presentationml/2006/main">
  <p:tag name="_TPSLREQ_" val="true"/>
  <p:tag name="_TPSLTOPIC_" val="2-28-321"/>
</p:tagLst>
</file>

<file path=ppt/tags/tag17.xml><?xml version="1.0" encoding="utf-8"?>
<p:tagLst xmlns:a="http://schemas.openxmlformats.org/drawingml/2006/main" xmlns:r="http://schemas.openxmlformats.org/officeDocument/2006/relationships" xmlns:p="http://schemas.openxmlformats.org/presentationml/2006/main">
  <p:tag name="_TPSLREQ_" val="true"/>
  <p:tag name="_TPSLTOPIC_" val="2-29-322"/>
</p:tagLst>
</file>

<file path=ppt/tags/tag18.xml><?xml version="1.0" encoding="utf-8"?>
<p:tagLst xmlns:a="http://schemas.openxmlformats.org/drawingml/2006/main" xmlns:r="http://schemas.openxmlformats.org/officeDocument/2006/relationships" xmlns:p="http://schemas.openxmlformats.org/presentationml/2006/main">
  <p:tag name="_TPSLREQ_" val="true"/>
  <p:tag name="_TPSLTOPIC_" val="2-30-323"/>
</p:tagLst>
</file>

<file path=ppt/tags/tag19.xml><?xml version="1.0" encoding="utf-8"?>
<p:tagLst xmlns:a="http://schemas.openxmlformats.org/drawingml/2006/main" xmlns:r="http://schemas.openxmlformats.org/officeDocument/2006/relationships" xmlns:p="http://schemas.openxmlformats.org/presentationml/2006/main">
  <p:tag name="_TPSLREQ_" val="true"/>
  <p:tag name="_TPSLTOPIC_" val="2-31-324"/>
</p:tagLst>
</file>

<file path=ppt/tags/tag2.xml><?xml version="1.0" encoding="utf-8"?>
<p:tagLst xmlns:a="http://schemas.openxmlformats.org/drawingml/2006/main" xmlns:r="http://schemas.openxmlformats.org/officeDocument/2006/relationships" xmlns:p="http://schemas.openxmlformats.org/presentationml/2006/main">
  <p:tag name="_TPSLREQ_" val="true"/>
  <p:tag name="_TPSLTOPIC_" val="2-14-308"/>
</p:tagLst>
</file>

<file path=ppt/tags/tag20.xml><?xml version="1.0" encoding="utf-8"?>
<p:tagLst xmlns:a="http://schemas.openxmlformats.org/drawingml/2006/main" xmlns:r="http://schemas.openxmlformats.org/officeDocument/2006/relationships" xmlns:p="http://schemas.openxmlformats.org/presentationml/2006/main">
  <p:tag name="_TPSLREQ_" val="true"/>
  <p:tag name="_TPSLTOPIC_" val="2-32-325"/>
</p:tagLst>
</file>

<file path=ppt/tags/tag21.xml><?xml version="1.0" encoding="utf-8"?>
<p:tagLst xmlns:a="http://schemas.openxmlformats.org/drawingml/2006/main" xmlns:r="http://schemas.openxmlformats.org/officeDocument/2006/relationships" xmlns:p="http://schemas.openxmlformats.org/presentationml/2006/main">
  <p:tag name="_TPSLREQ_" val="true"/>
  <p:tag name="_TPSLTOPIC_" val="2-33-326"/>
</p:tagLst>
</file>

<file path=ppt/tags/tag22.xml><?xml version="1.0" encoding="utf-8"?>
<p:tagLst xmlns:a="http://schemas.openxmlformats.org/drawingml/2006/main" xmlns:r="http://schemas.openxmlformats.org/officeDocument/2006/relationships" xmlns:p="http://schemas.openxmlformats.org/presentationml/2006/main">
  <p:tag name="_TPSLREQ_" val="true"/>
  <p:tag name="_TPSLTOPIC_" val="2-33-326"/>
</p:tagLst>
</file>

<file path=ppt/tags/tag23.xml><?xml version="1.0" encoding="utf-8"?>
<p:tagLst xmlns:a="http://schemas.openxmlformats.org/drawingml/2006/main" xmlns:r="http://schemas.openxmlformats.org/officeDocument/2006/relationships" xmlns:p="http://schemas.openxmlformats.org/presentationml/2006/main">
  <p:tag name="_TPSLREQ_" val="true"/>
  <p:tag name="_TPSLTOPIC_" val="2-33-326"/>
</p:tagLst>
</file>

<file path=ppt/tags/tag24.xml><?xml version="1.0" encoding="utf-8"?>
<p:tagLst xmlns:a="http://schemas.openxmlformats.org/drawingml/2006/main" xmlns:r="http://schemas.openxmlformats.org/officeDocument/2006/relationships" xmlns:p="http://schemas.openxmlformats.org/presentationml/2006/main">
  <p:tag name="_TPSLREQ_" val="true"/>
  <p:tag name="_TPSLTOPIC_" val="2-34-330"/>
</p:tagLst>
</file>

<file path=ppt/tags/tag25.xml><?xml version="1.0" encoding="utf-8"?>
<p:tagLst xmlns:a="http://schemas.openxmlformats.org/drawingml/2006/main" xmlns:r="http://schemas.openxmlformats.org/officeDocument/2006/relationships" xmlns:p="http://schemas.openxmlformats.org/presentationml/2006/main">
  <p:tag name="_TPSLAUTO_" val="1"/>
  <p:tag name="_TPSLREQ_" val="true"/>
  <p:tag name="_TPSLTOPIC_" val="2-2-385"/>
</p:tagLst>
</file>

<file path=ppt/tags/tag26.xml><?xml version="1.0" encoding="utf-8"?>
<p:tagLst xmlns:a="http://schemas.openxmlformats.org/drawingml/2006/main" xmlns:r="http://schemas.openxmlformats.org/officeDocument/2006/relationships" xmlns:p="http://schemas.openxmlformats.org/presentationml/2006/main">
  <p:tag name="_TPSLAUTO_" val="1"/>
  <p:tag name="_TPSLREQ_" val="true"/>
  <p:tag name="_TPSLTOPIC_" val="2-4-387"/>
</p:tagLst>
</file>

<file path=ppt/tags/tag27.xml><?xml version="1.0" encoding="utf-8"?>
<p:tagLst xmlns:a="http://schemas.openxmlformats.org/drawingml/2006/main" xmlns:r="http://schemas.openxmlformats.org/officeDocument/2006/relationships" xmlns:p="http://schemas.openxmlformats.org/presentationml/2006/main">
  <p:tag name="_TPSLREQ_" val="true"/>
  <p:tag name="_TPSLAUTO_" val="1"/>
  <p:tag name="_TPSLTOPIC_" val="2-7-390"/>
</p:tagLst>
</file>

<file path=ppt/tags/tag3.xml><?xml version="1.0" encoding="utf-8"?>
<p:tagLst xmlns:a="http://schemas.openxmlformats.org/drawingml/2006/main" xmlns:r="http://schemas.openxmlformats.org/officeDocument/2006/relationships" xmlns:p="http://schemas.openxmlformats.org/presentationml/2006/main">
  <p:tag name="_TPSLREQ_" val="true"/>
  <p:tag name="_TPSLTOPIC_" val="2-15-309"/>
</p:tagLst>
</file>

<file path=ppt/tags/tag4.xml><?xml version="1.0" encoding="utf-8"?>
<p:tagLst xmlns:a="http://schemas.openxmlformats.org/drawingml/2006/main" xmlns:r="http://schemas.openxmlformats.org/officeDocument/2006/relationships" xmlns:p="http://schemas.openxmlformats.org/presentationml/2006/main">
  <p:tag name="_TPSLREQ_" val="true"/>
  <p:tag name="_TPSLTOPIC_" val="2-16-310"/>
</p:tagLst>
</file>

<file path=ppt/tags/tag5.xml><?xml version="1.0" encoding="utf-8"?>
<p:tagLst xmlns:a="http://schemas.openxmlformats.org/drawingml/2006/main" xmlns:r="http://schemas.openxmlformats.org/officeDocument/2006/relationships" xmlns:p="http://schemas.openxmlformats.org/presentationml/2006/main">
  <p:tag name="_TPSLREQ_" val="true"/>
  <p:tag name="_TPSLTOPIC_" val="2-17-311"/>
</p:tagLst>
</file>

<file path=ppt/tags/tag6.xml><?xml version="1.0" encoding="utf-8"?>
<p:tagLst xmlns:a="http://schemas.openxmlformats.org/drawingml/2006/main" xmlns:r="http://schemas.openxmlformats.org/officeDocument/2006/relationships" xmlns:p="http://schemas.openxmlformats.org/presentationml/2006/main">
  <p:tag name="_TPSLREQ_" val="true"/>
  <p:tag name="_TPSLTOPIC_" val="2-18-312"/>
</p:tagLst>
</file>

<file path=ppt/tags/tag7.xml><?xml version="1.0" encoding="utf-8"?>
<p:tagLst xmlns:a="http://schemas.openxmlformats.org/drawingml/2006/main" xmlns:r="http://schemas.openxmlformats.org/officeDocument/2006/relationships" xmlns:p="http://schemas.openxmlformats.org/presentationml/2006/main">
  <p:tag name="_TPSLREQ_" val="true"/>
  <p:tag name="_TPSLTOPIC_" val="2-19-313"/>
</p:tagLst>
</file>

<file path=ppt/tags/tag8.xml><?xml version="1.0" encoding="utf-8"?>
<p:tagLst xmlns:a="http://schemas.openxmlformats.org/drawingml/2006/main" xmlns:r="http://schemas.openxmlformats.org/officeDocument/2006/relationships" xmlns:p="http://schemas.openxmlformats.org/presentationml/2006/main">
  <p:tag name="_TPSLREQ_" val="true"/>
  <p:tag name="_TPSLTOPIC_" val="2-20-314"/>
</p:tagLst>
</file>

<file path=ppt/tags/tag9.xml><?xml version="1.0" encoding="utf-8"?>
<p:tagLst xmlns:a="http://schemas.openxmlformats.org/drawingml/2006/main" xmlns:r="http://schemas.openxmlformats.org/officeDocument/2006/relationships" xmlns:p="http://schemas.openxmlformats.org/presentationml/2006/main">
  <p:tag name="_TPSLREQ_" val="true"/>
  <p:tag name="_TPSLTOPIC_" val="2-21-315"/>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Georgi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2013</TotalTime>
  <Words>4597</Words>
  <Application>Microsoft Office PowerPoint</Application>
  <PresentationFormat>On-screen Show (4:3)</PresentationFormat>
  <Paragraphs>1770</Paragraphs>
  <Slides>57</Slides>
  <Notes>57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57</vt:i4>
      </vt:variant>
    </vt:vector>
  </HeadingPairs>
  <TitlesOfParts>
    <vt:vector size="68" baseType="lpstr">
      <vt:lpstr>Arial</vt:lpstr>
      <vt:lpstr>ＭＳ Ｐゴシック</vt:lpstr>
      <vt:lpstr>Georgia</vt:lpstr>
      <vt:lpstr>Tahoma</vt:lpstr>
      <vt:lpstr>ＭＳ ゴシック</vt:lpstr>
      <vt:lpstr>Comic Sans MS</vt:lpstr>
      <vt:lpstr>Times New Roman</vt:lpstr>
      <vt:lpstr>TimesNewRoman,BoldItalic</vt:lpstr>
      <vt:lpstr>Blank Presentation</vt:lpstr>
      <vt:lpstr>Microsoft Office Excel Chart</vt:lpstr>
      <vt:lpstr>Microsoft Photo Editor 3.0 Photo</vt:lpstr>
      <vt:lpstr>Knowledge bleed,  NamesforLife, and Rumsfeld’s axiom</vt:lpstr>
      <vt:lpstr>“…because as we know, there are known knowns; there are things we know we know. We also know there are known unknowns; that is to say we know there are some things we do not know. But there are also unknown unknowns -- the ones we don't know we don't know.”</vt:lpstr>
      <vt:lpstr>The knowledge gradient</vt:lpstr>
      <vt:lpstr>Service related science </vt:lpstr>
      <vt:lpstr>We do quagmires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Differing opinions…</vt:lpstr>
      <vt:lpstr>Non-types, clones, environmental sequences</vt:lpstr>
      <vt:lpstr>Top 25 labels on 16S rRNA sequences for type strains</vt:lpstr>
      <vt:lpstr>“Identifiers” on Verrucomicrobia 16S rRNA sequences,  n=911</vt:lpstr>
      <vt:lpstr>Verrucomicrobia, based on annotation (n=444)</vt:lpstr>
      <vt:lpstr>Taxonomic structure of the Verrucomicrobia revealed</vt:lpstr>
      <vt:lpstr>How NamesforLife disambiguates biological nomenclature</vt:lpstr>
      <vt:lpstr>NamesforLife</vt:lpstr>
      <vt:lpstr>PowerPoint Presentation</vt:lpstr>
      <vt:lpstr>Why DOIs are the preferred GUID</vt:lpstr>
      <vt:lpstr>PowerPoint Presentation</vt:lpstr>
      <vt:lpstr>PowerPoint Presentation</vt:lpstr>
      <vt:lpstr>The mini-monograph</vt:lpstr>
      <vt:lpstr>Easy support of foreign languages</vt:lpstr>
      <vt:lpstr>PowerPoint Presentation</vt:lpstr>
      <vt:lpstr>PowerPoint Presentation</vt:lpstr>
      <vt:lpstr>Accessing the NamesforLife information objects</vt:lpstr>
      <vt:lpstr>Embedding N4L links into web content</vt:lpstr>
      <vt:lpstr>PowerPoint Presentation</vt:lpstr>
      <vt:lpstr>PhenBank…</vt:lpstr>
      <vt:lpstr>The Microbe Project</vt:lpstr>
      <vt:lpstr>Sequencing the type strains</vt:lpstr>
      <vt:lpstr>Provide a comprehensive set of genomes</vt:lpstr>
      <vt:lpstr>Particulars</vt:lpstr>
      <vt:lpstr>Sequencing the type strains</vt:lpstr>
      <vt:lpstr>Thanks to</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bleed, Phenbank, and  NamesforLife</dc:title>
  <dc:creator>ctparker</dc:creator>
  <cp:lastModifiedBy>Charles Parker</cp:lastModifiedBy>
  <cp:revision>9</cp:revision>
  <dcterms:modified xsi:type="dcterms:W3CDTF">2019-08-16T12:59:29Z</dcterms:modified>
</cp:coreProperties>
</file>