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94" r:id="rId2"/>
    <p:sldId id="279" r:id="rId3"/>
    <p:sldId id="295" r:id="rId4"/>
    <p:sldId id="296" r:id="rId5"/>
    <p:sldId id="297" r:id="rId6"/>
    <p:sldId id="307" r:id="rId7"/>
    <p:sldId id="299" r:id="rId8"/>
    <p:sldId id="300" r:id="rId9"/>
    <p:sldId id="301" r:id="rId10"/>
    <p:sldId id="302" r:id="rId11"/>
    <p:sldId id="303" r:id="rId12"/>
    <p:sldId id="304" r:id="rId13"/>
    <p:sldId id="305" r:id="rId14"/>
    <p:sldId id="306" r:id="rId15"/>
    <p:sldId id="284" r:id="rId16"/>
    <p:sldId id="283" r:id="rId17"/>
    <p:sldId id="285" r:id="rId18"/>
    <p:sldId id="258" r:id="rId19"/>
    <p:sldId id="259" r:id="rId20"/>
    <p:sldId id="260" r:id="rId21"/>
    <p:sldId id="310" r:id="rId22"/>
    <p:sldId id="261" r:id="rId23"/>
    <p:sldId id="289" r:id="rId24"/>
    <p:sldId id="308" r:id="rId25"/>
    <p:sldId id="309" r:id="rId26"/>
    <p:sldId id="290" r:id="rId27"/>
    <p:sldId id="292" r:id="rId28"/>
    <p:sldId id="293" r:id="rId29"/>
    <p:sldId id="26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680" userDrawn="1">
          <p15:clr>
            <a:srgbClr val="A4A3A4"/>
          </p15:clr>
        </p15:guide>
        <p15:guide id="3" pos="1464" userDrawn="1">
          <p15:clr>
            <a:srgbClr val="A4A3A4"/>
          </p15:clr>
        </p15:guide>
        <p15:guide id="4" orient="horz" pos="2160" userDrawn="1">
          <p15:clr>
            <a:srgbClr val="A4A3A4"/>
          </p15:clr>
        </p15:guide>
        <p15:guide id="5" pos="29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27"/>
    <p:restoredTop sz="86500"/>
  </p:normalViewPr>
  <p:slideViewPr>
    <p:cSldViewPr snapToGrid="0" snapToObjects="1" showGuides="1">
      <p:cViewPr>
        <p:scale>
          <a:sx n="100" d="100"/>
          <a:sy n="100" d="100"/>
        </p:scale>
        <p:origin x="-904" y="-224"/>
      </p:cViewPr>
      <p:guideLst>
        <p:guide pos="7680"/>
        <p:guide pos="1464"/>
        <p:guide orient="horz" pos="2160"/>
        <p:guide pos="2976"/>
      </p:guideLst>
    </p:cSldViewPr>
  </p:slideViewPr>
  <p:outlineViewPr>
    <p:cViewPr>
      <p:scale>
        <a:sx n="33" d="100"/>
        <a:sy n="33" d="100"/>
      </p:scale>
      <p:origin x="0" y="-1125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0FF4F-B641-D54C-90AB-D319880AE9CB}" type="datetimeFigureOut">
              <a:rPr lang="en-US" smtClean="0"/>
              <a:t>6/27/17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843EE5-68E8-E344-AA73-687975D19707}" type="slidenum">
              <a:rPr lang="en-US" smtClean="0"/>
              <a:t>‹#›</a:t>
            </a:fld>
            <a:endParaRPr lang="en-US"/>
          </a:p>
        </p:txBody>
      </p:sp>
    </p:spTree>
    <p:extLst>
      <p:ext uri="{BB962C8B-B14F-4D97-AF65-F5344CB8AC3E}">
        <p14:creationId xmlns:p14="http://schemas.microsoft.com/office/powerpoint/2010/main" val="1320755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discuss a comparison of our mission and </a:t>
            </a:r>
            <a:r>
              <a:rPr lang="en-US" dirty="0" err="1" smtClean="0"/>
              <a:t>meeitng</a:t>
            </a:r>
            <a:r>
              <a:rPr lang="en-US" baseline="0" dirty="0" smtClean="0"/>
              <a:t> with the KMB, which we consider a sister society.  Important comparison will be the number of presentations about microbiomes.</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2</a:t>
            </a:fld>
            <a:endParaRPr lang="en-US"/>
          </a:p>
        </p:txBody>
      </p:sp>
    </p:spTree>
    <p:extLst>
      <p:ext uri="{BB962C8B-B14F-4D97-AF65-F5344CB8AC3E}">
        <p14:creationId xmlns:p14="http://schemas.microsoft.com/office/powerpoint/2010/main" val="313620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843EE5-68E8-E344-AA73-687975D19707}" type="slidenum">
              <a:rPr lang="en-US" smtClean="0"/>
              <a:t>21</a:t>
            </a:fld>
            <a:endParaRPr lang="en-US"/>
          </a:p>
        </p:txBody>
      </p:sp>
    </p:spTree>
    <p:extLst>
      <p:ext uri="{BB962C8B-B14F-4D97-AF65-F5344CB8AC3E}">
        <p14:creationId xmlns:p14="http://schemas.microsoft.com/office/powerpoint/2010/main" val="1945742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Silva alignment approximately 75,000</a:t>
            </a:r>
            <a:r>
              <a:rPr lang="en-US" baseline="0" dirty="0" smtClean="0"/>
              <a:t> positions</a:t>
            </a:r>
          </a:p>
          <a:p>
            <a:r>
              <a:rPr lang="en-US" baseline="0" dirty="0" smtClean="0"/>
              <a:t>Greengenes 8500</a:t>
            </a:r>
          </a:p>
          <a:p>
            <a:r>
              <a:rPr lang="en-US" baseline="0" dirty="0" smtClean="0"/>
              <a:t>NamesforLife 3500</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22</a:t>
            </a:fld>
            <a:endParaRPr lang="en-US"/>
          </a:p>
        </p:txBody>
      </p:sp>
    </p:spTree>
    <p:extLst>
      <p:ext uri="{BB962C8B-B14F-4D97-AF65-F5344CB8AC3E}">
        <p14:creationId xmlns:p14="http://schemas.microsoft.com/office/powerpoint/2010/main" val="229770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Percent difference enumeration</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25</a:t>
            </a:fld>
            <a:endParaRPr lang="en-US"/>
          </a:p>
        </p:txBody>
      </p:sp>
    </p:spTree>
    <p:extLst>
      <p:ext uri="{BB962C8B-B14F-4D97-AF65-F5344CB8AC3E}">
        <p14:creationId xmlns:p14="http://schemas.microsoft.com/office/powerpoint/2010/main" val="617722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28</a:t>
            </a:fld>
            <a:endParaRPr lang="en-US"/>
          </a:p>
        </p:txBody>
      </p:sp>
    </p:spTree>
    <p:extLst>
      <p:ext uri="{BB962C8B-B14F-4D97-AF65-F5344CB8AC3E}">
        <p14:creationId xmlns:p14="http://schemas.microsoft.com/office/powerpoint/2010/main" val="478517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discuss a comparison of our mission and </a:t>
            </a:r>
            <a:r>
              <a:rPr lang="en-US" dirty="0" err="1" smtClean="0"/>
              <a:t>meeitng</a:t>
            </a:r>
            <a:r>
              <a:rPr lang="en-US" baseline="0" dirty="0" smtClean="0"/>
              <a:t> with the KMB, which we consider a sister society.  Important comparison will be the number of presentations about microbiomes.</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3</a:t>
            </a:fld>
            <a:endParaRPr lang="en-US"/>
          </a:p>
        </p:txBody>
      </p:sp>
    </p:spTree>
    <p:extLst>
      <p:ext uri="{BB962C8B-B14F-4D97-AF65-F5344CB8AC3E}">
        <p14:creationId xmlns:p14="http://schemas.microsoft.com/office/powerpoint/2010/main" val="750352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discuss a comparison of our mission and </a:t>
            </a:r>
            <a:r>
              <a:rPr lang="en-US" dirty="0" err="1" smtClean="0"/>
              <a:t>meeitng</a:t>
            </a:r>
            <a:r>
              <a:rPr lang="en-US" baseline="0" dirty="0" smtClean="0"/>
              <a:t> with the KMB, which we consider a sister society.  Important comparison will be the number of presentations about microbiomes.</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4</a:t>
            </a:fld>
            <a:endParaRPr lang="en-US"/>
          </a:p>
        </p:txBody>
      </p:sp>
    </p:spTree>
    <p:extLst>
      <p:ext uri="{BB962C8B-B14F-4D97-AF65-F5344CB8AC3E}">
        <p14:creationId xmlns:p14="http://schemas.microsoft.com/office/powerpoint/2010/main" val="616310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points to mention are externally</a:t>
            </a:r>
            <a:r>
              <a:rPr lang="en-US" baseline="0" dirty="0" smtClean="0"/>
              <a:t> managed resources, linked to content via actionable globally unique persistent identifiers</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6</a:t>
            </a:fld>
            <a:endParaRPr lang="en-US"/>
          </a:p>
        </p:txBody>
      </p:sp>
    </p:spTree>
    <p:extLst>
      <p:ext uri="{BB962C8B-B14F-4D97-AF65-F5344CB8AC3E}">
        <p14:creationId xmlns:p14="http://schemas.microsoft.com/office/powerpoint/2010/main" val="685822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8</a:t>
            </a:fld>
            <a:endParaRPr lang="en-US"/>
          </a:p>
        </p:txBody>
      </p:sp>
    </p:spTree>
    <p:extLst>
      <p:ext uri="{BB962C8B-B14F-4D97-AF65-F5344CB8AC3E}">
        <p14:creationId xmlns:p14="http://schemas.microsoft.com/office/powerpoint/2010/main" val="1522634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13</a:t>
            </a:fld>
            <a:endParaRPr lang="en-US"/>
          </a:p>
        </p:txBody>
      </p:sp>
    </p:spTree>
    <p:extLst>
      <p:ext uri="{BB962C8B-B14F-4D97-AF65-F5344CB8AC3E}">
        <p14:creationId xmlns:p14="http://schemas.microsoft.com/office/powerpoint/2010/main" val="51360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include a mention that names,</a:t>
            </a:r>
            <a:r>
              <a:rPr lang="en-US" baseline="0" dirty="0" smtClean="0"/>
              <a:t> taxonomies and phylogenies are hypotheses and the names represent a </a:t>
            </a:r>
            <a:r>
              <a:rPr lang="en-US" baseline="0" dirty="0" err="1" smtClean="0"/>
              <a:t>refernce</a:t>
            </a:r>
            <a:r>
              <a:rPr lang="en-US" baseline="0" dirty="0" smtClean="0"/>
              <a:t> to those hypothesis. Names are not facts.</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15</a:t>
            </a:fld>
            <a:endParaRPr lang="en-US"/>
          </a:p>
        </p:txBody>
      </p:sp>
    </p:spTree>
    <p:extLst>
      <p:ext uri="{BB962C8B-B14F-4D97-AF65-F5344CB8AC3E}">
        <p14:creationId xmlns:p14="http://schemas.microsoft.com/office/powerpoint/2010/main" val="14268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impact of changing taxonomic boundaries (</a:t>
            </a:r>
            <a:r>
              <a:rPr lang="en-US" dirty="0" err="1" smtClean="0"/>
              <a:t>sensu</a:t>
            </a:r>
            <a:r>
              <a:rPr lang="en-US" dirty="0" smtClean="0"/>
              <a:t> Yarza et al) </a:t>
            </a:r>
            <a:endParaRPr lang="en-US" dirty="0"/>
          </a:p>
        </p:txBody>
      </p:sp>
      <p:sp>
        <p:nvSpPr>
          <p:cNvPr id="4" name="Slide Number Placeholder 3"/>
          <p:cNvSpPr>
            <a:spLocks noGrp="1"/>
          </p:cNvSpPr>
          <p:nvPr>
            <p:ph type="sldNum" sz="quarter" idx="10"/>
          </p:nvPr>
        </p:nvSpPr>
        <p:spPr/>
        <p:txBody>
          <a:bodyPr/>
          <a:lstStyle/>
          <a:p>
            <a:fld id="{60843EE5-68E8-E344-AA73-687975D19707}" type="slidenum">
              <a:rPr lang="en-US" smtClean="0"/>
              <a:t>19</a:t>
            </a:fld>
            <a:endParaRPr lang="en-US"/>
          </a:p>
        </p:txBody>
      </p:sp>
    </p:spTree>
    <p:extLst>
      <p:ext uri="{BB962C8B-B14F-4D97-AF65-F5344CB8AC3E}">
        <p14:creationId xmlns:p14="http://schemas.microsoft.com/office/powerpoint/2010/main" val="191627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843EE5-68E8-E344-AA73-687975D19707}" type="slidenum">
              <a:rPr lang="en-US" smtClean="0"/>
              <a:t>20</a:t>
            </a:fld>
            <a:endParaRPr lang="en-US"/>
          </a:p>
        </p:txBody>
      </p:sp>
    </p:spTree>
    <p:extLst>
      <p:ext uri="{BB962C8B-B14F-4D97-AF65-F5344CB8AC3E}">
        <p14:creationId xmlns:p14="http://schemas.microsoft.com/office/powerpoint/2010/main" val="488846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FF843E-DD70-0B4A-B6C3-C86376865676}" type="datetimeFigureOut">
              <a:rPr lang="en-US" smtClean="0"/>
              <a:t>6/27/17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1290569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FF843E-DD70-0B4A-B6C3-C86376865676}" type="datetimeFigureOut">
              <a:rPr lang="en-US" smtClean="0"/>
              <a:t>6/27/17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590243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FF843E-DD70-0B4A-B6C3-C86376865676}" type="datetimeFigureOut">
              <a:rPr lang="en-US" smtClean="0"/>
              <a:t>6/27/17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991320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FF843E-DD70-0B4A-B6C3-C86376865676}" type="datetimeFigureOut">
              <a:rPr lang="en-US" smtClean="0"/>
              <a:t>6/27/17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10195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FF843E-DD70-0B4A-B6C3-C86376865676}" type="datetimeFigureOut">
              <a:rPr lang="en-US" smtClean="0"/>
              <a:t>6/27/17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948849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FF843E-DD70-0B4A-B6C3-C86376865676}" type="datetimeFigureOut">
              <a:rPr lang="en-US" smtClean="0"/>
              <a:t>6/27/17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104521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FF843E-DD70-0B4A-B6C3-C86376865676}" type="datetimeFigureOut">
              <a:rPr lang="en-US" smtClean="0"/>
              <a:t>6/27/17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55731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FF843E-DD70-0B4A-B6C3-C86376865676}" type="datetimeFigureOut">
              <a:rPr lang="en-US" smtClean="0"/>
              <a:t>6/27/17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376954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FF843E-DD70-0B4A-B6C3-C86376865676}" type="datetimeFigureOut">
              <a:rPr lang="en-US" smtClean="0"/>
              <a:t>6/27/17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39950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FF843E-DD70-0B4A-B6C3-C86376865676}" type="datetimeFigureOut">
              <a:rPr lang="en-US" smtClean="0"/>
              <a:t>6/27/17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1464738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FF843E-DD70-0B4A-B6C3-C86376865676}" type="datetimeFigureOut">
              <a:rPr lang="en-US" smtClean="0"/>
              <a:t>6/27/17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FE12C-D7F4-1646-ABB1-5484C7CB0502}" type="slidenum">
              <a:rPr lang="en-US" smtClean="0"/>
              <a:t>‹#›</a:t>
            </a:fld>
            <a:endParaRPr lang="en-US"/>
          </a:p>
        </p:txBody>
      </p:sp>
    </p:spTree>
    <p:extLst>
      <p:ext uri="{BB962C8B-B14F-4D97-AF65-F5344CB8AC3E}">
        <p14:creationId xmlns:p14="http://schemas.microsoft.com/office/powerpoint/2010/main" val="1260134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F843E-DD70-0B4A-B6C3-C86376865676}" type="datetimeFigureOut">
              <a:rPr lang="en-US" smtClean="0"/>
              <a:t>6/27/17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FE12C-D7F4-1646-ABB1-5484C7CB0502}" type="slidenum">
              <a:rPr lang="en-US" smtClean="0"/>
              <a:t>‹#›</a:t>
            </a:fld>
            <a:endParaRPr lang="en-US"/>
          </a:p>
        </p:txBody>
      </p:sp>
    </p:spTree>
    <p:extLst>
      <p:ext uri="{BB962C8B-B14F-4D97-AF65-F5344CB8AC3E}">
        <p14:creationId xmlns:p14="http://schemas.microsoft.com/office/powerpoint/2010/main" val="1667005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4.tiff"/><Relationship Id="rId5" Type="http://schemas.openxmlformats.org/officeDocument/2006/relationships/image" Target="../media/image25.tiff"/><Relationship Id="rId6" Type="http://schemas.openxmlformats.org/officeDocument/2006/relationships/image" Target="../media/image26.tiff"/><Relationship Id="rId7" Type="http://schemas.openxmlformats.org/officeDocument/2006/relationships/image" Target="../media/image27.tiff"/><Relationship Id="rId8" Type="http://schemas.openxmlformats.org/officeDocument/2006/relationships/image" Target="../media/image28.tif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9.tif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30.tiff"/><Relationship Id="rId5" Type="http://schemas.openxmlformats.org/officeDocument/2006/relationships/image" Target="../media/image31.tiff"/><Relationship Id="rId6" Type="http://schemas.openxmlformats.org/officeDocument/2006/relationships/image" Target="../media/image32.tif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33.png"/><Relationship Id="rId6" Type="http://schemas.openxmlformats.org/officeDocument/2006/relationships/image" Target="../media/image34.tiff"/><Relationship Id="rId7" Type="http://schemas.openxmlformats.org/officeDocument/2006/relationships/image" Target="../media/image35.tiff"/><Relationship Id="rId8" Type="http://schemas.openxmlformats.org/officeDocument/2006/relationships/image" Target="../media/image36.png"/><Relationship Id="rId9" Type="http://schemas.openxmlformats.org/officeDocument/2006/relationships/image" Target="../media/image37.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38.tiff"/><Relationship Id="rId5" Type="http://schemas.openxmlformats.org/officeDocument/2006/relationships/image" Target="../media/image39.tiff"/><Relationship Id="rId6" Type="http://schemas.openxmlformats.org/officeDocument/2006/relationships/image" Target="../media/image40.tif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jpeg"/><Relationship Id="rId5" Type="http://schemas.openxmlformats.org/officeDocument/2006/relationships/image" Target="../media/image5.tiff"/><Relationship Id="rId6"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8" Type="http://schemas.openxmlformats.org/officeDocument/2006/relationships/image" Target="../media/image13.emf"/><Relationship Id="rId9" Type="http://schemas.openxmlformats.org/officeDocument/2006/relationships/image" Target="../media/image48.png"/><Relationship Id="rId10" Type="http://schemas.openxmlformats.org/officeDocument/2006/relationships/image" Target="../media/image49.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1" Type="http://schemas.openxmlformats.org/officeDocument/2006/relationships/image" Target="../media/image57.png"/><Relationship Id="rId12" Type="http://schemas.openxmlformats.org/officeDocument/2006/relationships/image" Target="../media/image17.tiff"/><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7" Type="http://schemas.openxmlformats.org/officeDocument/2006/relationships/image" Target="../media/image53.png"/><Relationship Id="rId8" Type="http://schemas.openxmlformats.org/officeDocument/2006/relationships/image" Target="../media/image54.tiff"/><Relationship Id="rId9" Type="http://schemas.openxmlformats.org/officeDocument/2006/relationships/image" Target="../media/image55.png"/><Relationship Id="rId10"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jpeg"/><Relationship Id="rId5" Type="http://schemas.openxmlformats.org/officeDocument/2006/relationships/image" Target="../media/image5.tiff"/><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png"/><Relationship Id="rId7" Type="http://schemas.openxmlformats.org/officeDocument/2006/relationships/image" Target="../media/image10.jpeg"/><Relationship Id="rId8" Type="http://schemas.openxmlformats.org/officeDocument/2006/relationships/image" Target="../media/image11.jpeg"/><Relationship Id="rId9" Type="http://schemas.openxmlformats.org/officeDocument/2006/relationships/image" Target="../media/image12.png"/><Relationship Id="rId10"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3.emf"/><Relationship Id="rId5" Type="http://schemas.openxmlformats.org/officeDocument/2006/relationships/image" Target="../media/image14.jpg"/><Relationship Id="rId6" Type="http://schemas.openxmlformats.org/officeDocument/2006/relationships/image" Target="../media/image15.jpg"/><Relationship Id="rId7" Type="http://schemas.openxmlformats.org/officeDocument/2006/relationships/image" Target="../media/image16.jpg"/><Relationship Id="rId8" Type="http://schemas.openxmlformats.org/officeDocument/2006/relationships/image" Target="../media/image17.tiff"/><Relationship Id="rId9" Type="http://schemas.openxmlformats.org/officeDocument/2006/relationships/image" Target="../media/image18.tiff"/><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19.tiff"/><Relationship Id="rId6" Type="http://schemas.openxmlformats.org/officeDocument/2006/relationships/image" Target="../media/image20.tiff"/><Relationship Id="rId7" Type="http://schemas.openxmlformats.org/officeDocument/2006/relationships/image" Target="../media/image21.tiff"/><Relationship Id="rId8" Type="http://schemas.openxmlformats.org/officeDocument/2006/relationships/image" Target="../media/image22.tiff"/><Relationship Id="rId9" Type="http://schemas.openxmlformats.org/officeDocument/2006/relationships/image" Target="../media/image23.tiff"/><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27008"/>
          <a:stretch/>
        </p:blipFill>
        <p:spPr>
          <a:xfrm>
            <a:off x="-4297" y="661143"/>
            <a:ext cx="12205201" cy="5526969"/>
          </a:xfrm>
          <a:prstGeom prst="rect">
            <a:avLst/>
          </a:prstGeom>
        </p:spPr>
      </p:pic>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grpSp>
        <p:nvGrpSpPr>
          <p:cNvPr id="10" name="Group 9"/>
          <p:cNvGrpSpPr/>
          <p:nvPr/>
        </p:nvGrpSpPr>
        <p:grpSpPr>
          <a:xfrm>
            <a:off x="1697504" y="-35095"/>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grpSp>
        <p:nvGrpSpPr>
          <p:cNvPr id="19" name="Group 18"/>
          <p:cNvGrpSpPr/>
          <p:nvPr/>
        </p:nvGrpSpPr>
        <p:grpSpPr>
          <a:xfrm>
            <a:off x="2948250" y="-51268"/>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22" name="Title 1"/>
          <p:cNvSpPr>
            <a:spLocks noGrp="1"/>
          </p:cNvSpPr>
          <p:nvPr>
            <p:ph type="ctrTitle"/>
          </p:nvPr>
        </p:nvSpPr>
        <p:spPr>
          <a:xfrm>
            <a:off x="341687" y="916562"/>
            <a:ext cx="9888427" cy="716268"/>
          </a:xfrm>
        </p:spPr>
        <p:txBody>
          <a:bodyPr>
            <a:normAutofit/>
          </a:bodyPr>
          <a:lstStyle/>
          <a:p>
            <a:pPr algn="l"/>
            <a:r>
              <a:rPr lang="en-US" sz="3600" b="1" dirty="0" smtClean="0">
                <a:solidFill>
                  <a:schemeClr val="bg1"/>
                </a:solidFill>
              </a:rPr>
              <a:t>Some thoughts and observations on ”Taxon Calling</a:t>
            </a:r>
            <a:r>
              <a:rPr lang="en-US" sz="3600" dirty="0" smtClean="0">
                <a:solidFill>
                  <a:schemeClr val="bg1"/>
                </a:solidFill>
              </a:rPr>
              <a:t>”</a:t>
            </a:r>
            <a:endParaRPr lang="en-US" sz="3600" dirty="0">
              <a:solidFill>
                <a:schemeClr val="bg1"/>
              </a:solidFill>
            </a:endParaRPr>
          </a:p>
        </p:txBody>
      </p:sp>
      <p:sp>
        <p:nvSpPr>
          <p:cNvPr id="23" name="Subtitle 2"/>
          <p:cNvSpPr>
            <a:spLocks noGrp="1"/>
          </p:cNvSpPr>
          <p:nvPr>
            <p:ph type="subTitle" idx="1"/>
          </p:nvPr>
        </p:nvSpPr>
        <p:spPr>
          <a:xfrm>
            <a:off x="341687" y="1843487"/>
            <a:ext cx="4006157" cy="2457239"/>
          </a:xfrm>
        </p:spPr>
        <p:txBody>
          <a:bodyPr>
            <a:normAutofit fontScale="85000" lnSpcReduction="10000"/>
          </a:bodyPr>
          <a:lstStyle/>
          <a:p>
            <a:pPr algn="l"/>
            <a:r>
              <a:rPr lang="en-US" dirty="0" smtClean="0">
                <a:solidFill>
                  <a:schemeClr val="bg1"/>
                </a:solidFill>
              </a:rPr>
              <a:t>George M. Garrity, Phan Chuong Vo, Daniel </a:t>
            </a:r>
            <a:r>
              <a:rPr lang="en-US" dirty="0" err="1" smtClean="0">
                <a:solidFill>
                  <a:schemeClr val="bg1"/>
                </a:solidFill>
              </a:rPr>
              <a:t>Bakoz</a:t>
            </a:r>
            <a:r>
              <a:rPr lang="en-US" dirty="0" smtClean="0">
                <a:solidFill>
                  <a:schemeClr val="bg1"/>
                </a:solidFill>
              </a:rPr>
              <a:t>, and Charles T. Parker</a:t>
            </a:r>
          </a:p>
          <a:p>
            <a:pPr algn="l"/>
            <a:r>
              <a:rPr lang="en-US" dirty="0" smtClean="0">
                <a:solidFill>
                  <a:schemeClr val="bg1"/>
                </a:solidFill>
              </a:rPr>
              <a:t>Department of Microbiology and Molecular Genetics, Michigan State University, East Lansing, MI USA</a:t>
            </a:r>
          </a:p>
          <a:p>
            <a:pPr algn="l"/>
            <a:r>
              <a:rPr lang="en-US" dirty="0" smtClean="0">
                <a:solidFill>
                  <a:schemeClr val="bg1"/>
                </a:solidFill>
              </a:rPr>
              <a:t>NamesforLife</a:t>
            </a:r>
            <a:r>
              <a:rPr lang="en-US" dirty="0" smtClean="0">
                <a:solidFill>
                  <a:schemeClr val="bg1"/>
                </a:solidFill>
              </a:rPr>
              <a:t>, LLC, East Lansing, MI USA </a:t>
            </a:r>
            <a:endParaRPr lang="en-US" dirty="0">
              <a:solidFill>
                <a:schemeClr val="bg1"/>
              </a:solidFill>
            </a:endParaRPr>
          </a:p>
        </p:txBody>
      </p:sp>
      <p:pic>
        <p:nvPicPr>
          <p:cNvPr id="24"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3827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solidFill>
            <a:schemeClr val="bg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0" name="Straight Connector 59"/>
          <p:cNvCxnSpPr>
            <a:stCxn id="62" idx="1"/>
            <a:endCxn id="50" idx="6"/>
          </p:cNvCxnSpPr>
          <p:nvPr/>
        </p:nvCxnSpPr>
        <p:spPr>
          <a:xfrm flipH="1">
            <a:off x="3256732" y="1770373"/>
            <a:ext cx="1474392" cy="972200"/>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62" name="TextBox 61"/>
          <p:cNvSpPr txBox="1"/>
          <p:nvPr/>
        </p:nvSpPr>
        <p:spPr>
          <a:xfrm>
            <a:off x="4731124" y="888080"/>
            <a:ext cx="6778899" cy="1764586"/>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95275" marR="0" indent="-285750" defTabSz="584200" rtl="0" fontAlgn="auto" latinLnBrk="0" hangingPunct="0">
              <a:lnSpc>
                <a:spcPct val="100000"/>
              </a:lnSpc>
              <a:spcBef>
                <a:spcPts val="0"/>
              </a:spcBef>
              <a:spcAft>
                <a:spcPts val="0"/>
              </a:spcAft>
              <a:buClrTx/>
              <a:buSzTx/>
              <a:buFontTx/>
              <a:buNone/>
            </a:pPr>
            <a:r>
              <a:rPr lang="en-US" b="1" dirty="0" smtClean="0">
                <a:latin typeface="Helvetica" charset="0"/>
                <a:ea typeface="Helvetica" charset="0"/>
                <a:cs typeface="Helvetica" charset="0"/>
              </a:rPr>
              <a:t>Identify relevant resources </a:t>
            </a:r>
          </a:p>
          <a:p>
            <a:pPr marL="752475" lvl="1" indent="-285750" defTabSz="584200" hangingPunct="0"/>
            <a:r>
              <a:rPr lang="en-US" dirty="0" smtClean="0">
                <a:latin typeface="Helvetica" charset="0"/>
                <a:ea typeface="Helvetica" charset="0"/>
                <a:cs typeface="Helvetica" charset="0"/>
              </a:rPr>
              <a:t>Metadata, texts, taxonomic and nomenclatural events</a:t>
            </a:r>
          </a:p>
          <a:p>
            <a:pPr lvl="1" defTabSz="584200" hangingPunct="0"/>
            <a:r>
              <a:rPr lang="en-US" dirty="0" smtClean="0">
                <a:latin typeface="Helvetica" charset="0"/>
                <a:ea typeface="Helvetica" charset="0"/>
                <a:cs typeface="Helvetica" charset="0"/>
              </a:rPr>
              <a:t>Automated primary screening</a:t>
            </a:r>
          </a:p>
          <a:p>
            <a:pPr lvl="2" defTabSz="584200" hangingPunct="0"/>
            <a:r>
              <a:rPr lang="en-US" i="1" dirty="0" smtClean="0">
                <a:latin typeface="Helvetica" charset="0"/>
                <a:ea typeface="Helvetica" charset="0"/>
                <a:cs typeface="Helvetica" charset="0"/>
              </a:rPr>
              <a:t>Custom parsers for names, identifiers, various SLT</a:t>
            </a:r>
          </a:p>
          <a:p>
            <a:pPr lvl="2" defTabSz="584200" hangingPunct="0"/>
            <a:r>
              <a:rPr lang="en-US" i="1" dirty="0" smtClean="0">
                <a:latin typeface="Helvetica" charset="0"/>
                <a:ea typeface="Helvetica" charset="0"/>
                <a:cs typeface="Helvetica" charset="0"/>
              </a:rPr>
              <a:t>Bibliographic references and citations</a:t>
            </a:r>
          </a:p>
          <a:p>
            <a:pPr lvl="1" defTabSz="584200" hangingPunct="0"/>
            <a:r>
              <a:rPr lang="en-US" dirty="0" smtClean="0">
                <a:latin typeface="Helvetica" charset="0"/>
                <a:ea typeface="Helvetica" charset="0"/>
                <a:cs typeface="Helvetica" charset="0"/>
              </a:rPr>
              <a:t>Validate records for consistency</a:t>
            </a:r>
          </a:p>
        </p:txBody>
      </p:sp>
      <p:pic>
        <p:nvPicPr>
          <p:cNvPr id="39"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5216" y="1145516"/>
            <a:ext cx="6185142" cy="4376575"/>
          </a:xfrm>
          <a:prstGeom prst="rect">
            <a:avLst/>
          </a:prstGeom>
          <a:ln w="25400">
            <a:solidFill>
              <a:schemeClr val="accent1">
                <a:shade val="50000"/>
              </a:schemeClr>
            </a:solidFill>
          </a:ln>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1143" y="1529946"/>
            <a:ext cx="5661032" cy="4075062"/>
          </a:xfrm>
          <a:prstGeom prst="rect">
            <a:avLst/>
          </a:prstGeom>
          <a:ln w="25400">
            <a:solidFill>
              <a:schemeClr val="accent1">
                <a:shade val="50000"/>
              </a:schemeClr>
            </a:solidFill>
          </a:ln>
        </p:spPr>
      </p:pic>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59826" y="1727078"/>
            <a:ext cx="7215274" cy="3803452"/>
          </a:xfrm>
          <a:prstGeom prst="rect">
            <a:avLst/>
          </a:prstGeom>
          <a:ln w="25400">
            <a:solidFill>
              <a:schemeClr val="accent1">
                <a:shade val="50000"/>
              </a:schemeClr>
            </a:solidFill>
          </a:ln>
        </p:spPr>
      </p:pic>
      <p:pic>
        <p:nvPicPr>
          <p:cNvPr id="24" name="Pictur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3215" y="1874747"/>
            <a:ext cx="6998664" cy="3693022"/>
          </a:xfrm>
          <a:prstGeom prst="rect">
            <a:avLst/>
          </a:prstGeom>
          <a:ln w="25400">
            <a:solidFill>
              <a:schemeClr val="accent1">
                <a:shade val="50000"/>
              </a:schemeClr>
            </a:solidFill>
          </a:ln>
        </p:spPr>
      </p:pic>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47736" y="1972551"/>
            <a:ext cx="7467600" cy="3905390"/>
          </a:xfrm>
          <a:prstGeom prst="rect">
            <a:avLst/>
          </a:prstGeom>
          <a:ln w="25400">
            <a:solidFill>
              <a:schemeClr val="accent1">
                <a:shade val="50000"/>
              </a:schemeClr>
            </a:solidFill>
          </a:ln>
        </p:spPr>
      </p:pic>
    </p:spTree>
    <p:extLst>
      <p:ext uri="{BB962C8B-B14F-4D97-AF65-F5344CB8AC3E}">
        <p14:creationId xmlns:p14="http://schemas.microsoft.com/office/powerpoint/2010/main" val="94998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solidFill>
            <a:schemeClr val="bg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0" name="Straight Connector 59"/>
          <p:cNvCxnSpPr>
            <a:stCxn id="62" idx="1"/>
            <a:endCxn id="50" idx="6"/>
          </p:cNvCxnSpPr>
          <p:nvPr/>
        </p:nvCxnSpPr>
        <p:spPr>
          <a:xfrm flipH="1">
            <a:off x="3256732" y="1407378"/>
            <a:ext cx="1467668" cy="1335195"/>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62" name="TextBox 61"/>
          <p:cNvSpPr txBox="1"/>
          <p:nvPr/>
        </p:nvSpPr>
        <p:spPr>
          <a:xfrm>
            <a:off x="4724400" y="940583"/>
            <a:ext cx="6778899" cy="933589"/>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95275" marR="0" indent="-285750" defTabSz="584200" rtl="0" fontAlgn="auto" latinLnBrk="0" hangingPunct="0">
              <a:lnSpc>
                <a:spcPct val="100000"/>
              </a:lnSpc>
              <a:spcBef>
                <a:spcPts val="0"/>
              </a:spcBef>
              <a:spcAft>
                <a:spcPts val="0"/>
              </a:spcAft>
              <a:buClrTx/>
              <a:buSzTx/>
              <a:buFontTx/>
              <a:buNone/>
            </a:pPr>
            <a:r>
              <a:rPr lang="en-US" b="1" dirty="0" smtClean="0">
                <a:latin typeface="Helvetica" charset="0"/>
                <a:ea typeface="Helvetica" charset="0"/>
                <a:cs typeface="Helvetica" charset="0"/>
              </a:rPr>
              <a:t>Queue and load into NamesforLife database</a:t>
            </a:r>
          </a:p>
          <a:p>
            <a:pPr marL="752475" lvl="1" indent="-285750" defTabSz="584200" hangingPunct="0"/>
            <a:r>
              <a:rPr lang="en-US" dirty="0" smtClean="0">
                <a:latin typeface="Helvetica" charset="0"/>
                <a:ea typeface="Helvetica" charset="0"/>
                <a:cs typeface="Helvetica" charset="0"/>
              </a:rPr>
              <a:t>Proprietary semantic data model*</a:t>
            </a:r>
          </a:p>
          <a:p>
            <a:pPr marL="752475" lvl="1" indent="-285750" defTabSz="584200" hangingPunct="0"/>
            <a:r>
              <a:rPr lang="en-US" dirty="0" smtClean="0">
                <a:latin typeface="Helvetica" charset="0"/>
                <a:ea typeface="Helvetica" charset="0"/>
                <a:cs typeface="Helvetica" charset="0"/>
              </a:rPr>
              <a:t>Queue for curation</a:t>
            </a:r>
          </a:p>
        </p:txBody>
      </p:sp>
      <p:pic>
        <p:nvPicPr>
          <p:cNvPr id="37"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4583" y="1887172"/>
            <a:ext cx="5761401" cy="3856056"/>
          </a:xfrm>
          <a:prstGeom prst="rect">
            <a:avLst/>
          </a:prstGeom>
          <a:ln w="25400">
            <a:solidFill>
              <a:schemeClr val="accent1">
                <a:shade val="50000"/>
              </a:schemeClr>
            </a:solidFill>
          </a:ln>
        </p:spPr>
      </p:pic>
    </p:spTree>
    <p:extLst>
      <p:ext uri="{BB962C8B-B14F-4D97-AF65-F5344CB8AC3E}">
        <p14:creationId xmlns:p14="http://schemas.microsoft.com/office/powerpoint/2010/main" val="206370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no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30" name="Straight Connector 29"/>
          <p:cNvCxnSpPr>
            <a:stCxn id="31" idx="1"/>
            <a:endCxn id="52" idx="6"/>
          </p:cNvCxnSpPr>
          <p:nvPr/>
        </p:nvCxnSpPr>
        <p:spPr>
          <a:xfrm flipH="1">
            <a:off x="3277052" y="2099875"/>
            <a:ext cx="1447348" cy="1957462"/>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31" name="TextBox 30"/>
          <p:cNvSpPr txBox="1"/>
          <p:nvPr/>
        </p:nvSpPr>
        <p:spPr>
          <a:xfrm>
            <a:off x="4724400" y="940583"/>
            <a:ext cx="6799219" cy="2318583"/>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95275" marR="0" indent="-285750" defTabSz="584200" rtl="0" fontAlgn="auto" latinLnBrk="0" hangingPunct="0">
              <a:lnSpc>
                <a:spcPct val="100000"/>
              </a:lnSpc>
              <a:spcBef>
                <a:spcPts val="0"/>
              </a:spcBef>
              <a:spcAft>
                <a:spcPts val="0"/>
              </a:spcAft>
              <a:buClrTx/>
              <a:buSzTx/>
              <a:buFontTx/>
              <a:buNone/>
            </a:pPr>
            <a:r>
              <a:rPr lang="en-US" b="1" dirty="0">
                <a:latin typeface="Helvetica" charset="0"/>
                <a:ea typeface="Helvetica" charset="0"/>
                <a:cs typeface="Helvetica" charset="0"/>
              </a:rPr>
              <a:t>C</a:t>
            </a:r>
            <a:r>
              <a:rPr lang="en-US" b="1" dirty="0" smtClean="0">
                <a:latin typeface="Helvetica" charset="0"/>
                <a:ea typeface="Helvetica" charset="0"/>
                <a:cs typeface="Helvetica" charset="0"/>
              </a:rPr>
              <a:t>uration by subject expert</a:t>
            </a:r>
          </a:p>
          <a:p>
            <a:pPr marL="752475" lvl="1" indent="-285750" defTabSz="584200" hangingPunct="0"/>
            <a:r>
              <a:rPr lang="en-US" dirty="0" smtClean="0">
                <a:latin typeface="Helvetica" charset="0"/>
                <a:ea typeface="Helvetica" charset="0"/>
                <a:cs typeface="Helvetica" charset="0"/>
              </a:rPr>
              <a:t>Semi-automated validation</a:t>
            </a:r>
          </a:p>
          <a:p>
            <a:pPr marL="1209675" lvl="2" indent="-285750" defTabSz="584200" hangingPunct="0"/>
            <a:r>
              <a:rPr lang="en-US" i="1" dirty="0" smtClean="0">
                <a:latin typeface="Helvetica" charset="0"/>
                <a:ea typeface="Helvetica" charset="0"/>
                <a:cs typeface="Helvetica" charset="0"/>
              </a:rPr>
              <a:t>Business logic and rules-based ontologies</a:t>
            </a:r>
          </a:p>
          <a:p>
            <a:pPr marL="1666875" lvl="3" indent="-285750" defTabSz="584200" hangingPunct="0"/>
            <a:r>
              <a:rPr lang="en-US" dirty="0" smtClean="0">
                <a:latin typeface="Helvetica" charset="0"/>
                <a:ea typeface="Helvetica" charset="0"/>
                <a:cs typeface="Helvetica" charset="0"/>
              </a:rPr>
              <a:t> Flag inconsistent records (e.g., identifiers are incorrectly formatted, ambiguities, incorrect term usage)</a:t>
            </a:r>
          </a:p>
          <a:p>
            <a:pPr marL="1666875" lvl="3" indent="-285750" defTabSz="584200" hangingPunct="0"/>
            <a:r>
              <a:rPr lang="en-US" dirty="0" smtClean="0">
                <a:latin typeface="Helvetica" charset="0"/>
                <a:ea typeface="Helvetica" charset="0"/>
                <a:cs typeface="Helvetica" charset="0"/>
              </a:rPr>
              <a:t>Verify availability of cited data/information</a:t>
            </a:r>
          </a:p>
          <a:p>
            <a:pPr marL="752475" lvl="1" indent="-285750" defTabSz="584200" hangingPunct="0"/>
            <a:r>
              <a:rPr lang="en-US" dirty="0" smtClean="0">
                <a:latin typeface="Helvetica" charset="0"/>
                <a:ea typeface="Helvetica" charset="0"/>
                <a:cs typeface="Helvetica" charset="0"/>
              </a:rPr>
              <a:t> Que validated records for DOI and ORCID assignment</a:t>
            </a:r>
          </a:p>
        </p:txBody>
      </p:sp>
      <p:pic>
        <p:nvPicPr>
          <p:cNvPr id="37"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8271" y="1401556"/>
            <a:ext cx="6106214" cy="4015045"/>
          </a:xfrm>
          <a:prstGeom prst="rect">
            <a:avLst/>
          </a:prstGeom>
          <a:ln w="25400">
            <a:solidFill>
              <a:schemeClr val="accent1">
                <a:shade val="50000"/>
              </a:schemeClr>
            </a:solidFill>
          </a:ln>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0592" y="1610935"/>
            <a:ext cx="6194229" cy="4169464"/>
          </a:xfrm>
          <a:prstGeom prst="rect">
            <a:avLst/>
          </a:prstGeom>
          <a:ln w="25400">
            <a:solidFill>
              <a:schemeClr val="accent1">
                <a:shade val="50000"/>
              </a:schemeClr>
            </a:solidFill>
          </a:ln>
        </p:spPr>
      </p:pic>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4400" y="1764115"/>
            <a:ext cx="6416010" cy="4330806"/>
          </a:xfrm>
          <a:prstGeom prst="rect">
            <a:avLst/>
          </a:prstGeom>
          <a:ln w="25400">
            <a:solidFill>
              <a:schemeClr val="accent1">
                <a:shade val="50000"/>
              </a:schemeClr>
            </a:solidFill>
          </a:ln>
        </p:spPr>
      </p:pic>
    </p:spTree>
    <p:extLst>
      <p:ext uri="{BB962C8B-B14F-4D97-AF65-F5344CB8AC3E}">
        <p14:creationId xmlns:p14="http://schemas.microsoft.com/office/powerpoint/2010/main" val="72990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no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30" name="Straight Connector 29"/>
          <p:cNvCxnSpPr>
            <a:stCxn id="31" idx="1"/>
            <a:endCxn id="52" idx="6"/>
          </p:cNvCxnSpPr>
          <p:nvPr/>
        </p:nvCxnSpPr>
        <p:spPr>
          <a:xfrm flipH="1">
            <a:off x="3277052" y="2099875"/>
            <a:ext cx="1447348" cy="1957462"/>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31" name="TextBox 30"/>
          <p:cNvSpPr txBox="1"/>
          <p:nvPr/>
        </p:nvSpPr>
        <p:spPr>
          <a:xfrm>
            <a:off x="4724400" y="940583"/>
            <a:ext cx="7246804" cy="2318583"/>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95275" marR="0" indent="-285750" defTabSz="584200" rtl="0" fontAlgn="auto" latinLnBrk="0" hangingPunct="0">
              <a:lnSpc>
                <a:spcPct val="100000"/>
              </a:lnSpc>
              <a:spcBef>
                <a:spcPts val="0"/>
              </a:spcBef>
              <a:spcAft>
                <a:spcPts val="0"/>
              </a:spcAft>
              <a:buClrTx/>
              <a:buSzTx/>
              <a:buFontTx/>
              <a:buNone/>
            </a:pPr>
            <a:r>
              <a:rPr lang="en-US" b="1" dirty="0" smtClean="0">
                <a:latin typeface="Helvetica" charset="0"/>
                <a:ea typeface="Helvetica" charset="0"/>
                <a:cs typeface="Helvetica" charset="0"/>
              </a:rPr>
              <a:t>Sequence data</a:t>
            </a:r>
          </a:p>
          <a:p>
            <a:pPr marL="752475" lvl="1" indent="-285750" defTabSz="584200" hangingPunct="0"/>
            <a:r>
              <a:rPr lang="en-US" dirty="0" smtClean="0">
                <a:latin typeface="Helvetica" charset="0"/>
                <a:ea typeface="Helvetica" charset="0"/>
                <a:cs typeface="Helvetica" charset="0"/>
              </a:rPr>
              <a:t>Checked for quality, completeness and accuracy of metadata</a:t>
            </a:r>
          </a:p>
          <a:p>
            <a:pPr marL="752475" lvl="1" indent="-285750" defTabSz="584200" hangingPunct="0"/>
            <a:r>
              <a:rPr lang="en-US" dirty="0" smtClean="0">
                <a:latin typeface="Helvetica" charset="0"/>
                <a:ea typeface="Helvetica" charset="0"/>
                <a:cs typeface="Helvetica" charset="0"/>
              </a:rPr>
              <a:t>Proper length, strand orientation</a:t>
            </a:r>
          </a:p>
          <a:p>
            <a:pPr marL="752475" lvl="1" indent="-285750" defTabSz="584200" hangingPunct="0"/>
            <a:r>
              <a:rPr lang="en-US" dirty="0" smtClean="0">
                <a:latin typeface="Helvetica" charset="0"/>
                <a:ea typeface="Helvetica" charset="0"/>
                <a:cs typeface="Helvetica" charset="0"/>
              </a:rPr>
              <a:t>Chimera checked</a:t>
            </a:r>
          </a:p>
          <a:p>
            <a:pPr marL="752475" lvl="1" indent="-285750" defTabSz="584200" hangingPunct="0"/>
            <a:r>
              <a:rPr lang="en-US" dirty="0" smtClean="0">
                <a:latin typeface="Helvetica" charset="0"/>
                <a:ea typeface="Helvetica" charset="0"/>
                <a:cs typeface="Helvetica" charset="0"/>
              </a:rPr>
              <a:t>Kmer/alignment checked against NameforLife reference collection</a:t>
            </a:r>
          </a:p>
          <a:p>
            <a:pPr marL="752475" lvl="1" indent="-285750" defTabSz="584200" hangingPunct="0"/>
            <a:r>
              <a:rPr lang="en-US" dirty="0" smtClean="0">
                <a:latin typeface="Helvetica" charset="0"/>
                <a:ea typeface="Helvetica" charset="0"/>
                <a:cs typeface="Helvetica" charset="0"/>
              </a:rPr>
              <a:t>Taxonomy reviewed for completeness, </a:t>
            </a:r>
            <a:r>
              <a:rPr lang="en-US" smtClean="0">
                <a:latin typeface="Helvetica" charset="0"/>
                <a:ea typeface="Helvetica" charset="0"/>
                <a:cs typeface="Helvetica" charset="0"/>
              </a:rPr>
              <a:t>correct placment</a:t>
            </a:r>
            <a:endParaRPr lang="en-US" dirty="0" smtClean="0">
              <a:latin typeface="Helvetica" charset="0"/>
              <a:ea typeface="Helvetica" charset="0"/>
              <a:cs typeface="Helvetica" charset="0"/>
            </a:endParaRPr>
          </a:p>
          <a:p>
            <a:pPr marL="752475" lvl="1" indent="-285750" defTabSz="584200" hangingPunct="0"/>
            <a:r>
              <a:rPr lang="en-US" dirty="0">
                <a:latin typeface="Helvetica" charset="0"/>
                <a:ea typeface="Helvetica" charset="0"/>
                <a:cs typeface="Helvetica" charset="0"/>
              </a:rPr>
              <a:t>	</a:t>
            </a:r>
            <a:r>
              <a:rPr lang="en-US" dirty="0" smtClean="0">
                <a:latin typeface="Helvetica" charset="0"/>
                <a:ea typeface="Helvetica" charset="0"/>
                <a:cs typeface="Helvetica" charset="0"/>
              </a:rPr>
              <a:t>Self-Organizing Self-Correcting Classifier</a:t>
            </a:r>
          </a:p>
          <a:p>
            <a:pPr marL="752475" lvl="1" indent="-285750" defTabSz="584200" hangingPunct="0"/>
            <a:r>
              <a:rPr lang="en-US" dirty="0">
                <a:latin typeface="Helvetica" charset="0"/>
                <a:ea typeface="Helvetica" charset="0"/>
                <a:cs typeface="Helvetica" charset="0"/>
              </a:rPr>
              <a:t>	</a:t>
            </a:r>
            <a:r>
              <a:rPr lang="en-US" dirty="0" smtClean="0">
                <a:latin typeface="Helvetica" charset="0"/>
                <a:ea typeface="Helvetica" charset="0"/>
                <a:cs typeface="Helvetica" charset="0"/>
              </a:rPr>
              <a:t>Outliers identified/reviewed for potential reclassification</a:t>
            </a:r>
          </a:p>
        </p:txBody>
      </p:sp>
      <p:pic>
        <p:nvPicPr>
          <p:cNvPr id="34"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5"/>
          <a:stretch>
            <a:fillRect/>
          </a:stretch>
        </p:blipFill>
        <p:spPr>
          <a:xfrm>
            <a:off x="3690698" y="959933"/>
            <a:ext cx="6528502" cy="3776927"/>
          </a:xfrm>
          <a:prstGeom prst="rect">
            <a:avLst/>
          </a:prstGeom>
          <a:ln w="25400">
            <a:solidFill>
              <a:schemeClr val="accent1">
                <a:shade val="50000"/>
              </a:schemeClr>
            </a:solidFill>
          </a:ln>
        </p:spPr>
      </p:pic>
      <p:pic>
        <p:nvPicPr>
          <p:cNvPr id="44" name="Pictur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43526" y="1311238"/>
            <a:ext cx="6628943" cy="3723742"/>
          </a:xfrm>
          <a:prstGeom prst="rect">
            <a:avLst/>
          </a:prstGeom>
          <a:ln w="25400">
            <a:solidFill>
              <a:schemeClr val="accent1">
                <a:shade val="50000"/>
              </a:schemeClr>
            </a:solidFill>
          </a:ln>
        </p:spPr>
      </p:pic>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13494" y="1613646"/>
            <a:ext cx="7024613" cy="3981163"/>
          </a:xfrm>
          <a:prstGeom prst="rect">
            <a:avLst/>
          </a:prstGeom>
          <a:ln w="25400">
            <a:solidFill>
              <a:schemeClr val="accent1">
                <a:shade val="50000"/>
              </a:schemeClr>
            </a:solidFill>
          </a:ln>
        </p:spPr>
      </p:pic>
      <p:grpSp>
        <p:nvGrpSpPr>
          <p:cNvPr id="46" name="Group 45"/>
          <p:cNvGrpSpPr/>
          <p:nvPr/>
        </p:nvGrpSpPr>
        <p:grpSpPr>
          <a:xfrm>
            <a:off x="3122009" y="1940035"/>
            <a:ext cx="7828996" cy="3937223"/>
            <a:chOff x="768938" y="1578348"/>
            <a:chExt cx="7828996" cy="3937223"/>
          </a:xfrm>
        </p:grpSpPr>
        <p:pic>
          <p:nvPicPr>
            <p:cNvPr id="47" name="Picture 4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8938" y="1578348"/>
              <a:ext cx="3889305" cy="3889305"/>
            </a:xfrm>
            <a:prstGeom prst="rect">
              <a:avLst/>
            </a:prstGeom>
            <a:ln w="25400">
              <a:solidFill>
                <a:schemeClr val="accent1">
                  <a:shade val="50000"/>
                </a:schemeClr>
              </a:solidFill>
            </a:ln>
          </p:spPr>
        </p:pic>
        <p:pic>
          <p:nvPicPr>
            <p:cNvPr id="48" name="Picture 4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62581" y="1580218"/>
              <a:ext cx="3935353" cy="3935353"/>
            </a:xfrm>
            <a:prstGeom prst="rect">
              <a:avLst/>
            </a:prstGeom>
            <a:ln w="25400">
              <a:solidFill>
                <a:schemeClr val="accent1">
                  <a:shade val="50000"/>
                </a:schemeClr>
              </a:solidFill>
            </a:ln>
          </p:spPr>
        </p:pic>
      </p:grpSp>
    </p:spTree>
    <p:extLst>
      <p:ext uri="{BB962C8B-B14F-4D97-AF65-F5344CB8AC3E}">
        <p14:creationId xmlns:p14="http://schemas.microsoft.com/office/powerpoint/2010/main" val="110425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chemeClr val="bg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no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30" name="Straight Connector 29"/>
          <p:cNvCxnSpPr>
            <a:stCxn id="31" idx="1"/>
            <a:endCxn id="51" idx="7"/>
          </p:cNvCxnSpPr>
          <p:nvPr/>
        </p:nvCxnSpPr>
        <p:spPr>
          <a:xfrm flipH="1">
            <a:off x="3223488" y="1773352"/>
            <a:ext cx="1539111" cy="3854427"/>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31" name="TextBox 30"/>
          <p:cNvSpPr txBox="1"/>
          <p:nvPr/>
        </p:nvSpPr>
        <p:spPr>
          <a:xfrm>
            <a:off x="4762599" y="891059"/>
            <a:ext cx="7246804" cy="1764586"/>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295275" marR="0" indent="-285750" defTabSz="584200" rtl="0" fontAlgn="auto" latinLnBrk="0" hangingPunct="0">
              <a:lnSpc>
                <a:spcPct val="100000"/>
              </a:lnSpc>
              <a:spcBef>
                <a:spcPts val="0"/>
              </a:spcBef>
              <a:spcAft>
                <a:spcPts val="0"/>
              </a:spcAft>
              <a:buClrTx/>
              <a:buSzTx/>
              <a:buFontTx/>
              <a:buNone/>
            </a:pPr>
            <a:r>
              <a:rPr lang="en-US" b="1" dirty="0" smtClean="0">
                <a:latin typeface="Helvetica" charset="0"/>
                <a:ea typeface="Helvetica" charset="0"/>
                <a:cs typeface="Helvetica" charset="0"/>
              </a:rPr>
              <a:t>Publication and integration into NamesforLife and client content</a:t>
            </a:r>
          </a:p>
          <a:p>
            <a:pPr marL="752475" lvl="1" indent="-285750" defTabSz="584200" hangingPunct="0"/>
            <a:r>
              <a:rPr lang="en-US" dirty="0" smtClean="0">
                <a:latin typeface="Helvetica" charset="0"/>
                <a:ea typeface="Helvetica" charset="0"/>
                <a:cs typeface="Helvetica" charset="0"/>
              </a:rPr>
              <a:t>NamesforLife Abstracts</a:t>
            </a:r>
          </a:p>
          <a:p>
            <a:pPr marL="752475" lvl="1" indent="-285750" defTabSz="584200" hangingPunct="0"/>
            <a:r>
              <a:rPr lang="en-US" dirty="0" smtClean="0">
                <a:latin typeface="Helvetica" charset="0"/>
                <a:ea typeface="Helvetica" charset="0"/>
                <a:cs typeface="Helvetica" charset="0"/>
              </a:rPr>
              <a:t>NamesforLife Guide</a:t>
            </a:r>
          </a:p>
          <a:p>
            <a:pPr marL="752475" lvl="1" indent="-285750" defTabSz="584200" hangingPunct="0"/>
            <a:r>
              <a:rPr lang="en-US" dirty="0" smtClean="0">
                <a:latin typeface="Helvetica" charset="0"/>
                <a:ea typeface="Helvetica" charset="0"/>
                <a:cs typeface="Helvetica" charset="0"/>
              </a:rPr>
              <a:t>NamesforLife Scribe service</a:t>
            </a:r>
          </a:p>
          <a:p>
            <a:pPr marL="752475" lvl="1" indent="-285750" defTabSz="584200" hangingPunct="0"/>
            <a:r>
              <a:rPr lang="en-US" dirty="0" smtClean="0">
                <a:latin typeface="Helvetica" charset="0"/>
                <a:ea typeface="Helvetica" charset="0"/>
                <a:cs typeface="Helvetica" charset="0"/>
              </a:rPr>
              <a:t>Value added applications and data products</a:t>
            </a:r>
          </a:p>
          <a:p>
            <a:pPr marL="752475" lvl="1" indent="-285750" defTabSz="584200" hangingPunct="0"/>
            <a:r>
              <a:rPr lang="en-US" dirty="0" smtClean="0">
                <a:latin typeface="Helvetica" charset="0"/>
                <a:ea typeface="Helvetica" charset="0"/>
                <a:cs typeface="Helvetica" charset="0"/>
              </a:rPr>
              <a:t>Search/semantic linking</a:t>
            </a:r>
          </a:p>
        </p:txBody>
      </p:sp>
      <p:pic>
        <p:nvPicPr>
          <p:cNvPr id="33"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7006" y="891059"/>
            <a:ext cx="6394859" cy="4488769"/>
          </a:xfrm>
          <a:prstGeom prst="rect">
            <a:avLst/>
          </a:prstGeom>
          <a:ln w="25400">
            <a:solidFill>
              <a:schemeClr val="accent1">
                <a:shade val="50000"/>
              </a:schemeClr>
            </a:solidFill>
          </a:ln>
        </p:spPr>
      </p:pic>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0393" y="1094478"/>
            <a:ext cx="6041440" cy="4493407"/>
          </a:xfrm>
          <a:prstGeom prst="rect">
            <a:avLst/>
          </a:prstGeom>
          <a:ln w="25400">
            <a:solidFill>
              <a:schemeClr val="accent1">
                <a:shade val="50000"/>
              </a:schemeClr>
            </a:solidFill>
          </a:ln>
        </p:spPr>
      </p:pic>
      <p:pic>
        <p:nvPicPr>
          <p:cNvPr id="35" name="Picture 3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5360" y="1681225"/>
            <a:ext cx="7216161" cy="4075870"/>
          </a:xfrm>
          <a:prstGeom prst="rect">
            <a:avLst/>
          </a:prstGeom>
          <a:ln w="25400">
            <a:solidFill>
              <a:schemeClr val="accent1">
                <a:shade val="50000"/>
              </a:schemeClr>
            </a:solidFill>
          </a:ln>
        </p:spPr>
      </p:pic>
    </p:spTree>
    <p:extLst>
      <p:ext uri="{BB962C8B-B14F-4D97-AF65-F5344CB8AC3E}">
        <p14:creationId xmlns:p14="http://schemas.microsoft.com/office/powerpoint/2010/main" val="68078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2948250" y="-9533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2" name="TextBox 1"/>
          <p:cNvSpPr txBox="1"/>
          <p:nvPr/>
        </p:nvSpPr>
        <p:spPr>
          <a:xfrm>
            <a:off x="3193433" y="1030710"/>
            <a:ext cx="8685810" cy="6001643"/>
          </a:xfrm>
          <a:prstGeom prst="rect">
            <a:avLst/>
          </a:prstGeom>
          <a:noFill/>
        </p:spPr>
        <p:txBody>
          <a:bodyPr wrap="square" rtlCol="0">
            <a:spAutoFit/>
          </a:bodyPr>
          <a:lstStyle/>
          <a:p>
            <a:r>
              <a:rPr lang="en-US" sz="3200" dirty="0" smtClean="0"/>
              <a:t>The </a:t>
            </a:r>
            <a:r>
              <a:rPr lang="en-US" sz="3200" dirty="0"/>
              <a:t>N</a:t>
            </a:r>
            <a:r>
              <a:rPr lang="en-US" sz="3200" dirty="0" smtClean="0"/>
              <a:t>amesforLife reference taxonomy</a:t>
            </a:r>
          </a:p>
          <a:p>
            <a:endParaRPr lang="en-US" sz="3200" dirty="0"/>
          </a:p>
          <a:p>
            <a:r>
              <a:rPr lang="en-US" sz="3200" dirty="0" smtClean="0"/>
              <a:t>A consensus view of the community</a:t>
            </a:r>
          </a:p>
          <a:p>
            <a:pPr lvl="1"/>
            <a:r>
              <a:rPr lang="en-US" sz="3200" dirty="0" smtClean="0"/>
              <a:t>Based on the published record</a:t>
            </a:r>
          </a:p>
          <a:p>
            <a:pPr marL="698500" lvl="1" indent="-285750"/>
            <a:r>
              <a:rPr lang="en-US" sz="3200" dirty="0" smtClean="0"/>
              <a:t>Limited to the prokaryotic taxa with validly published names</a:t>
            </a:r>
          </a:p>
          <a:p>
            <a:pPr marL="698500" lvl="1" indent="-285750"/>
            <a:r>
              <a:rPr lang="en-US" sz="3200" dirty="0" smtClean="0"/>
              <a:t>Maintained/updated daily </a:t>
            </a:r>
          </a:p>
          <a:p>
            <a:endParaRPr lang="en-US" sz="3200" dirty="0"/>
          </a:p>
          <a:p>
            <a:r>
              <a:rPr lang="en-US" sz="3200" dirty="0" smtClean="0"/>
              <a:t>Represents application of commonly accepted heuristics</a:t>
            </a:r>
          </a:p>
          <a:p>
            <a:pPr lvl="1"/>
            <a:endParaRPr lang="en-US" sz="3200" dirty="0" smtClean="0"/>
          </a:p>
          <a:p>
            <a:endParaRPr lang="en-US" sz="3200" dirty="0"/>
          </a:p>
        </p:txBody>
      </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853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2948250" y="-9533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graphicFrame>
        <p:nvGraphicFramePr>
          <p:cNvPr id="29" name="Table 28"/>
          <p:cNvGraphicFramePr>
            <a:graphicFrameLocks noGrp="1"/>
          </p:cNvGraphicFramePr>
          <p:nvPr>
            <p:extLst>
              <p:ext uri="{D42A27DB-BD31-4B8C-83A1-F6EECF244321}">
                <p14:modId xmlns:p14="http://schemas.microsoft.com/office/powerpoint/2010/main" val="1336086622"/>
              </p:ext>
            </p:extLst>
          </p:nvPr>
        </p:nvGraphicFramePr>
        <p:xfrm>
          <a:off x="1774324" y="1210631"/>
          <a:ext cx="9984539" cy="3532202"/>
        </p:xfrm>
        <a:graphic>
          <a:graphicData uri="http://schemas.openxmlformats.org/drawingml/2006/table">
            <a:tbl>
              <a:tblPr firstRow="1" bandRow="1">
                <a:tableStyleId>{5C22544A-7EE6-4342-B048-85BDC9FD1C3A}</a:tableStyleId>
              </a:tblPr>
              <a:tblGrid>
                <a:gridCol w="1177423"/>
                <a:gridCol w="1203158"/>
                <a:gridCol w="1155032"/>
                <a:gridCol w="1331495"/>
                <a:gridCol w="1219200"/>
                <a:gridCol w="1299410"/>
                <a:gridCol w="1299411"/>
                <a:gridCol w="1299410"/>
              </a:tblGrid>
              <a:tr h="575740">
                <a:tc>
                  <a:txBody>
                    <a:bodyPr/>
                    <a:lstStyle/>
                    <a:p>
                      <a:pPr algn="ctr"/>
                      <a:r>
                        <a:rPr lang="en-US" b="1" dirty="0" smtClean="0"/>
                        <a:t>Rank</a:t>
                      </a:r>
                      <a:endParaRPr lang="en-US" b="1" dirty="0"/>
                    </a:p>
                  </a:txBody>
                  <a:tcPr/>
                </a:tc>
                <a:tc>
                  <a:txBody>
                    <a:bodyPr/>
                    <a:lstStyle/>
                    <a:p>
                      <a:pPr algn="ctr"/>
                      <a:r>
                        <a:rPr lang="en-US" dirty="0" smtClean="0"/>
                        <a:t>Validly</a:t>
                      </a:r>
                      <a:r>
                        <a:rPr lang="en-US" baseline="0" dirty="0" smtClean="0"/>
                        <a:t> Published</a:t>
                      </a:r>
                      <a:endParaRPr lang="en-US" dirty="0"/>
                    </a:p>
                  </a:txBody>
                  <a:tcPr/>
                </a:tc>
                <a:tc>
                  <a:txBody>
                    <a:bodyPr/>
                    <a:lstStyle/>
                    <a:p>
                      <a:pPr algn="ctr"/>
                      <a:r>
                        <a:rPr lang="en-US" dirty="0" smtClean="0"/>
                        <a:t>Coverage (16S)</a:t>
                      </a:r>
                      <a:endParaRPr lang="en-US" dirty="0"/>
                    </a:p>
                  </a:txBody>
                  <a:tcPr/>
                </a:tc>
                <a:tc>
                  <a:txBody>
                    <a:bodyPr/>
                    <a:lstStyle/>
                    <a:p>
                      <a:pPr algn="ctr"/>
                      <a:r>
                        <a:rPr lang="en-US" dirty="0" smtClean="0"/>
                        <a:t>Genome Assemblies</a:t>
                      </a:r>
                      <a:endParaRPr lang="en-US" dirty="0"/>
                    </a:p>
                  </a:txBody>
                  <a:tcPr/>
                </a:tc>
                <a:tc>
                  <a:txBody>
                    <a:bodyPr/>
                    <a:lstStyle/>
                    <a:p>
                      <a:pPr algn="ctr"/>
                      <a:r>
                        <a:rPr lang="en-US" dirty="0" smtClean="0"/>
                        <a:t>Singletons</a:t>
                      </a:r>
                      <a:endParaRPr lang="en-US" dirty="0"/>
                    </a:p>
                  </a:txBody>
                  <a:tcPr/>
                </a:tc>
                <a:tc>
                  <a:txBody>
                    <a:bodyPr/>
                    <a:lstStyle/>
                    <a:p>
                      <a:pPr algn="ctr"/>
                      <a:r>
                        <a:rPr lang="en-US" dirty="0" smtClean="0"/>
                        <a:t>2-3 members</a:t>
                      </a:r>
                      <a:endParaRPr lang="en-US" dirty="0"/>
                    </a:p>
                  </a:txBody>
                  <a:tcPr/>
                </a:tc>
                <a:tc>
                  <a:txBody>
                    <a:bodyPr/>
                    <a:lstStyle/>
                    <a:p>
                      <a:pPr algn="ctr"/>
                      <a:r>
                        <a:rPr lang="en-US" dirty="0" smtClean="0"/>
                        <a:t>4-9 members</a:t>
                      </a:r>
                      <a:endParaRPr lang="en-US" dirty="0"/>
                    </a:p>
                  </a:txBody>
                  <a:tcPr/>
                </a:tc>
                <a:tc>
                  <a:txBody>
                    <a:bodyPr/>
                    <a:lstStyle/>
                    <a:p>
                      <a:pPr algn="ctr"/>
                      <a:r>
                        <a:rPr lang="en-US" sz="2000" dirty="0" smtClean="0"/>
                        <a:t>≥ 10 members</a:t>
                      </a:r>
                      <a:endParaRPr lang="en-US" sz="2000" dirty="0"/>
                    </a:p>
                  </a:txBody>
                  <a:tcPr/>
                </a:tc>
              </a:tr>
              <a:tr h="418813">
                <a:tc>
                  <a:txBody>
                    <a:bodyPr/>
                    <a:lstStyle/>
                    <a:p>
                      <a:r>
                        <a:rPr lang="en-US" dirty="0" smtClean="0"/>
                        <a:t>Species</a:t>
                      </a:r>
                      <a:endParaRPr lang="en-US" dirty="0"/>
                    </a:p>
                  </a:txBody>
                  <a:tcPr/>
                </a:tc>
                <a:tc>
                  <a:txBody>
                    <a:bodyPr/>
                    <a:lstStyle/>
                    <a:p>
                      <a:pPr algn="r"/>
                      <a:r>
                        <a:rPr lang="en-US" dirty="0" smtClean="0"/>
                        <a:t>13,955</a:t>
                      </a:r>
                      <a:endParaRPr lang="en-US" dirty="0"/>
                    </a:p>
                  </a:txBody>
                  <a:tcPr/>
                </a:tc>
                <a:tc>
                  <a:txBody>
                    <a:bodyPr/>
                    <a:lstStyle/>
                    <a:p>
                      <a:pPr algn="r"/>
                      <a:r>
                        <a:rPr lang="en-US" dirty="0" smtClean="0"/>
                        <a:t>13,733</a:t>
                      </a:r>
                      <a:endParaRPr lang="en-US" dirty="0"/>
                    </a:p>
                  </a:txBody>
                  <a:tcPr/>
                </a:tc>
                <a:tc>
                  <a:txBody>
                    <a:bodyPr/>
                    <a:lstStyle/>
                    <a:p>
                      <a:pPr algn="r"/>
                      <a:r>
                        <a:rPr lang="en-US" dirty="0" smtClean="0"/>
                        <a:t>5636</a:t>
                      </a:r>
                      <a:endParaRPr lang="en-US" dirty="0"/>
                    </a:p>
                  </a:txBody>
                  <a:tcPr/>
                </a:tc>
                <a:tc>
                  <a:txBody>
                    <a:bodyPr/>
                    <a:lstStyle/>
                    <a:p>
                      <a:pPr algn="r"/>
                      <a:r>
                        <a:rPr lang="en-US" dirty="0" smtClean="0"/>
                        <a:t>13,955</a:t>
                      </a:r>
                    </a:p>
                  </a:txBody>
                  <a:tcPr/>
                </a:tc>
                <a:tc>
                  <a:txBody>
                    <a:bodyPr/>
                    <a:lstStyle/>
                    <a:p>
                      <a:pPr algn="r"/>
                      <a:r>
                        <a:rPr lang="en-US" dirty="0" smtClean="0"/>
                        <a:t>0</a:t>
                      </a:r>
                      <a:endParaRPr lang="en-US" dirty="0"/>
                    </a:p>
                  </a:txBody>
                  <a:tcPr/>
                </a:tc>
                <a:tc>
                  <a:txBody>
                    <a:bodyPr/>
                    <a:lstStyle/>
                    <a:p>
                      <a:pPr algn="r"/>
                      <a:r>
                        <a:rPr lang="en-US" dirty="0" smtClean="0"/>
                        <a:t>0</a:t>
                      </a:r>
                      <a:endParaRPr lang="en-US" dirty="0"/>
                    </a:p>
                  </a:txBody>
                  <a:tcPr/>
                </a:tc>
                <a:tc>
                  <a:txBody>
                    <a:bodyPr/>
                    <a:lstStyle/>
                    <a:p>
                      <a:pPr algn="r"/>
                      <a:r>
                        <a:rPr lang="en-US" dirty="0" smtClean="0"/>
                        <a:t>0</a:t>
                      </a:r>
                      <a:endParaRPr lang="en-US" dirty="0"/>
                    </a:p>
                  </a:txBody>
                  <a:tcPr/>
                </a:tc>
              </a:tr>
              <a:tr h="401053">
                <a:tc>
                  <a:txBody>
                    <a:bodyPr/>
                    <a:lstStyle/>
                    <a:p>
                      <a:r>
                        <a:rPr lang="en-US" dirty="0" smtClean="0"/>
                        <a:t>Genera</a:t>
                      </a:r>
                      <a:endParaRPr lang="en-US" dirty="0"/>
                    </a:p>
                  </a:txBody>
                  <a:tcPr/>
                </a:tc>
                <a:tc>
                  <a:txBody>
                    <a:bodyPr/>
                    <a:lstStyle/>
                    <a:p>
                      <a:pPr algn="r"/>
                      <a:r>
                        <a:rPr lang="en-US" dirty="0" smtClean="0"/>
                        <a:t>2,755</a:t>
                      </a:r>
                      <a:endParaRPr lang="en-US" dirty="0"/>
                    </a:p>
                  </a:txBody>
                  <a:tcPr/>
                </a:tc>
                <a:tc>
                  <a:txBody>
                    <a:bodyPr/>
                    <a:lstStyle/>
                    <a:p>
                      <a:pPr algn="r"/>
                      <a:r>
                        <a:rPr lang="en-US" dirty="0" smtClean="0"/>
                        <a:t>2,707</a:t>
                      </a:r>
                      <a:endParaRPr lang="en-US" dirty="0"/>
                    </a:p>
                  </a:txBody>
                  <a:tcPr/>
                </a:tc>
                <a:tc>
                  <a:txBody>
                    <a:bodyPr/>
                    <a:lstStyle/>
                    <a:p>
                      <a:pPr algn="r"/>
                      <a:r>
                        <a:rPr lang="en-US" dirty="0" smtClean="0"/>
                        <a:t>1692</a:t>
                      </a:r>
                      <a:endParaRPr lang="en-US" dirty="0"/>
                    </a:p>
                  </a:txBody>
                  <a:tcPr/>
                </a:tc>
                <a:tc>
                  <a:txBody>
                    <a:bodyPr/>
                    <a:lstStyle/>
                    <a:p>
                      <a:pPr algn="r" fontAlgn="b"/>
                      <a:r>
                        <a:rPr lang="en-US" sz="1800" b="0" i="0" u="none" strike="noStrike" dirty="0">
                          <a:solidFill>
                            <a:srgbClr val="000000"/>
                          </a:solidFill>
                          <a:effectLst/>
                          <a:latin typeface="Calibri" charset="0"/>
                        </a:rPr>
                        <a:t>1305</a:t>
                      </a:r>
                    </a:p>
                  </a:txBody>
                  <a:tcPr marL="12700" marR="12700" marT="12700" marB="0"/>
                </a:tc>
                <a:tc>
                  <a:txBody>
                    <a:bodyPr/>
                    <a:lstStyle/>
                    <a:p>
                      <a:pPr algn="r" fontAlgn="b"/>
                      <a:r>
                        <a:rPr lang="en-US" sz="1800" b="0" i="0" u="none" strike="noStrike" dirty="0">
                          <a:solidFill>
                            <a:srgbClr val="000000"/>
                          </a:solidFill>
                          <a:effectLst/>
                          <a:latin typeface="Calibri" charset="0"/>
                        </a:rPr>
                        <a:t>697</a:t>
                      </a:r>
                    </a:p>
                  </a:txBody>
                  <a:tcPr marL="12700" marR="12700" marT="12700" marB="0"/>
                </a:tc>
                <a:tc>
                  <a:txBody>
                    <a:bodyPr/>
                    <a:lstStyle/>
                    <a:p>
                      <a:pPr algn="r" fontAlgn="b"/>
                      <a:r>
                        <a:rPr lang="en-US" sz="1800" b="0" i="0" u="none" strike="noStrike" dirty="0">
                          <a:solidFill>
                            <a:srgbClr val="000000"/>
                          </a:solidFill>
                          <a:effectLst/>
                          <a:latin typeface="Calibri" charset="0"/>
                        </a:rPr>
                        <a:t>445</a:t>
                      </a:r>
                    </a:p>
                  </a:txBody>
                  <a:tcPr marL="12700" marR="12700" marT="12700" marB="0"/>
                </a:tc>
                <a:tc>
                  <a:txBody>
                    <a:bodyPr/>
                    <a:lstStyle/>
                    <a:p>
                      <a:pPr algn="r" fontAlgn="b"/>
                      <a:r>
                        <a:rPr lang="en-US" sz="1800" b="0" i="0" u="none" strike="noStrike" dirty="0">
                          <a:solidFill>
                            <a:srgbClr val="000000"/>
                          </a:solidFill>
                          <a:effectLst/>
                          <a:latin typeface="Calibri" charset="0"/>
                        </a:rPr>
                        <a:t>257</a:t>
                      </a:r>
                    </a:p>
                  </a:txBody>
                  <a:tcPr marL="12700" marR="12700" marT="12700" marB="0"/>
                </a:tc>
              </a:tr>
              <a:tr h="352926">
                <a:tc>
                  <a:txBody>
                    <a:bodyPr/>
                    <a:lstStyle/>
                    <a:p>
                      <a:r>
                        <a:rPr lang="en-US" dirty="0" smtClean="0"/>
                        <a:t>Families</a:t>
                      </a:r>
                      <a:endParaRPr lang="en-US" dirty="0"/>
                    </a:p>
                  </a:txBody>
                  <a:tcPr/>
                </a:tc>
                <a:tc>
                  <a:txBody>
                    <a:bodyPr/>
                    <a:lstStyle/>
                    <a:p>
                      <a:pPr algn="r"/>
                      <a:r>
                        <a:rPr lang="en-US" dirty="0" smtClean="0"/>
                        <a:t>513</a:t>
                      </a:r>
                      <a:endParaRPr lang="en-US" dirty="0"/>
                    </a:p>
                  </a:txBody>
                  <a:tcPr/>
                </a:tc>
                <a:tc>
                  <a:txBody>
                    <a:bodyPr/>
                    <a:lstStyle/>
                    <a:p>
                      <a:pPr algn="r"/>
                      <a:r>
                        <a:rPr lang="en-US" dirty="0" smtClean="0"/>
                        <a:t>507</a:t>
                      </a:r>
                      <a:endParaRPr lang="en-US" dirty="0"/>
                    </a:p>
                  </a:txBody>
                  <a:tcPr/>
                </a:tc>
                <a:tc>
                  <a:txBody>
                    <a:bodyPr/>
                    <a:lstStyle/>
                    <a:p>
                      <a:pPr algn="r"/>
                      <a:r>
                        <a:rPr lang="en-US" dirty="0" smtClean="0"/>
                        <a:t>415</a:t>
                      </a:r>
                      <a:endParaRPr lang="en-US" dirty="0"/>
                    </a:p>
                  </a:txBody>
                  <a:tcPr/>
                </a:tc>
                <a:tc>
                  <a:txBody>
                    <a:bodyPr/>
                    <a:lstStyle/>
                    <a:p>
                      <a:pPr algn="r" fontAlgn="b"/>
                      <a:r>
                        <a:rPr lang="en-US" sz="1800" b="0" i="0" u="none" strike="noStrike" dirty="0">
                          <a:solidFill>
                            <a:srgbClr val="000000"/>
                          </a:solidFill>
                          <a:effectLst/>
                          <a:latin typeface="Calibri" charset="0"/>
                        </a:rPr>
                        <a:t>141</a:t>
                      </a:r>
                    </a:p>
                  </a:txBody>
                  <a:tcPr marL="12700" marR="12700" marT="12700" marB="0"/>
                </a:tc>
                <a:tc>
                  <a:txBody>
                    <a:bodyPr/>
                    <a:lstStyle/>
                    <a:p>
                      <a:pPr algn="r" fontAlgn="b"/>
                      <a:r>
                        <a:rPr lang="en-US" sz="1800" b="0" i="0" u="none" strike="noStrike">
                          <a:solidFill>
                            <a:srgbClr val="000000"/>
                          </a:solidFill>
                          <a:effectLst/>
                          <a:latin typeface="Calibri" charset="0"/>
                        </a:rPr>
                        <a:t>83</a:t>
                      </a:r>
                    </a:p>
                  </a:txBody>
                  <a:tcPr marL="12700" marR="12700" marT="12700" marB="0"/>
                </a:tc>
                <a:tc>
                  <a:txBody>
                    <a:bodyPr/>
                    <a:lstStyle/>
                    <a:p>
                      <a:pPr algn="r" fontAlgn="b"/>
                      <a:r>
                        <a:rPr lang="en-US" sz="1800" b="0" i="0" u="none" strike="noStrike" dirty="0">
                          <a:solidFill>
                            <a:srgbClr val="000000"/>
                          </a:solidFill>
                          <a:effectLst/>
                          <a:latin typeface="Calibri" charset="0"/>
                        </a:rPr>
                        <a:t>90</a:t>
                      </a:r>
                    </a:p>
                  </a:txBody>
                  <a:tcPr marL="12700" marR="12700" marT="12700" marB="0"/>
                </a:tc>
                <a:tc>
                  <a:txBody>
                    <a:bodyPr/>
                    <a:lstStyle/>
                    <a:p>
                      <a:pPr algn="r" fontAlgn="b"/>
                      <a:r>
                        <a:rPr lang="en-US" sz="1800" b="0" i="0" u="none" strike="noStrike" dirty="0">
                          <a:solidFill>
                            <a:srgbClr val="000000"/>
                          </a:solidFill>
                          <a:effectLst/>
                          <a:latin typeface="Calibri" charset="0"/>
                        </a:rPr>
                        <a:t>193</a:t>
                      </a:r>
                    </a:p>
                  </a:txBody>
                  <a:tcPr marL="12700" marR="12700" marT="12700" marB="0"/>
                </a:tc>
              </a:tr>
              <a:tr h="436345">
                <a:tc>
                  <a:txBody>
                    <a:bodyPr/>
                    <a:lstStyle/>
                    <a:p>
                      <a:r>
                        <a:rPr lang="en-US" dirty="0" smtClean="0"/>
                        <a:t>Orders</a:t>
                      </a:r>
                      <a:endParaRPr lang="en-US" dirty="0"/>
                    </a:p>
                  </a:txBody>
                  <a:tcPr/>
                </a:tc>
                <a:tc>
                  <a:txBody>
                    <a:bodyPr/>
                    <a:lstStyle/>
                    <a:p>
                      <a:pPr algn="r"/>
                      <a:r>
                        <a:rPr lang="en-US" dirty="0" smtClean="0"/>
                        <a:t>225</a:t>
                      </a:r>
                      <a:endParaRPr lang="en-US" dirty="0"/>
                    </a:p>
                  </a:txBody>
                  <a:tcPr/>
                </a:tc>
                <a:tc>
                  <a:txBody>
                    <a:bodyPr/>
                    <a:lstStyle/>
                    <a:p>
                      <a:pPr algn="r"/>
                      <a:r>
                        <a:rPr lang="en-US" dirty="0" smtClean="0"/>
                        <a:t>224</a:t>
                      </a:r>
                      <a:endParaRPr lang="en-US" dirty="0"/>
                    </a:p>
                  </a:txBody>
                  <a:tcPr/>
                </a:tc>
                <a:tc>
                  <a:txBody>
                    <a:bodyPr/>
                    <a:lstStyle/>
                    <a:p>
                      <a:pPr algn="r"/>
                      <a:r>
                        <a:rPr lang="en-US" dirty="0" smtClean="0"/>
                        <a:t>190</a:t>
                      </a:r>
                      <a:endParaRPr lang="en-US" dirty="0"/>
                    </a:p>
                  </a:txBody>
                  <a:tcPr/>
                </a:tc>
                <a:tc>
                  <a:txBody>
                    <a:bodyPr/>
                    <a:lstStyle/>
                    <a:p>
                      <a:pPr algn="r" fontAlgn="b"/>
                      <a:r>
                        <a:rPr lang="en-US" sz="1800" b="0" i="0" u="none" strike="noStrike" dirty="0">
                          <a:solidFill>
                            <a:srgbClr val="000000"/>
                          </a:solidFill>
                          <a:effectLst/>
                          <a:latin typeface="Calibri" charset="0"/>
                        </a:rPr>
                        <a:t>65</a:t>
                      </a:r>
                    </a:p>
                  </a:txBody>
                  <a:tcPr marL="12700" marR="12700" marT="12700" marB="0"/>
                </a:tc>
                <a:tc>
                  <a:txBody>
                    <a:bodyPr/>
                    <a:lstStyle/>
                    <a:p>
                      <a:pPr algn="r" fontAlgn="b"/>
                      <a:r>
                        <a:rPr lang="en-US" sz="1800" b="0" i="0" u="none" strike="noStrike">
                          <a:solidFill>
                            <a:srgbClr val="000000"/>
                          </a:solidFill>
                          <a:effectLst/>
                          <a:latin typeface="Calibri" charset="0"/>
                        </a:rPr>
                        <a:t>32</a:t>
                      </a:r>
                    </a:p>
                  </a:txBody>
                  <a:tcPr marL="12700" marR="12700" marT="12700" marB="0"/>
                </a:tc>
                <a:tc>
                  <a:txBody>
                    <a:bodyPr/>
                    <a:lstStyle/>
                    <a:p>
                      <a:pPr algn="r" fontAlgn="b"/>
                      <a:r>
                        <a:rPr lang="en-US" sz="1800" b="0" i="0" u="none" strike="noStrike" dirty="0">
                          <a:solidFill>
                            <a:srgbClr val="000000"/>
                          </a:solidFill>
                          <a:effectLst/>
                          <a:latin typeface="Calibri" charset="0"/>
                        </a:rPr>
                        <a:t>31</a:t>
                      </a:r>
                    </a:p>
                  </a:txBody>
                  <a:tcPr marL="12700" marR="12700" marT="12700" marB="0"/>
                </a:tc>
                <a:tc>
                  <a:txBody>
                    <a:bodyPr/>
                    <a:lstStyle/>
                    <a:p>
                      <a:pPr algn="r" fontAlgn="b"/>
                      <a:r>
                        <a:rPr lang="en-US" sz="1800" b="0" i="0" u="none" strike="noStrike" dirty="0">
                          <a:solidFill>
                            <a:srgbClr val="000000"/>
                          </a:solidFill>
                          <a:effectLst/>
                          <a:latin typeface="Calibri" charset="0"/>
                        </a:rPr>
                        <a:t>96</a:t>
                      </a:r>
                    </a:p>
                  </a:txBody>
                  <a:tcPr marL="12700" marR="12700" marT="12700" marB="0"/>
                </a:tc>
              </a:tr>
              <a:tr h="417095">
                <a:tc>
                  <a:txBody>
                    <a:bodyPr/>
                    <a:lstStyle/>
                    <a:p>
                      <a:r>
                        <a:rPr lang="en-US" dirty="0" smtClean="0"/>
                        <a:t>Classes</a:t>
                      </a:r>
                      <a:endParaRPr lang="en-US" dirty="0"/>
                    </a:p>
                  </a:txBody>
                  <a:tcPr/>
                </a:tc>
                <a:tc>
                  <a:txBody>
                    <a:bodyPr/>
                    <a:lstStyle/>
                    <a:p>
                      <a:pPr algn="r"/>
                      <a:r>
                        <a:rPr lang="en-US" dirty="0" smtClean="0"/>
                        <a:t>90</a:t>
                      </a:r>
                      <a:endParaRPr lang="en-US" dirty="0"/>
                    </a:p>
                  </a:txBody>
                  <a:tcPr/>
                </a:tc>
                <a:tc>
                  <a:txBody>
                    <a:bodyPr/>
                    <a:lstStyle/>
                    <a:p>
                      <a:pPr algn="r"/>
                      <a:r>
                        <a:rPr lang="en-US" dirty="0" smtClean="0"/>
                        <a:t>90</a:t>
                      </a:r>
                      <a:endParaRPr lang="en-US" dirty="0"/>
                    </a:p>
                  </a:txBody>
                  <a:tcPr/>
                </a:tc>
                <a:tc>
                  <a:txBody>
                    <a:bodyPr/>
                    <a:lstStyle/>
                    <a:p>
                      <a:pPr algn="r"/>
                      <a:r>
                        <a:rPr lang="en-US" dirty="0" smtClean="0"/>
                        <a:t>81</a:t>
                      </a:r>
                      <a:endParaRPr lang="en-US" dirty="0"/>
                    </a:p>
                  </a:txBody>
                  <a:tcPr/>
                </a:tc>
                <a:tc>
                  <a:txBody>
                    <a:bodyPr/>
                    <a:lstStyle/>
                    <a:p>
                      <a:pPr algn="r" fontAlgn="b"/>
                      <a:r>
                        <a:rPr lang="en-US" sz="1800" b="0" i="0" u="none" strike="noStrike" dirty="0">
                          <a:solidFill>
                            <a:srgbClr val="000000"/>
                          </a:solidFill>
                          <a:effectLst/>
                          <a:latin typeface="Calibri" charset="0"/>
                        </a:rPr>
                        <a:t>26</a:t>
                      </a:r>
                    </a:p>
                  </a:txBody>
                  <a:tcPr marL="12700" marR="12700" marT="12700" marB="0"/>
                </a:tc>
                <a:tc>
                  <a:txBody>
                    <a:bodyPr/>
                    <a:lstStyle/>
                    <a:p>
                      <a:pPr algn="r" fontAlgn="b"/>
                      <a:r>
                        <a:rPr lang="en-US" sz="1800" b="0" i="0" u="none" strike="noStrike" dirty="0">
                          <a:solidFill>
                            <a:srgbClr val="000000"/>
                          </a:solidFill>
                          <a:effectLst/>
                          <a:latin typeface="Calibri" charset="0"/>
                        </a:rPr>
                        <a:t>11</a:t>
                      </a:r>
                    </a:p>
                  </a:txBody>
                  <a:tcPr marL="12700" marR="12700" marT="12700" marB="0"/>
                </a:tc>
                <a:tc>
                  <a:txBody>
                    <a:bodyPr/>
                    <a:lstStyle/>
                    <a:p>
                      <a:pPr algn="r" fontAlgn="b"/>
                      <a:r>
                        <a:rPr lang="en-US" sz="1800" b="0" i="0" u="none" strike="noStrike" dirty="0">
                          <a:solidFill>
                            <a:srgbClr val="000000"/>
                          </a:solidFill>
                          <a:effectLst/>
                          <a:latin typeface="Calibri" charset="0"/>
                        </a:rPr>
                        <a:t>12</a:t>
                      </a:r>
                    </a:p>
                  </a:txBody>
                  <a:tcPr marL="12700" marR="12700" marT="12700" marB="0"/>
                </a:tc>
                <a:tc>
                  <a:txBody>
                    <a:bodyPr/>
                    <a:lstStyle/>
                    <a:p>
                      <a:pPr algn="r" fontAlgn="b"/>
                      <a:r>
                        <a:rPr lang="en-US" sz="1800" b="0" i="0" u="none" strike="noStrike" dirty="0">
                          <a:solidFill>
                            <a:srgbClr val="000000"/>
                          </a:solidFill>
                          <a:effectLst/>
                          <a:latin typeface="Calibri" charset="0"/>
                        </a:rPr>
                        <a:t>41</a:t>
                      </a:r>
                    </a:p>
                  </a:txBody>
                  <a:tcPr marL="12700" marR="12700" marT="12700" marB="0"/>
                </a:tc>
              </a:tr>
              <a:tr h="401052">
                <a:tc>
                  <a:txBody>
                    <a:bodyPr/>
                    <a:lstStyle/>
                    <a:p>
                      <a:r>
                        <a:rPr lang="en-US" dirty="0" smtClean="0"/>
                        <a:t>Phyla*</a:t>
                      </a:r>
                      <a:endParaRPr lang="en-US" dirty="0"/>
                    </a:p>
                  </a:txBody>
                  <a:tcPr/>
                </a:tc>
                <a:tc>
                  <a:txBody>
                    <a:bodyPr/>
                    <a:lstStyle/>
                    <a:p>
                      <a:pPr algn="r"/>
                      <a:r>
                        <a:rPr lang="en-US" dirty="0" smtClean="0"/>
                        <a:t>34</a:t>
                      </a:r>
                      <a:endParaRPr lang="en-US" dirty="0"/>
                    </a:p>
                  </a:txBody>
                  <a:tcPr/>
                </a:tc>
                <a:tc>
                  <a:txBody>
                    <a:bodyPr/>
                    <a:lstStyle/>
                    <a:p>
                      <a:pPr algn="r"/>
                      <a:r>
                        <a:rPr lang="en-US" dirty="0" smtClean="0"/>
                        <a:t>34</a:t>
                      </a:r>
                      <a:endParaRPr lang="en-US" dirty="0"/>
                    </a:p>
                  </a:txBody>
                  <a:tcPr/>
                </a:tc>
                <a:tc>
                  <a:txBody>
                    <a:bodyPr/>
                    <a:lstStyle/>
                    <a:p>
                      <a:pPr algn="r"/>
                      <a:r>
                        <a:rPr lang="en-US" dirty="0" smtClean="0"/>
                        <a:t>34</a:t>
                      </a:r>
                      <a:endParaRPr lang="en-US" dirty="0"/>
                    </a:p>
                  </a:txBody>
                  <a:tcPr/>
                </a:tc>
                <a:tc>
                  <a:txBody>
                    <a:bodyPr/>
                    <a:lstStyle/>
                    <a:p>
                      <a:pPr algn="r" fontAlgn="b"/>
                      <a:r>
                        <a:rPr lang="en-US" sz="1800" b="0" i="0" u="none" strike="noStrike" dirty="0">
                          <a:solidFill>
                            <a:srgbClr val="000000"/>
                          </a:solidFill>
                          <a:effectLst/>
                          <a:latin typeface="Calibri" charset="0"/>
                        </a:rPr>
                        <a:t>5</a:t>
                      </a:r>
                    </a:p>
                  </a:txBody>
                  <a:tcPr marL="12700" marR="12700" marT="12700" marB="0"/>
                </a:tc>
                <a:tc>
                  <a:txBody>
                    <a:bodyPr/>
                    <a:lstStyle/>
                    <a:p>
                      <a:pPr algn="r" fontAlgn="b"/>
                      <a:r>
                        <a:rPr lang="en-US" sz="1800" b="0" i="0" u="none" strike="noStrike" dirty="0">
                          <a:solidFill>
                            <a:srgbClr val="000000"/>
                          </a:solidFill>
                          <a:effectLst/>
                          <a:latin typeface="Calibri" charset="0"/>
                        </a:rPr>
                        <a:t>4</a:t>
                      </a:r>
                    </a:p>
                  </a:txBody>
                  <a:tcPr marL="12700" marR="12700" marT="12700" marB="0"/>
                </a:tc>
                <a:tc>
                  <a:txBody>
                    <a:bodyPr/>
                    <a:lstStyle/>
                    <a:p>
                      <a:pPr algn="r" fontAlgn="b"/>
                      <a:r>
                        <a:rPr lang="en-US" sz="1800" b="0" i="0" u="none" strike="noStrike" dirty="0">
                          <a:solidFill>
                            <a:srgbClr val="000000"/>
                          </a:solidFill>
                          <a:effectLst/>
                          <a:latin typeface="Calibri" charset="0"/>
                        </a:rPr>
                        <a:t>4</a:t>
                      </a:r>
                    </a:p>
                  </a:txBody>
                  <a:tcPr marL="12700" marR="12700" marT="12700" marB="0"/>
                </a:tc>
                <a:tc>
                  <a:txBody>
                    <a:bodyPr/>
                    <a:lstStyle/>
                    <a:p>
                      <a:pPr algn="r" fontAlgn="b"/>
                      <a:r>
                        <a:rPr lang="en-US" sz="1800" b="0" i="0" u="none" strike="noStrike" dirty="0">
                          <a:solidFill>
                            <a:srgbClr val="000000"/>
                          </a:solidFill>
                          <a:effectLst/>
                          <a:latin typeface="Calibri" charset="0"/>
                        </a:rPr>
                        <a:t>21</a:t>
                      </a:r>
                    </a:p>
                  </a:txBody>
                  <a:tcPr marL="12700" marR="12700" marT="12700" marB="0"/>
                </a:tc>
              </a:tr>
              <a:tr h="391044">
                <a:tc>
                  <a:txBody>
                    <a:bodyPr/>
                    <a:lstStyle/>
                    <a:p>
                      <a:r>
                        <a:rPr lang="en-US" dirty="0" smtClean="0"/>
                        <a:t>Domains*</a:t>
                      </a:r>
                      <a:endParaRPr lang="en-US" dirty="0"/>
                    </a:p>
                  </a:txBody>
                  <a:tcPr/>
                </a:tc>
                <a:tc>
                  <a:txBody>
                    <a:bodyPr/>
                    <a:lstStyle/>
                    <a:p>
                      <a:pPr algn="r"/>
                      <a:r>
                        <a:rPr lang="en-US" dirty="0" smtClean="0"/>
                        <a:t>2</a:t>
                      </a:r>
                      <a:endParaRPr lang="en-US" dirty="0"/>
                    </a:p>
                  </a:txBody>
                  <a:tcPr/>
                </a:tc>
                <a:tc>
                  <a:txBody>
                    <a:bodyPr/>
                    <a:lstStyle/>
                    <a:p>
                      <a:pPr algn="r"/>
                      <a:r>
                        <a:rPr lang="en-US" dirty="0" smtClean="0"/>
                        <a:t>2</a:t>
                      </a:r>
                      <a:endParaRPr lang="en-US" dirty="0"/>
                    </a:p>
                  </a:txBody>
                  <a:tcPr/>
                </a:tc>
                <a:tc>
                  <a:txBody>
                    <a:bodyPr/>
                    <a:lstStyle/>
                    <a:p>
                      <a:pPr algn="r"/>
                      <a:r>
                        <a:rPr lang="en-US" dirty="0" smtClean="0"/>
                        <a:t>2</a:t>
                      </a:r>
                      <a:endParaRPr lang="en-US" dirty="0"/>
                    </a:p>
                  </a:txBody>
                  <a:tcPr/>
                </a:tc>
                <a:tc>
                  <a:txBody>
                    <a:bodyPr/>
                    <a:lstStyle/>
                    <a:p>
                      <a:pPr algn="r" fontAlgn="b"/>
                      <a:r>
                        <a:rPr lang="en-US" sz="1800" b="0" i="0" u="none" strike="noStrike" dirty="0">
                          <a:solidFill>
                            <a:srgbClr val="000000"/>
                          </a:solidFill>
                          <a:effectLst/>
                          <a:latin typeface="Calibri" charset="0"/>
                        </a:rPr>
                        <a:t>0</a:t>
                      </a:r>
                    </a:p>
                  </a:txBody>
                  <a:tcPr marL="12700" marR="12700" marT="12700" marB="0"/>
                </a:tc>
                <a:tc>
                  <a:txBody>
                    <a:bodyPr/>
                    <a:lstStyle/>
                    <a:p>
                      <a:pPr algn="r" fontAlgn="b"/>
                      <a:r>
                        <a:rPr lang="en-US" sz="1800" b="0" i="0" u="none" strike="noStrike">
                          <a:solidFill>
                            <a:srgbClr val="000000"/>
                          </a:solidFill>
                          <a:effectLst/>
                          <a:latin typeface="Calibri" charset="0"/>
                        </a:rPr>
                        <a:t>0</a:t>
                      </a:r>
                    </a:p>
                  </a:txBody>
                  <a:tcPr marL="12700" marR="12700" marT="12700" marB="0"/>
                </a:tc>
                <a:tc>
                  <a:txBody>
                    <a:bodyPr/>
                    <a:lstStyle/>
                    <a:p>
                      <a:pPr algn="r" fontAlgn="b"/>
                      <a:r>
                        <a:rPr lang="en-US" sz="1800" b="0" i="0" u="none" strike="noStrike" dirty="0">
                          <a:solidFill>
                            <a:srgbClr val="000000"/>
                          </a:solidFill>
                          <a:effectLst/>
                          <a:latin typeface="Calibri" charset="0"/>
                        </a:rPr>
                        <a:t>0</a:t>
                      </a:r>
                    </a:p>
                  </a:txBody>
                  <a:tcPr marL="12700" marR="12700" marT="12700" marB="0"/>
                </a:tc>
                <a:tc>
                  <a:txBody>
                    <a:bodyPr/>
                    <a:lstStyle/>
                    <a:p>
                      <a:pPr algn="r" fontAlgn="b"/>
                      <a:r>
                        <a:rPr lang="en-US" sz="1800" b="0" i="0" u="none" strike="noStrike" dirty="0">
                          <a:solidFill>
                            <a:srgbClr val="000000"/>
                          </a:solidFill>
                          <a:effectLst/>
                          <a:latin typeface="Calibri" charset="0"/>
                        </a:rPr>
                        <a:t>2</a:t>
                      </a:r>
                    </a:p>
                  </a:txBody>
                  <a:tcPr marL="12700" marR="12700" marT="12700" marB="0"/>
                </a:tc>
              </a:tr>
            </a:tbl>
          </a:graphicData>
        </a:graphic>
      </p:graphicFrame>
      <p:pic>
        <p:nvPicPr>
          <p:cNvPr id="30"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74324" y="4916816"/>
            <a:ext cx="10179584" cy="923330"/>
          </a:xfrm>
          <a:prstGeom prst="rect">
            <a:avLst/>
          </a:prstGeom>
          <a:noFill/>
        </p:spPr>
        <p:txBody>
          <a:bodyPr wrap="square" rtlCol="0">
            <a:spAutoFit/>
          </a:bodyPr>
          <a:lstStyle/>
          <a:p>
            <a:r>
              <a:rPr lang="en-US" b="1" dirty="0"/>
              <a:t>Source - NamesforLife, LLC, based on validly published named prokaryotic </a:t>
            </a:r>
            <a:r>
              <a:rPr lang="en-US" b="1" dirty="0" smtClean="0"/>
              <a:t>species, subspecies </a:t>
            </a:r>
            <a:r>
              <a:rPr lang="en-US" b="1" dirty="0"/>
              <a:t>and higher taxa as of </a:t>
            </a:r>
            <a:r>
              <a:rPr lang="en-US" b="1" dirty="0" smtClean="0"/>
              <a:t>May 21, 2017; </a:t>
            </a:r>
            <a:r>
              <a:rPr lang="en-US" b="1" dirty="0"/>
              <a:t>adjusted for synonyms, </a:t>
            </a:r>
            <a:r>
              <a:rPr lang="en-US" b="1" dirty="0" err="1"/>
              <a:t>basonyms</a:t>
            </a:r>
            <a:r>
              <a:rPr lang="en-US" b="1" dirty="0"/>
              <a:t>, </a:t>
            </a:r>
            <a:r>
              <a:rPr lang="en-US" b="1" dirty="0" smtClean="0"/>
              <a:t>orthographic </a:t>
            </a:r>
            <a:r>
              <a:rPr lang="en-US" b="1" dirty="0"/>
              <a:t>corrections and rejected names arising from Judicial Opinions</a:t>
            </a:r>
            <a:r>
              <a:rPr lang="en-US" b="1" dirty="0" smtClean="0"/>
              <a:t>.</a:t>
            </a:r>
            <a:endParaRPr lang="en-US" dirty="0"/>
          </a:p>
        </p:txBody>
      </p:sp>
      <p:sp>
        <p:nvSpPr>
          <p:cNvPr id="23" name="Down Arrow 22"/>
          <p:cNvSpPr/>
          <p:nvPr/>
        </p:nvSpPr>
        <p:spPr>
          <a:xfrm>
            <a:off x="5872481" y="653607"/>
            <a:ext cx="172719" cy="557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922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2948250" y="-9533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2" name="TextBox 1"/>
          <p:cNvSpPr txBox="1"/>
          <p:nvPr/>
        </p:nvSpPr>
        <p:spPr>
          <a:xfrm>
            <a:off x="2324099" y="671438"/>
            <a:ext cx="9816490" cy="5642570"/>
          </a:xfrm>
          <a:prstGeom prst="rect">
            <a:avLst/>
          </a:prstGeom>
          <a:noFill/>
        </p:spPr>
        <p:txBody>
          <a:bodyPr wrap="square" rtlCol="0">
            <a:spAutoFit/>
          </a:bodyPr>
          <a:lstStyle/>
          <a:p>
            <a:r>
              <a:rPr lang="en-US" sz="3000" dirty="0" smtClean="0"/>
              <a:t>Statement of the problem</a:t>
            </a:r>
          </a:p>
          <a:p>
            <a:endParaRPr lang="en-US" dirty="0"/>
          </a:p>
          <a:p>
            <a:r>
              <a:rPr lang="en-US" sz="2800" dirty="0" smtClean="0"/>
              <a:t>Are current 16S metagenomic methods adequate?</a:t>
            </a:r>
          </a:p>
          <a:p>
            <a:pPr lvl="1"/>
            <a:r>
              <a:rPr lang="en-US" sz="2800" dirty="0" smtClean="0"/>
              <a:t>Reproducibility/reliability/interoperability</a:t>
            </a:r>
          </a:p>
          <a:p>
            <a:pPr lvl="1"/>
            <a:r>
              <a:rPr lang="en-US" sz="2800" dirty="0" smtClean="0"/>
              <a:t>For use in a production taxonomy</a:t>
            </a:r>
          </a:p>
          <a:p>
            <a:pPr lvl="2"/>
            <a:r>
              <a:rPr lang="en-US" sz="2800" dirty="0" smtClean="0"/>
              <a:t>Need to recognize analytical truth</a:t>
            </a:r>
          </a:p>
          <a:p>
            <a:pPr lvl="2"/>
            <a:r>
              <a:rPr lang="en-US" sz="2800" i="1" dirty="0" smtClean="0"/>
              <a:t>Taxonomic precision </a:t>
            </a:r>
            <a:endParaRPr lang="en-US" sz="2800" i="1" dirty="0"/>
          </a:p>
          <a:p>
            <a:pPr marL="1889125"/>
            <a:endParaRPr lang="en-US" sz="1400" dirty="0" smtClean="0"/>
          </a:p>
          <a:p>
            <a:pPr marL="1889125"/>
            <a:r>
              <a:rPr lang="en-US" sz="2800" dirty="0" smtClean="0"/>
              <a:t>PDE = |n1 = n2|/n1 + n2 * 100</a:t>
            </a:r>
            <a:endParaRPr lang="en-US" sz="1400" dirty="0"/>
          </a:p>
          <a:p>
            <a:pPr marL="1889125"/>
            <a:endParaRPr lang="en-US" sz="1400" dirty="0"/>
          </a:p>
          <a:p>
            <a:pPr marL="984250" lvl="2"/>
            <a:r>
              <a:rPr lang="en-US" sz="2800" i="1" dirty="0"/>
              <a:t>Taxonomic </a:t>
            </a:r>
            <a:r>
              <a:rPr lang="en-US" sz="2800" i="1" dirty="0" smtClean="0"/>
              <a:t>accuracy</a:t>
            </a:r>
          </a:p>
          <a:p>
            <a:pPr marL="1889125"/>
            <a:endParaRPr lang="en-US" sz="1400" dirty="0"/>
          </a:p>
          <a:p>
            <a:pPr marL="1889125"/>
            <a:r>
              <a:rPr lang="en-US" sz="2800" dirty="0" smtClean="0"/>
              <a:t>PTD = [ 1 – (</a:t>
            </a:r>
            <a:r>
              <a:rPr lang="en-US" sz="2800" dirty="0" err="1" smtClean="0"/>
              <a:t>comp</a:t>
            </a:r>
            <a:r>
              <a:rPr lang="en-US" sz="2800" baseline="-25000" dirty="0" err="1" smtClean="0"/>
              <a:t>pos</a:t>
            </a:r>
            <a:r>
              <a:rPr lang="en-US" sz="2800" dirty="0" smtClean="0"/>
              <a:t>/N)] * 100</a:t>
            </a:r>
          </a:p>
          <a:p>
            <a:pPr marL="1889125"/>
            <a:endParaRPr lang="en-US" sz="2800" baseline="-25000" dirty="0"/>
          </a:p>
          <a:p>
            <a:pPr marL="984250"/>
            <a:r>
              <a:rPr lang="en-US" sz="2800" dirty="0" smtClean="0"/>
              <a:t>But, what is the taxonomic truth?</a:t>
            </a:r>
            <a:endParaRPr lang="en-US" sz="2800" baseline="-25000" dirty="0" smtClean="0"/>
          </a:p>
        </p:txBody>
      </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055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1116166" y="1957045"/>
            <a:ext cx="2905049" cy="2905049"/>
            <a:chOff x="2195823" y="1957045"/>
            <a:chExt cx="2905049" cy="2905049"/>
          </a:xfrm>
        </p:grpSpPr>
        <p:sp>
          <p:nvSpPr>
            <p:cNvPr id="2" name="Oval 1"/>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4638517" y="1949477"/>
            <a:ext cx="2905049" cy="2905049"/>
            <a:chOff x="2195823" y="1957045"/>
            <a:chExt cx="2905049" cy="2905049"/>
          </a:xfrm>
        </p:grpSpPr>
        <p:sp>
          <p:nvSpPr>
            <p:cNvPr id="30" name="Oval 29"/>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338592" y="1955470"/>
            <a:ext cx="2905049" cy="2905049"/>
            <a:chOff x="2195823" y="1957045"/>
            <a:chExt cx="2905049" cy="2905049"/>
          </a:xfrm>
        </p:grpSpPr>
        <p:sp>
          <p:nvSpPr>
            <p:cNvPr id="38" name="Oval 37"/>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Oval 61"/>
          <p:cNvSpPr/>
          <p:nvPr/>
        </p:nvSpPr>
        <p:spPr>
          <a:xfrm>
            <a:off x="6177361" y="335448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6096000" y="320327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022262" y="331465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5907861" y="316344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6082854" y="345579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6352488" y="335399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6408567" y="351088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6284704" y="321099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5904186" y="332116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053370" y="317102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163519" y="343996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5949027" y="343204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5838330" y="327059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6231303" y="3549422"/>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2983697" y="271841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6295846" y="318767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6448246" y="334007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3136097" y="287081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3288497" y="302321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075504" y="301556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3227904" y="272496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3380304" y="287736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3451038" y="301556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3288496" y="287590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3176512" y="312323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8754279" y="249035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10485891" y="307279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8789616" y="459403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9211479" y="294755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9703311" y="259485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9363879" y="309995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9424471" y="244404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9785576" y="283109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9363879" y="309995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8906679" y="264275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10719677" y="328004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10638291" y="322519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p:cNvSpPr/>
          <p:nvPr/>
        </p:nvSpPr>
        <p:spPr>
          <a:xfrm>
            <a:off x="9272071" y="4462362"/>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10058639" y="454938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5106563" y="5081757"/>
            <a:ext cx="2113912" cy="369332"/>
          </a:xfrm>
          <a:prstGeom prst="rect">
            <a:avLst/>
          </a:prstGeom>
          <a:noFill/>
        </p:spPr>
        <p:txBody>
          <a:bodyPr wrap="none" rtlCol="0">
            <a:spAutoFit/>
          </a:bodyPr>
          <a:lstStyle/>
          <a:p>
            <a:r>
              <a:rPr lang="en-US" smtClean="0"/>
              <a:t>Precise and accurate</a:t>
            </a:r>
            <a:endParaRPr lang="en-US"/>
          </a:p>
        </p:txBody>
      </p:sp>
      <p:sp>
        <p:nvSpPr>
          <p:cNvPr id="103" name="TextBox 102"/>
          <p:cNvSpPr txBox="1"/>
          <p:nvPr/>
        </p:nvSpPr>
        <p:spPr>
          <a:xfrm>
            <a:off x="1697504" y="5086014"/>
            <a:ext cx="2137958" cy="369332"/>
          </a:xfrm>
          <a:prstGeom prst="rect">
            <a:avLst/>
          </a:prstGeom>
          <a:noFill/>
        </p:spPr>
        <p:txBody>
          <a:bodyPr wrap="none" rtlCol="0">
            <a:spAutoFit/>
          </a:bodyPr>
          <a:lstStyle/>
          <a:p>
            <a:r>
              <a:rPr lang="en-US" dirty="0" smtClean="0"/>
              <a:t>Precise, not accurate</a:t>
            </a:r>
            <a:endParaRPr lang="en-US" dirty="0"/>
          </a:p>
        </p:txBody>
      </p:sp>
      <p:sp>
        <p:nvSpPr>
          <p:cNvPr id="104" name="TextBox 103"/>
          <p:cNvSpPr txBox="1"/>
          <p:nvPr/>
        </p:nvSpPr>
        <p:spPr>
          <a:xfrm>
            <a:off x="8525842" y="5073776"/>
            <a:ext cx="2541914" cy="369332"/>
          </a:xfrm>
          <a:prstGeom prst="rect">
            <a:avLst/>
          </a:prstGeom>
          <a:noFill/>
        </p:spPr>
        <p:txBody>
          <a:bodyPr wrap="none" rtlCol="0">
            <a:spAutoFit/>
          </a:bodyPr>
          <a:lstStyle/>
          <a:p>
            <a:r>
              <a:rPr lang="en-US" dirty="0" smtClean="0"/>
              <a:t>Not </a:t>
            </a:r>
            <a:r>
              <a:rPr lang="en-US" dirty="0"/>
              <a:t>p</a:t>
            </a:r>
            <a:r>
              <a:rPr lang="en-US" dirty="0" smtClean="0"/>
              <a:t>recise, not accurate</a:t>
            </a:r>
            <a:endParaRPr lang="en-US" dirty="0"/>
          </a:p>
        </p:txBody>
      </p:sp>
      <p:sp>
        <p:nvSpPr>
          <p:cNvPr id="107" name="TextBox 106"/>
          <p:cNvSpPr txBox="1"/>
          <p:nvPr/>
        </p:nvSpPr>
        <p:spPr>
          <a:xfrm>
            <a:off x="2420252" y="3198625"/>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
        <p:nvSpPr>
          <p:cNvPr id="108" name="TextBox 107"/>
          <p:cNvSpPr txBox="1"/>
          <p:nvPr/>
        </p:nvSpPr>
        <p:spPr>
          <a:xfrm>
            <a:off x="5957721" y="3186071"/>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
        <p:nvSpPr>
          <p:cNvPr id="109" name="TextBox 108"/>
          <p:cNvSpPr txBox="1"/>
          <p:nvPr/>
        </p:nvSpPr>
        <p:spPr>
          <a:xfrm>
            <a:off x="9650585" y="3213019"/>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Tree>
    <p:extLst>
      <p:ext uri="{BB962C8B-B14F-4D97-AF65-F5344CB8AC3E}">
        <p14:creationId xmlns:p14="http://schemas.microsoft.com/office/powerpoint/2010/main" val="463565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a:grpSpLocks noChangeAspect="1"/>
          </p:cNvGrpSpPr>
          <p:nvPr/>
        </p:nvGrpSpPr>
        <p:grpSpPr>
          <a:xfrm>
            <a:off x="6287759" y="2566086"/>
            <a:ext cx="1372898" cy="1371600"/>
            <a:chOff x="2195823" y="1957045"/>
            <a:chExt cx="2905049" cy="2905049"/>
          </a:xfrm>
        </p:grpSpPr>
        <p:sp>
          <p:nvSpPr>
            <p:cNvPr id="24" name="Oval 23"/>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Oval 30"/>
          <p:cNvSpPr/>
          <p:nvPr/>
        </p:nvSpPr>
        <p:spPr>
          <a:xfrm>
            <a:off x="4039231" y="24395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4191631" y="25919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344031" y="27443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131038" y="273665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283438" y="244605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435838" y="259845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506572" y="273665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4344030" y="2597002"/>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4232046" y="284433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2324100" y="1830539"/>
            <a:ext cx="2905049" cy="2905049"/>
            <a:chOff x="2195823" y="1957045"/>
            <a:chExt cx="2905049" cy="2905049"/>
          </a:xfrm>
        </p:grpSpPr>
        <p:sp>
          <p:nvSpPr>
            <p:cNvPr id="60" name="Oval 59"/>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Oval 66"/>
          <p:cNvSpPr/>
          <p:nvPr/>
        </p:nvSpPr>
        <p:spPr>
          <a:xfrm>
            <a:off x="4191631" y="25919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4344031" y="27443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4496431" y="28967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4283438" y="2889058"/>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435838" y="259845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4588238" y="275085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4496430" y="2749402"/>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4384446" y="299673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3628186" y="3072119"/>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
        <p:nvSpPr>
          <p:cNvPr id="2" name="TextBox 1"/>
          <p:cNvSpPr txBox="1"/>
          <p:nvPr/>
        </p:nvSpPr>
        <p:spPr>
          <a:xfrm>
            <a:off x="6828944" y="3061287"/>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
        <p:nvSpPr>
          <p:cNvPr id="77" name="Oval 76"/>
          <p:cNvSpPr/>
          <p:nvPr/>
        </p:nvSpPr>
        <p:spPr>
          <a:xfrm>
            <a:off x="4536846" y="314913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6826095" y="3032173"/>
            <a:ext cx="392934" cy="398446"/>
            <a:chOff x="6352250" y="3983889"/>
            <a:chExt cx="392934" cy="398446"/>
          </a:xfrm>
        </p:grpSpPr>
        <p:sp>
          <p:nvSpPr>
            <p:cNvPr id="73" name="Oval 72"/>
            <p:cNvSpPr/>
            <p:nvPr/>
          </p:nvSpPr>
          <p:spPr>
            <a:xfrm>
              <a:off x="6368672" y="406073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6486291" y="411581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6425698" y="419837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6607476" y="417852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6352250" y="4198723"/>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6504650" y="4262987"/>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6623999" y="4272166"/>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6523009" y="398388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5" name="Oval 84"/>
          <p:cNvSpPr/>
          <p:nvPr/>
        </p:nvSpPr>
        <p:spPr>
          <a:xfrm>
            <a:off x="9093738" y="373773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9460192" y="360535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9297593" y="412854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9436114" y="2939311"/>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9042505" y="311726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9721429" y="3412449"/>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10379025" y="3288310"/>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2" name="Group 91"/>
          <p:cNvGrpSpPr>
            <a:grpSpLocks noChangeAspect="1"/>
          </p:cNvGrpSpPr>
          <p:nvPr/>
        </p:nvGrpSpPr>
        <p:grpSpPr>
          <a:xfrm>
            <a:off x="8894929" y="2586682"/>
            <a:ext cx="1372898" cy="1371600"/>
            <a:chOff x="2195823" y="1957045"/>
            <a:chExt cx="2905049" cy="2905049"/>
          </a:xfrm>
        </p:grpSpPr>
        <p:sp>
          <p:nvSpPr>
            <p:cNvPr id="93" name="Oval 92"/>
            <p:cNvSpPr>
              <a:spLocks/>
            </p:cNvSpPr>
            <p:nvPr/>
          </p:nvSpPr>
          <p:spPr>
            <a:xfrm>
              <a:off x="3440843" y="3189498"/>
              <a:ext cx="415009" cy="41500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a:spLocks/>
            </p:cNvSpPr>
            <p:nvPr/>
          </p:nvSpPr>
          <p:spPr>
            <a:xfrm>
              <a:off x="3233341" y="2986233"/>
              <a:ext cx="830013" cy="83001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a:spLocks/>
            </p:cNvSpPr>
            <p:nvPr/>
          </p:nvSpPr>
          <p:spPr>
            <a:xfrm>
              <a:off x="3025837" y="2781106"/>
              <a:ext cx="1245021" cy="124502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a:spLocks/>
            </p:cNvSpPr>
            <p:nvPr/>
          </p:nvSpPr>
          <p:spPr>
            <a:xfrm>
              <a:off x="2818334" y="2555811"/>
              <a:ext cx="1660027" cy="166002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a:spLocks/>
            </p:cNvSpPr>
            <p:nvPr/>
          </p:nvSpPr>
          <p:spPr>
            <a:xfrm>
              <a:off x="2610832" y="2363566"/>
              <a:ext cx="2075030" cy="207503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a:spLocks/>
            </p:cNvSpPr>
            <p:nvPr/>
          </p:nvSpPr>
          <p:spPr>
            <a:xfrm>
              <a:off x="2403326" y="2138270"/>
              <a:ext cx="2490042" cy="249004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a:spLocks/>
            </p:cNvSpPr>
            <p:nvPr/>
          </p:nvSpPr>
          <p:spPr>
            <a:xfrm>
              <a:off x="2195823" y="1957045"/>
              <a:ext cx="2905049" cy="2905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p:cNvSpPr txBox="1"/>
          <p:nvPr/>
        </p:nvSpPr>
        <p:spPr>
          <a:xfrm>
            <a:off x="9436114" y="3081883"/>
            <a:ext cx="296876" cy="369332"/>
          </a:xfrm>
          <a:prstGeom prst="rect">
            <a:avLst/>
          </a:prstGeom>
          <a:noFill/>
        </p:spPr>
        <p:txBody>
          <a:bodyPr wrap="none" rtlCol="0">
            <a:spAutoFit/>
          </a:bodyPr>
          <a:lstStyle/>
          <a:p>
            <a:r>
              <a:rPr lang="en-US" b="1" dirty="0" smtClean="0">
                <a:solidFill>
                  <a:srgbClr val="00B050"/>
                </a:solidFill>
              </a:rPr>
              <a:t>T</a:t>
            </a:r>
            <a:endParaRPr lang="en-US" b="1" dirty="0">
              <a:solidFill>
                <a:srgbClr val="00B050"/>
              </a:solidFill>
            </a:endParaRPr>
          </a:p>
        </p:txBody>
      </p:sp>
      <p:sp>
        <p:nvSpPr>
          <p:cNvPr id="110" name="Oval 109"/>
          <p:cNvSpPr/>
          <p:nvPr/>
        </p:nvSpPr>
        <p:spPr>
          <a:xfrm>
            <a:off x="9870578" y="3057305"/>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9292061" y="326614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9444461" y="341854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9596861" y="3570944"/>
            <a:ext cx="121185" cy="11016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p:cNvSpPr txBox="1"/>
          <p:nvPr/>
        </p:nvSpPr>
        <p:spPr>
          <a:xfrm>
            <a:off x="2635022" y="5054116"/>
            <a:ext cx="1794081" cy="300082"/>
          </a:xfrm>
          <a:prstGeom prst="rect">
            <a:avLst/>
          </a:prstGeom>
          <a:noFill/>
        </p:spPr>
        <p:txBody>
          <a:bodyPr wrap="none" rtlCol="0">
            <a:spAutoFit/>
          </a:bodyPr>
          <a:lstStyle/>
          <a:p>
            <a:r>
              <a:rPr lang="en-US" dirty="0" smtClean="0"/>
              <a:t>3% </a:t>
            </a:r>
            <a:r>
              <a:rPr lang="en-US" smtClean="0"/>
              <a:t>sequence similarity</a:t>
            </a:r>
            <a:endParaRPr lang="en-US"/>
          </a:p>
        </p:txBody>
      </p:sp>
      <p:sp>
        <p:nvSpPr>
          <p:cNvPr id="102" name="TextBox 101"/>
          <p:cNvSpPr txBox="1"/>
          <p:nvPr/>
        </p:nvSpPr>
        <p:spPr>
          <a:xfrm>
            <a:off x="7020728" y="4980928"/>
            <a:ext cx="1925527" cy="300082"/>
          </a:xfrm>
          <a:prstGeom prst="rect">
            <a:avLst/>
          </a:prstGeom>
          <a:noFill/>
        </p:spPr>
        <p:txBody>
          <a:bodyPr wrap="none" rtlCol="0">
            <a:spAutoFit/>
          </a:bodyPr>
          <a:lstStyle/>
          <a:p>
            <a:r>
              <a:rPr lang="en-US" dirty="0" smtClean="0"/>
              <a:t>1.5% sequence similarity</a:t>
            </a:r>
            <a:endParaRPr lang="en-US" dirty="0"/>
          </a:p>
        </p:txBody>
      </p:sp>
    </p:spTree>
    <p:extLst>
      <p:ext uri="{BB962C8B-B14F-4D97-AF65-F5344CB8AC3E}">
        <p14:creationId xmlns:p14="http://schemas.microsoft.com/office/powerpoint/2010/main" val="71258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2977" y="6188114"/>
            <a:ext cx="12194976" cy="669887"/>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5" name="TextBox 4"/>
          <p:cNvSpPr txBox="1"/>
          <p:nvPr/>
        </p:nvSpPr>
        <p:spPr>
          <a:xfrm>
            <a:off x="63919" y="6405377"/>
            <a:ext cx="1547732" cy="266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a:t>
            </a:r>
            <a:r>
              <a:rPr kumimoji="0" lang="en-US" sz="1266" b="0" i="0" u="none" strike="noStrike" cap="none" spc="0" normalizeH="0" baseline="0" dirty="0" smtClean="0">
                <a:ln>
                  <a:noFill/>
                </a:ln>
                <a:solidFill>
                  <a:schemeClr val="bg1"/>
                </a:solidFill>
                <a:effectLst/>
                <a:uFillTx/>
                <a:latin typeface="Helvetica" charset="0"/>
                <a:ea typeface="Helvetica" charset="0"/>
                <a:cs typeface="Helvetica" charset="0"/>
                <a:sym typeface="Helvetica Light"/>
              </a:rPr>
              <a:t>://</a:t>
            </a:r>
            <a:r>
              <a:rPr kumimoji="0" lang="en-US" sz="1266" b="0" i="0" u="none" strike="noStrike" cap="none" spc="0" normalizeH="0" baseline="0" dirty="0" err="1" smtClean="0">
                <a:ln>
                  <a:noFill/>
                </a:ln>
                <a:solidFill>
                  <a:schemeClr val="bg1"/>
                </a:solidFill>
                <a:effectLst/>
                <a:uFillTx/>
                <a:latin typeface="Helvetica" charset="0"/>
                <a:ea typeface="Helvetica" charset="0"/>
                <a:cs typeface="Helvetica" charset="0"/>
                <a:sym typeface="Helvetica Light"/>
              </a:rPr>
              <a:t>ww.simbhq.org</a:t>
            </a:r>
            <a:endPar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endParaRPr>
          </a:p>
        </p:txBody>
      </p:sp>
      <p:sp>
        <p:nvSpPr>
          <p:cNvPr id="6" name="Isosceles Triangle 13"/>
          <p:cNvSpPr>
            <a:spLocks noChangeAspect="1"/>
          </p:cNvSpPr>
          <p:nvPr/>
        </p:nvSpPr>
        <p:spPr>
          <a:xfrm rot="5400000">
            <a:off x="-596998" y="3106348"/>
            <a:ext cx="1844427"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sp>
        <p:nvSpPr>
          <p:cNvPr id="7" name="Shape 113"/>
          <p:cNvSpPr/>
          <p:nvPr/>
        </p:nvSpPr>
        <p:spPr>
          <a:xfrm>
            <a:off x="2399074" y="-68146"/>
            <a:ext cx="9792925" cy="698191"/>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8" name="Isosceles Triangle 14"/>
          <p:cNvSpPr>
            <a:spLocks noChangeAspect="1"/>
          </p:cNvSpPr>
          <p:nvPr/>
        </p:nvSpPr>
        <p:spPr>
          <a:xfrm rot="10800000">
            <a:off x="1697504" y="-33014"/>
            <a:ext cx="1399594"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2" descr="ttp://www.simbhq.org/wp-content/themes/sim/images/SIMBlogo_webhe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9" y="190647"/>
            <a:ext cx="1879181" cy="4421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t="3458" b="17267"/>
          <a:stretch/>
        </p:blipFill>
        <p:spPr bwMode="auto">
          <a:xfrm>
            <a:off x="1984280" y="959356"/>
            <a:ext cx="4384434" cy="495300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stretch>
            <a:fillRect/>
          </a:stretch>
        </p:blipFill>
        <p:spPr>
          <a:xfrm>
            <a:off x="7130919" y="1401442"/>
            <a:ext cx="4286201" cy="1495186"/>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30919" y="3205495"/>
            <a:ext cx="4286201" cy="1521173"/>
          </a:xfrm>
          <a:prstGeom prst="rect">
            <a:avLst/>
          </a:prstGeom>
        </p:spPr>
      </p:pic>
    </p:spTree>
    <p:extLst>
      <p:ext uri="{BB962C8B-B14F-4D97-AF65-F5344CB8AC3E}">
        <p14:creationId xmlns:p14="http://schemas.microsoft.com/office/powerpoint/2010/main" val="405826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p:cNvPicPr>
            <a:picLocks noChangeAspect="1"/>
          </p:cNvPicPr>
          <p:nvPr/>
        </p:nvPicPr>
        <p:blipFill>
          <a:blip r:embed="rId5"/>
          <a:stretch>
            <a:fillRect/>
          </a:stretch>
        </p:blipFill>
        <p:spPr>
          <a:xfrm>
            <a:off x="3006627" y="735016"/>
            <a:ext cx="6926487" cy="5401687"/>
          </a:xfrm>
          <a:prstGeom prst="rect">
            <a:avLst/>
          </a:prstGeom>
        </p:spPr>
      </p:pic>
    </p:spTree>
    <p:extLst>
      <p:ext uri="{BB962C8B-B14F-4D97-AF65-F5344CB8AC3E}">
        <p14:creationId xmlns:p14="http://schemas.microsoft.com/office/powerpoint/2010/main" val="1494159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94505" y="813350"/>
            <a:ext cx="6368231" cy="584775"/>
          </a:xfrm>
          <a:prstGeom prst="rect">
            <a:avLst/>
          </a:prstGeom>
          <a:noFill/>
        </p:spPr>
        <p:txBody>
          <a:bodyPr wrap="square" rtlCol="0">
            <a:spAutoFit/>
          </a:bodyPr>
          <a:lstStyle/>
          <a:p>
            <a:r>
              <a:rPr lang="en-US" sz="3200" dirty="0" err="1" smtClean="0"/>
              <a:t>Hanage’s</a:t>
            </a:r>
            <a:r>
              <a:rPr lang="en-US" sz="3200" dirty="0" smtClean="0"/>
              <a:t> Five Questions</a:t>
            </a:r>
            <a:endParaRPr lang="en-US" sz="3200" dirty="0"/>
          </a:p>
        </p:txBody>
      </p:sp>
      <p:sp>
        <p:nvSpPr>
          <p:cNvPr id="23" name="TextBox 22"/>
          <p:cNvSpPr txBox="1"/>
          <p:nvPr/>
        </p:nvSpPr>
        <p:spPr>
          <a:xfrm>
            <a:off x="2318569" y="1463052"/>
            <a:ext cx="9103410" cy="3046988"/>
          </a:xfrm>
          <a:prstGeom prst="rect">
            <a:avLst/>
          </a:prstGeom>
          <a:noFill/>
        </p:spPr>
        <p:txBody>
          <a:bodyPr wrap="square" rtlCol="0">
            <a:spAutoFit/>
          </a:bodyPr>
          <a:lstStyle/>
          <a:p>
            <a:pPr marL="457200" indent="-457200">
              <a:buFont typeface="Arial" charset="0"/>
              <a:buChar char="•"/>
            </a:pPr>
            <a:r>
              <a:rPr lang="en-US" sz="3200" dirty="0"/>
              <a:t>Can experiments detect differences that matter</a:t>
            </a:r>
            <a:r>
              <a:rPr lang="en-US" sz="3200" dirty="0" smtClean="0"/>
              <a:t>?</a:t>
            </a:r>
          </a:p>
          <a:p>
            <a:pPr marL="457200" indent="-457200">
              <a:buFont typeface="Arial" charset="0"/>
              <a:buChar char="•"/>
            </a:pPr>
            <a:r>
              <a:rPr lang="en-US" sz="3200" dirty="0"/>
              <a:t>Does the study show causation or just correlation? </a:t>
            </a:r>
          </a:p>
          <a:p>
            <a:pPr marL="457200" indent="-457200">
              <a:buFont typeface="Arial" charset="0"/>
              <a:buChar char="•"/>
            </a:pPr>
            <a:r>
              <a:rPr lang="en-US" sz="3200" dirty="0"/>
              <a:t>What is the mechanism? </a:t>
            </a:r>
          </a:p>
          <a:p>
            <a:pPr marL="457200" indent="-457200">
              <a:buFont typeface="Arial" charset="0"/>
              <a:buChar char="•"/>
            </a:pPr>
            <a:r>
              <a:rPr lang="en-US" sz="3200" dirty="0"/>
              <a:t>How much do experiments reflect reality? </a:t>
            </a:r>
          </a:p>
          <a:p>
            <a:pPr marL="457200" indent="-457200">
              <a:buFont typeface="Arial" charset="0"/>
              <a:buChar char="•"/>
            </a:pPr>
            <a:r>
              <a:rPr lang="en-US" sz="3200" dirty="0" smtClean="0"/>
              <a:t>Could </a:t>
            </a:r>
            <a:r>
              <a:rPr lang="en-US" sz="3200" dirty="0"/>
              <a:t>anything else explain the results? </a:t>
            </a:r>
          </a:p>
          <a:p>
            <a:pPr marL="457200" indent="-457200">
              <a:buFont typeface="Arial" charset="0"/>
              <a:buChar char="•"/>
            </a:pPr>
            <a:endParaRPr lang="en-US" sz="3200" dirty="0"/>
          </a:p>
        </p:txBody>
      </p:sp>
    </p:spTree>
    <p:extLst>
      <p:ext uri="{BB962C8B-B14F-4D97-AF65-F5344CB8AC3E}">
        <p14:creationId xmlns:p14="http://schemas.microsoft.com/office/powerpoint/2010/main" val="805214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408982" y="689811"/>
            <a:ext cx="5348387" cy="954107"/>
          </a:xfrm>
          <a:prstGeom prst="rect">
            <a:avLst/>
          </a:prstGeom>
          <a:noFill/>
        </p:spPr>
        <p:txBody>
          <a:bodyPr wrap="none" rtlCol="0">
            <a:spAutoFit/>
          </a:bodyPr>
          <a:lstStyle/>
          <a:p>
            <a:pPr algn="ctr"/>
            <a:r>
              <a:rPr lang="en-US" sz="2800" dirty="0" smtClean="0"/>
              <a:t>High quality curated 16S sequences</a:t>
            </a:r>
          </a:p>
          <a:p>
            <a:pPr algn="ctr"/>
            <a:r>
              <a:rPr lang="en-US" sz="2800" dirty="0" smtClean="0"/>
              <a:t>Cultivated type strains (n=14,415)</a:t>
            </a:r>
            <a:endParaRPr lang="en-US" sz="2800" dirty="0"/>
          </a:p>
        </p:txBody>
      </p:sp>
      <p:sp>
        <p:nvSpPr>
          <p:cNvPr id="24" name="TextBox 23"/>
          <p:cNvSpPr txBox="1"/>
          <p:nvPr/>
        </p:nvSpPr>
        <p:spPr>
          <a:xfrm>
            <a:off x="1710935" y="1707290"/>
            <a:ext cx="1510350" cy="830997"/>
          </a:xfrm>
          <a:prstGeom prst="rect">
            <a:avLst/>
          </a:prstGeom>
          <a:noFill/>
        </p:spPr>
        <p:txBody>
          <a:bodyPr wrap="none" rtlCol="0">
            <a:spAutoFit/>
          </a:bodyPr>
          <a:lstStyle/>
          <a:p>
            <a:pPr algn="ctr"/>
            <a:r>
              <a:rPr lang="en-US" sz="2400" dirty="0" smtClean="0"/>
              <a:t>Silva v119</a:t>
            </a:r>
          </a:p>
          <a:p>
            <a:pPr algn="ctr"/>
            <a:r>
              <a:rPr lang="en-US" sz="2400" dirty="0" smtClean="0"/>
              <a:t>n=141,034</a:t>
            </a:r>
            <a:endParaRPr lang="en-US" sz="2400" dirty="0"/>
          </a:p>
        </p:txBody>
      </p:sp>
      <p:sp>
        <p:nvSpPr>
          <p:cNvPr id="25" name="TextBox 24"/>
          <p:cNvSpPr txBox="1"/>
          <p:nvPr/>
        </p:nvSpPr>
        <p:spPr>
          <a:xfrm>
            <a:off x="3627963" y="1715312"/>
            <a:ext cx="1510350" cy="830997"/>
          </a:xfrm>
          <a:prstGeom prst="rect">
            <a:avLst/>
          </a:prstGeom>
          <a:noFill/>
        </p:spPr>
        <p:txBody>
          <a:bodyPr wrap="none" rtlCol="0">
            <a:spAutoFit/>
          </a:bodyPr>
          <a:lstStyle/>
          <a:p>
            <a:pPr algn="ctr"/>
            <a:r>
              <a:rPr lang="en-US" sz="2400" dirty="0" smtClean="0"/>
              <a:t>Silva v123</a:t>
            </a:r>
          </a:p>
          <a:p>
            <a:pPr algn="ctr"/>
            <a:r>
              <a:rPr lang="en-US" sz="2400" dirty="0" smtClean="0"/>
              <a:t>n=155,209</a:t>
            </a:r>
            <a:endParaRPr lang="en-US" sz="2400" dirty="0"/>
          </a:p>
        </p:txBody>
      </p:sp>
      <p:sp>
        <p:nvSpPr>
          <p:cNvPr id="26" name="TextBox 25"/>
          <p:cNvSpPr txBox="1"/>
          <p:nvPr/>
        </p:nvSpPr>
        <p:spPr>
          <a:xfrm>
            <a:off x="5352485" y="1723334"/>
            <a:ext cx="1510350" cy="830997"/>
          </a:xfrm>
          <a:prstGeom prst="rect">
            <a:avLst/>
          </a:prstGeom>
          <a:noFill/>
        </p:spPr>
        <p:txBody>
          <a:bodyPr wrap="none" rtlCol="0">
            <a:spAutoFit/>
          </a:bodyPr>
          <a:lstStyle/>
          <a:p>
            <a:pPr algn="ctr"/>
            <a:r>
              <a:rPr lang="en-US" sz="2400" dirty="0" smtClean="0"/>
              <a:t>Silva v128</a:t>
            </a:r>
          </a:p>
          <a:p>
            <a:pPr algn="ctr"/>
            <a:r>
              <a:rPr lang="en-US" sz="2400" dirty="0" smtClean="0"/>
              <a:t>n=172,448</a:t>
            </a:r>
            <a:endParaRPr lang="en-US" sz="2400" dirty="0"/>
          </a:p>
        </p:txBody>
      </p:sp>
      <p:sp>
        <p:nvSpPr>
          <p:cNvPr id="27" name="TextBox 26"/>
          <p:cNvSpPr txBox="1"/>
          <p:nvPr/>
        </p:nvSpPr>
        <p:spPr>
          <a:xfrm>
            <a:off x="7311203" y="1715314"/>
            <a:ext cx="1683474" cy="830997"/>
          </a:xfrm>
          <a:prstGeom prst="rect">
            <a:avLst/>
          </a:prstGeom>
          <a:noFill/>
        </p:spPr>
        <p:txBody>
          <a:bodyPr wrap="none" rtlCol="0">
            <a:spAutoFit/>
          </a:bodyPr>
          <a:lstStyle/>
          <a:p>
            <a:pPr algn="ctr"/>
            <a:r>
              <a:rPr lang="en-US" sz="2400" dirty="0" smtClean="0"/>
              <a:t>Greengenes</a:t>
            </a:r>
          </a:p>
          <a:p>
            <a:pPr algn="ctr"/>
            <a:r>
              <a:rPr lang="en-US" sz="2400" dirty="0" smtClean="0"/>
              <a:t>n=202,421</a:t>
            </a:r>
            <a:endParaRPr lang="en-US" sz="2400" dirty="0"/>
          </a:p>
        </p:txBody>
      </p:sp>
      <p:sp>
        <p:nvSpPr>
          <p:cNvPr id="28" name="TextBox 27"/>
          <p:cNvSpPr txBox="1"/>
          <p:nvPr/>
        </p:nvSpPr>
        <p:spPr>
          <a:xfrm>
            <a:off x="9319359" y="1723336"/>
            <a:ext cx="1846724" cy="830997"/>
          </a:xfrm>
          <a:prstGeom prst="rect">
            <a:avLst/>
          </a:prstGeom>
          <a:noFill/>
        </p:spPr>
        <p:txBody>
          <a:bodyPr wrap="none" rtlCol="0">
            <a:spAutoFit/>
          </a:bodyPr>
          <a:lstStyle/>
          <a:p>
            <a:pPr algn="ctr"/>
            <a:r>
              <a:rPr lang="en-US" sz="2400" dirty="0" smtClean="0"/>
              <a:t>NamesforLife</a:t>
            </a:r>
          </a:p>
          <a:p>
            <a:pPr algn="ctr"/>
            <a:r>
              <a:rPr lang="en-US" sz="2400" dirty="0"/>
              <a:t>n</a:t>
            </a:r>
            <a:r>
              <a:rPr lang="en-US" sz="2400" dirty="0" smtClean="0"/>
              <a:t>=14,145</a:t>
            </a:r>
            <a:endParaRPr lang="en-US" sz="2400" dirty="0"/>
          </a:p>
        </p:txBody>
      </p:sp>
      <p:sp>
        <p:nvSpPr>
          <p:cNvPr id="32" name="TextBox 31"/>
          <p:cNvSpPr txBox="1"/>
          <p:nvPr/>
        </p:nvSpPr>
        <p:spPr>
          <a:xfrm>
            <a:off x="4991296" y="2594946"/>
            <a:ext cx="2640082" cy="461665"/>
          </a:xfrm>
          <a:prstGeom prst="rect">
            <a:avLst/>
          </a:prstGeom>
          <a:noFill/>
        </p:spPr>
        <p:txBody>
          <a:bodyPr wrap="none" rtlCol="0">
            <a:spAutoFit/>
          </a:bodyPr>
          <a:lstStyle/>
          <a:p>
            <a:r>
              <a:rPr lang="en-US" sz="2400" b="1" dirty="0" smtClean="0"/>
              <a:t>Classify Sequences </a:t>
            </a:r>
            <a:endParaRPr lang="en-US" sz="2400" b="1" dirty="0"/>
          </a:p>
        </p:txBody>
      </p:sp>
      <p:sp>
        <p:nvSpPr>
          <p:cNvPr id="33" name="TextBox 32"/>
          <p:cNvSpPr txBox="1"/>
          <p:nvPr/>
        </p:nvSpPr>
        <p:spPr>
          <a:xfrm>
            <a:off x="5509679" y="3151859"/>
            <a:ext cx="1353156" cy="830997"/>
          </a:xfrm>
          <a:prstGeom prst="rect">
            <a:avLst/>
          </a:prstGeom>
          <a:noFill/>
        </p:spPr>
        <p:txBody>
          <a:bodyPr wrap="square" rtlCol="0">
            <a:spAutoFit/>
          </a:bodyPr>
          <a:lstStyle/>
          <a:p>
            <a:pPr algn="ctr"/>
            <a:r>
              <a:rPr lang="en-US" sz="2400" dirty="0" smtClean="0"/>
              <a:t>Aligned</a:t>
            </a:r>
          </a:p>
          <a:p>
            <a:pPr algn="ctr"/>
            <a:r>
              <a:rPr lang="en-US" sz="2400" dirty="0" smtClean="0"/>
              <a:t>Mothur </a:t>
            </a:r>
            <a:endParaRPr lang="en-US" sz="2400" dirty="0"/>
          </a:p>
        </p:txBody>
      </p:sp>
      <p:sp>
        <p:nvSpPr>
          <p:cNvPr id="34" name="TextBox 33"/>
          <p:cNvSpPr txBox="1"/>
          <p:nvPr/>
        </p:nvSpPr>
        <p:spPr>
          <a:xfrm>
            <a:off x="8459418" y="3116106"/>
            <a:ext cx="1454244" cy="830997"/>
          </a:xfrm>
          <a:prstGeom prst="rect">
            <a:avLst/>
          </a:prstGeom>
          <a:noFill/>
        </p:spPr>
        <p:txBody>
          <a:bodyPr wrap="none" rtlCol="0">
            <a:spAutoFit/>
          </a:bodyPr>
          <a:lstStyle/>
          <a:p>
            <a:pPr algn="ctr"/>
            <a:r>
              <a:rPr lang="en-US" sz="2400" dirty="0" smtClean="0"/>
              <a:t>Unaligned</a:t>
            </a:r>
          </a:p>
          <a:p>
            <a:pPr algn="ctr"/>
            <a:r>
              <a:rPr lang="en-US" sz="2400" dirty="0" smtClean="0"/>
              <a:t>SINTAX</a:t>
            </a:r>
            <a:endParaRPr lang="en-US" sz="2400" dirty="0"/>
          </a:p>
        </p:txBody>
      </p:sp>
      <p:sp>
        <p:nvSpPr>
          <p:cNvPr id="35" name="TextBox 34"/>
          <p:cNvSpPr txBox="1"/>
          <p:nvPr/>
        </p:nvSpPr>
        <p:spPr>
          <a:xfrm>
            <a:off x="6311337" y="4112533"/>
            <a:ext cx="3050130" cy="830997"/>
          </a:xfrm>
          <a:prstGeom prst="rect">
            <a:avLst/>
          </a:prstGeom>
          <a:noFill/>
        </p:spPr>
        <p:txBody>
          <a:bodyPr wrap="none" rtlCol="0">
            <a:spAutoFit/>
          </a:bodyPr>
          <a:lstStyle/>
          <a:p>
            <a:r>
              <a:rPr lang="en-US" sz="2400" b="1" dirty="0" smtClean="0"/>
              <a:t>Evaluate for correct ID</a:t>
            </a:r>
          </a:p>
          <a:p>
            <a:r>
              <a:rPr lang="en-US" sz="2400" b="1" dirty="0" smtClean="0"/>
              <a:t>Scoring at seven levels</a:t>
            </a:r>
            <a:endParaRPr lang="en-US" sz="2400" b="1" dirty="0"/>
          </a:p>
        </p:txBody>
      </p:sp>
      <p:sp>
        <p:nvSpPr>
          <p:cNvPr id="36" name="TextBox 35"/>
          <p:cNvSpPr txBox="1"/>
          <p:nvPr/>
        </p:nvSpPr>
        <p:spPr>
          <a:xfrm>
            <a:off x="4988539" y="5038778"/>
            <a:ext cx="2645597" cy="1200329"/>
          </a:xfrm>
          <a:prstGeom prst="rect">
            <a:avLst/>
          </a:prstGeom>
          <a:noFill/>
        </p:spPr>
        <p:txBody>
          <a:bodyPr wrap="none" rtlCol="0">
            <a:spAutoFit/>
          </a:bodyPr>
          <a:lstStyle/>
          <a:p>
            <a:pPr algn="ctr"/>
            <a:r>
              <a:rPr lang="en-US" sz="2400" dirty="0" smtClean="0"/>
              <a:t>PDE</a:t>
            </a:r>
          </a:p>
          <a:p>
            <a:pPr algn="ctr"/>
            <a:r>
              <a:rPr lang="en-US" sz="2400" dirty="0" smtClean="0"/>
              <a:t>Under-classification</a:t>
            </a:r>
            <a:endParaRPr lang="en-US" sz="2400" dirty="0"/>
          </a:p>
          <a:p>
            <a:pPr algn="ctr"/>
            <a:r>
              <a:rPr lang="en-US" sz="2400" dirty="0" smtClean="0"/>
              <a:t>misclassification</a:t>
            </a:r>
            <a:endParaRPr lang="en-US" sz="2400" dirty="0"/>
          </a:p>
        </p:txBody>
      </p:sp>
      <p:sp>
        <p:nvSpPr>
          <p:cNvPr id="37" name="TextBox 36"/>
          <p:cNvSpPr txBox="1"/>
          <p:nvPr/>
        </p:nvSpPr>
        <p:spPr>
          <a:xfrm>
            <a:off x="8190019" y="5057507"/>
            <a:ext cx="2485937" cy="1200329"/>
          </a:xfrm>
          <a:prstGeom prst="rect">
            <a:avLst/>
          </a:prstGeom>
          <a:noFill/>
        </p:spPr>
        <p:txBody>
          <a:bodyPr wrap="none" rtlCol="0">
            <a:spAutoFit/>
          </a:bodyPr>
          <a:lstStyle/>
          <a:p>
            <a:pPr algn="ctr"/>
            <a:r>
              <a:rPr lang="en-US" sz="2400" dirty="0" smtClean="0"/>
              <a:t>PTD</a:t>
            </a:r>
          </a:p>
          <a:p>
            <a:pPr algn="ctr"/>
            <a:r>
              <a:rPr lang="en-US" sz="2400" dirty="0" smtClean="0"/>
              <a:t>Before and </a:t>
            </a:r>
          </a:p>
          <a:p>
            <a:pPr algn="ctr"/>
            <a:r>
              <a:rPr lang="en-US" sz="2400" dirty="0"/>
              <a:t>a</a:t>
            </a:r>
            <a:r>
              <a:rPr lang="en-US" sz="2400" dirty="0" smtClean="0"/>
              <a:t>fter reannotation</a:t>
            </a:r>
            <a:endParaRPr lang="en-US" sz="2400" dirty="0"/>
          </a:p>
        </p:txBody>
      </p:sp>
      <p:sp>
        <p:nvSpPr>
          <p:cNvPr id="38" name="TextBox 37"/>
          <p:cNvSpPr txBox="1"/>
          <p:nvPr/>
        </p:nvSpPr>
        <p:spPr>
          <a:xfrm>
            <a:off x="1832350" y="4105009"/>
            <a:ext cx="3256917" cy="830997"/>
          </a:xfrm>
          <a:prstGeom prst="rect">
            <a:avLst/>
          </a:prstGeom>
          <a:noFill/>
        </p:spPr>
        <p:txBody>
          <a:bodyPr wrap="none" rtlCol="0">
            <a:spAutoFit/>
          </a:bodyPr>
          <a:lstStyle/>
          <a:p>
            <a:r>
              <a:rPr lang="en-US" sz="2400" b="1" dirty="0" smtClean="0"/>
              <a:t>Evaluate for taxonomic</a:t>
            </a:r>
          </a:p>
          <a:p>
            <a:r>
              <a:rPr lang="en-US" sz="2400" b="1" dirty="0" smtClean="0"/>
              <a:t>consistency </a:t>
            </a:r>
            <a:r>
              <a:rPr lang="en-US" sz="2400" b="1" dirty="0" smtClean="0"/>
              <a:t>with names</a:t>
            </a:r>
            <a:endParaRPr lang="en-US" sz="2400" b="1" dirty="0"/>
          </a:p>
        </p:txBody>
      </p:sp>
      <p:sp>
        <p:nvSpPr>
          <p:cNvPr id="39" name="TextBox 38"/>
          <p:cNvSpPr txBox="1"/>
          <p:nvPr/>
        </p:nvSpPr>
        <p:spPr>
          <a:xfrm>
            <a:off x="2537447" y="3143839"/>
            <a:ext cx="1846724" cy="830997"/>
          </a:xfrm>
          <a:prstGeom prst="rect">
            <a:avLst/>
          </a:prstGeom>
          <a:noFill/>
        </p:spPr>
        <p:txBody>
          <a:bodyPr wrap="none" rtlCol="0">
            <a:spAutoFit/>
          </a:bodyPr>
          <a:lstStyle/>
          <a:p>
            <a:pPr algn="ctr"/>
            <a:r>
              <a:rPr lang="en-US" sz="2400" dirty="0" smtClean="0"/>
              <a:t>NamesforLife</a:t>
            </a:r>
          </a:p>
          <a:p>
            <a:pPr algn="ctr"/>
            <a:r>
              <a:rPr lang="en-US" sz="2400" dirty="0" smtClean="0"/>
              <a:t>SOSCC</a:t>
            </a:r>
            <a:endParaRPr lang="en-US" sz="2400" dirty="0"/>
          </a:p>
        </p:txBody>
      </p:sp>
      <p:sp>
        <p:nvSpPr>
          <p:cNvPr id="40" name="TextBox 39"/>
          <p:cNvSpPr txBox="1"/>
          <p:nvPr/>
        </p:nvSpPr>
        <p:spPr>
          <a:xfrm>
            <a:off x="2330193" y="5343210"/>
            <a:ext cx="2157577" cy="461665"/>
          </a:xfrm>
          <a:prstGeom prst="rect">
            <a:avLst/>
          </a:prstGeom>
          <a:noFill/>
        </p:spPr>
        <p:txBody>
          <a:bodyPr wrap="none" rtlCol="0">
            <a:spAutoFit/>
          </a:bodyPr>
          <a:lstStyle/>
          <a:p>
            <a:pPr algn="ctr"/>
            <a:r>
              <a:rPr lang="en-US" sz="2400" smtClean="0"/>
              <a:t>Identify </a:t>
            </a:r>
            <a:r>
              <a:rPr lang="en-US" sz="2400" smtClean="0"/>
              <a:t>outliers</a:t>
            </a:r>
            <a:endParaRPr lang="en-US" sz="2400" dirty="0" smtClean="0"/>
          </a:p>
        </p:txBody>
      </p:sp>
    </p:spTree>
    <p:extLst>
      <p:ext uri="{BB962C8B-B14F-4D97-AF65-F5344CB8AC3E}">
        <p14:creationId xmlns:p14="http://schemas.microsoft.com/office/powerpoint/2010/main" val="1809289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24100" y="709097"/>
            <a:ext cx="6840206" cy="523220"/>
          </a:xfrm>
          <a:prstGeom prst="rect">
            <a:avLst/>
          </a:prstGeom>
          <a:noFill/>
        </p:spPr>
        <p:txBody>
          <a:bodyPr wrap="none" rtlCol="0">
            <a:spAutoFit/>
          </a:bodyPr>
          <a:lstStyle/>
          <a:p>
            <a:r>
              <a:rPr lang="en-US" sz="2800" dirty="0" smtClean="0"/>
              <a:t>Some interesting and counter-intuitive results</a:t>
            </a:r>
            <a:endParaRPr lang="en-US" sz="2800" dirty="0"/>
          </a:p>
        </p:txBody>
      </p:sp>
      <p:sp>
        <p:nvSpPr>
          <p:cNvPr id="25" name="TextBox 24"/>
          <p:cNvSpPr txBox="1"/>
          <p:nvPr/>
        </p:nvSpPr>
        <p:spPr>
          <a:xfrm>
            <a:off x="2324100" y="1311369"/>
            <a:ext cx="5197898" cy="523220"/>
          </a:xfrm>
          <a:prstGeom prst="rect">
            <a:avLst/>
          </a:prstGeom>
          <a:noFill/>
        </p:spPr>
        <p:txBody>
          <a:bodyPr wrap="none" rtlCol="0">
            <a:spAutoFit/>
          </a:bodyPr>
          <a:lstStyle/>
          <a:p>
            <a:r>
              <a:rPr lang="en-US" sz="2800" dirty="0" smtClean="0"/>
              <a:t>SOSCC – Outliers (121 in common)</a:t>
            </a:r>
            <a:endParaRPr lang="en-US" sz="2800" dirty="0"/>
          </a:p>
        </p:txBody>
      </p:sp>
      <p:graphicFrame>
        <p:nvGraphicFramePr>
          <p:cNvPr id="27" name="Table 26"/>
          <p:cNvGraphicFramePr>
            <a:graphicFrameLocks noGrp="1"/>
          </p:cNvGraphicFramePr>
          <p:nvPr>
            <p:extLst>
              <p:ext uri="{D42A27DB-BD31-4B8C-83A1-F6EECF244321}">
                <p14:modId xmlns:p14="http://schemas.microsoft.com/office/powerpoint/2010/main" val="1063787035"/>
              </p:ext>
            </p:extLst>
          </p:nvPr>
        </p:nvGraphicFramePr>
        <p:xfrm>
          <a:off x="3214687" y="2023973"/>
          <a:ext cx="6886575" cy="1757680"/>
        </p:xfrm>
        <a:graphic>
          <a:graphicData uri="http://schemas.openxmlformats.org/drawingml/2006/table">
            <a:tbl>
              <a:tblPr firstRow="1" bandRow="1">
                <a:tableStyleId>{69CF1AB2-1976-4502-BF36-3FF5EA218861}</a:tableStyleId>
              </a:tblPr>
              <a:tblGrid>
                <a:gridCol w="1791973"/>
                <a:gridCol w="1508440"/>
                <a:gridCol w="1814512"/>
                <a:gridCol w="1771650"/>
              </a:tblGrid>
              <a:tr h="0">
                <a:tc>
                  <a:txBody>
                    <a:bodyPr/>
                    <a:lstStyle/>
                    <a:p>
                      <a:pPr algn="l" fontAlgn="b"/>
                      <a:endParaRPr lang="en-US" sz="2800" b="0" i="0" u="none" strike="noStrike" dirty="0">
                        <a:solidFill>
                          <a:srgbClr val="000000"/>
                        </a:solidFill>
                        <a:effectLst/>
                        <a:latin typeface="Calibri" charset="0"/>
                      </a:endParaRPr>
                    </a:p>
                  </a:txBody>
                  <a:tcPr marL="12700" marR="12700" marT="12700" marB="0" anchor="b"/>
                </a:tc>
                <a:tc>
                  <a:txBody>
                    <a:bodyPr/>
                    <a:lstStyle/>
                    <a:p>
                      <a:pPr algn="ctr" fontAlgn="b"/>
                      <a:r>
                        <a:rPr lang="en-US" sz="2800" b="0" i="0" u="none" strike="noStrike" dirty="0">
                          <a:solidFill>
                            <a:srgbClr val="000000"/>
                          </a:solidFill>
                          <a:effectLst/>
                          <a:latin typeface="Calibri" charset="0"/>
                        </a:rPr>
                        <a:t>N4L</a:t>
                      </a:r>
                    </a:p>
                  </a:txBody>
                  <a:tcPr marL="12700" marR="12700" marT="12700" marB="0" anchor="b"/>
                </a:tc>
                <a:tc>
                  <a:txBody>
                    <a:bodyPr/>
                    <a:lstStyle/>
                    <a:p>
                      <a:pPr algn="ctr" fontAlgn="b"/>
                      <a:r>
                        <a:rPr lang="en-US" sz="2800" b="0" i="0" u="none" strike="noStrike" dirty="0">
                          <a:solidFill>
                            <a:srgbClr val="000000"/>
                          </a:solidFill>
                          <a:effectLst/>
                          <a:latin typeface="Calibri" charset="0"/>
                        </a:rPr>
                        <a:t>Greengenes</a:t>
                      </a:r>
                    </a:p>
                  </a:txBody>
                  <a:tcPr marL="12700" marR="12700" marT="12700" marB="0" anchor="b"/>
                </a:tc>
                <a:tc>
                  <a:txBody>
                    <a:bodyPr/>
                    <a:lstStyle/>
                    <a:p>
                      <a:pPr algn="ctr" fontAlgn="b"/>
                      <a:r>
                        <a:rPr lang="en-US" sz="2800" b="0" i="0" u="none" strike="noStrike" dirty="0">
                          <a:solidFill>
                            <a:srgbClr val="000000"/>
                          </a:solidFill>
                          <a:effectLst/>
                          <a:latin typeface="Calibri" charset="0"/>
                        </a:rPr>
                        <a:t>Silva </a:t>
                      </a:r>
                      <a:r>
                        <a:rPr lang="en-US" sz="2800" b="0" i="0" u="none" strike="noStrike" dirty="0" smtClean="0">
                          <a:solidFill>
                            <a:srgbClr val="000000"/>
                          </a:solidFill>
                          <a:effectLst/>
                          <a:latin typeface="Calibri" charset="0"/>
                        </a:rPr>
                        <a:t>v128</a:t>
                      </a:r>
                      <a:endParaRPr lang="en-US" sz="2800" b="0" i="0" u="none" strike="noStrike" dirty="0">
                        <a:solidFill>
                          <a:srgbClr val="000000"/>
                        </a:solidFill>
                        <a:effectLst/>
                        <a:latin typeface="Calibri" charset="0"/>
                      </a:endParaRPr>
                    </a:p>
                  </a:txBody>
                  <a:tcPr marL="12700" marR="12700" marT="12700" marB="0" anchor="b"/>
                </a:tc>
              </a:tr>
              <a:tr h="370840">
                <a:tc>
                  <a:txBody>
                    <a:bodyPr/>
                    <a:lstStyle/>
                    <a:p>
                      <a:pPr algn="r" fontAlgn="b"/>
                      <a:r>
                        <a:rPr lang="en-US" sz="2800" b="0" i="0" u="none" strike="noStrike" dirty="0">
                          <a:solidFill>
                            <a:srgbClr val="000000"/>
                          </a:solidFill>
                          <a:effectLst/>
                          <a:latin typeface="Calibri" charset="0"/>
                        </a:rPr>
                        <a:t>N4L</a:t>
                      </a:r>
                    </a:p>
                  </a:txBody>
                  <a:tcPr marL="12700" marR="12700" marT="12700" marB="0" anchor="b"/>
                </a:tc>
                <a:tc>
                  <a:txBody>
                    <a:bodyPr/>
                    <a:lstStyle/>
                    <a:p>
                      <a:pPr algn="r" fontAlgn="b"/>
                      <a:r>
                        <a:rPr lang="en-US" sz="2800" b="0" i="0" u="none" strike="noStrike" dirty="0" smtClean="0">
                          <a:solidFill>
                            <a:srgbClr val="000000"/>
                          </a:solidFill>
                          <a:effectLst/>
                          <a:latin typeface="Calibri" charset="0"/>
                        </a:rPr>
                        <a:t>501/331</a:t>
                      </a:r>
                      <a:endParaRPr lang="en-US" sz="2800" b="0" i="0" u="none" strike="noStrike" dirty="0">
                        <a:solidFill>
                          <a:srgbClr val="000000"/>
                        </a:solidFill>
                        <a:effectLst/>
                        <a:latin typeface="Calibri" charset="0"/>
                      </a:endParaRPr>
                    </a:p>
                  </a:txBody>
                  <a:tcPr marL="12700" marR="12700" marT="12700" marB="0" anchor="b"/>
                </a:tc>
                <a:tc>
                  <a:txBody>
                    <a:bodyPr/>
                    <a:lstStyle/>
                    <a:p>
                      <a:pPr algn="l" fontAlgn="b"/>
                      <a:endParaRPr lang="en-US" sz="2800" b="0" i="0" u="none" strike="noStrike" dirty="0">
                        <a:solidFill>
                          <a:srgbClr val="000000"/>
                        </a:solidFill>
                        <a:effectLst/>
                        <a:latin typeface="Calibri" charset="0"/>
                      </a:endParaRPr>
                    </a:p>
                  </a:txBody>
                  <a:tcPr marL="12700" marR="12700" marT="12700" marB="0" anchor="b"/>
                </a:tc>
                <a:tc>
                  <a:txBody>
                    <a:bodyPr/>
                    <a:lstStyle/>
                    <a:p>
                      <a:pPr algn="l" fontAlgn="b"/>
                      <a:endParaRPr lang="en-US" sz="2800" b="0" i="0" u="none" strike="noStrike" dirty="0">
                        <a:solidFill>
                          <a:srgbClr val="000000"/>
                        </a:solidFill>
                        <a:effectLst/>
                        <a:latin typeface="Calibri" charset="0"/>
                      </a:endParaRPr>
                    </a:p>
                  </a:txBody>
                  <a:tcPr marL="12700" marR="12700" marT="12700" marB="0" anchor="b"/>
                </a:tc>
              </a:tr>
              <a:tr h="370840">
                <a:tc>
                  <a:txBody>
                    <a:bodyPr/>
                    <a:lstStyle/>
                    <a:p>
                      <a:pPr algn="r" fontAlgn="b"/>
                      <a:r>
                        <a:rPr lang="en-US" sz="2800" b="0" i="0" u="none" strike="noStrike" dirty="0">
                          <a:solidFill>
                            <a:srgbClr val="000000"/>
                          </a:solidFill>
                          <a:effectLst/>
                          <a:latin typeface="Calibri" charset="0"/>
                        </a:rPr>
                        <a:t>Greengenes</a:t>
                      </a:r>
                    </a:p>
                  </a:txBody>
                  <a:tcPr marL="12700" marR="12700" marT="12700" marB="0" anchor="b"/>
                </a:tc>
                <a:tc>
                  <a:txBody>
                    <a:bodyPr/>
                    <a:lstStyle/>
                    <a:p>
                      <a:pPr algn="r" fontAlgn="b"/>
                      <a:r>
                        <a:rPr lang="en-US" sz="2800" b="0" i="0" u="none" strike="noStrike" dirty="0">
                          <a:solidFill>
                            <a:srgbClr val="000000"/>
                          </a:solidFill>
                          <a:effectLst/>
                          <a:latin typeface="Calibri" charset="0"/>
                        </a:rPr>
                        <a:t>246</a:t>
                      </a:r>
                    </a:p>
                  </a:txBody>
                  <a:tcPr marL="12700" marR="12700" marT="12700" marB="0" anchor="b"/>
                </a:tc>
                <a:tc>
                  <a:txBody>
                    <a:bodyPr/>
                    <a:lstStyle/>
                    <a:p>
                      <a:pPr algn="r" fontAlgn="b"/>
                      <a:r>
                        <a:rPr lang="en-US" sz="2800" b="0" i="0" u="none" strike="noStrike" dirty="0" smtClean="0">
                          <a:solidFill>
                            <a:srgbClr val="000000"/>
                          </a:solidFill>
                          <a:effectLst/>
                          <a:latin typeface="Calibri" charset="0"/>
                        </a:rPr>
                        <a:t>433/124</a:t>
                      </a:r>
                      <a:endParaRPr lang="en-US" sz="2800" b="0" i="0" u="none" strike="noStrike" dirty="0">
                        <a:solidFill>
                          <a:srgbClr val="000000"/>
                        </a:solidFill>
                        <a:effectLst/>
                        <a:latin typeface="Calibri" charset="0"/>
                      </a:endParaRPr>
                    </a:p>
                  </a:txBody>
                  <a:tcPr marL="12700" marR="12700" marT="12700" marB="0" anchor="b"/>
                </a:tc>
                <a:tc>
                  <a:txBody>
                    <a:bodyPr/>
                    <a:lstStyle/>
                    <a:p>
                      <a:pPr algn="l" fontAlgn="b"/>
                      <a:endParaRPr lang="en-US" sz="2800" b="0" i="0" u="none" strike="noStrike">
                        <a:solidFill>
                          <a:srgbClr val="000000"/>
                        </a:solidFill>
                        <a:effectLst/>
                        <a:latin typeface="Calibri" charset="0"/>
                      </a:endParaRPr>
                    </a:p>
                  </a:txBody>
                  <a:tcPr marL="12700" marR="12700" marT="12700" marB="0" anchor="b"/>
                </a:tc>
              </a:tr>
              <a:tr h="370840">
                <a:tc>
                  <a:txBody>
                    <a:bodyPr/>
                    <a:lstStyle/>
                    <a:p>
                      <a:pPr algn="r" fontAlgn="b"/>
                      <a:r>
                        <a:rPr lang="en-US" sz="2800" b="0" i="0" u="none" strike="noStrike" dirty="0">
                          <a:solidFill>
                            <a:srgbClr val="000000"/>
                          </a:solidFill>
                          <a:effectLst/>
                          <a:latin typeface="Calibri" charset="0"/>
                        </a:rPr>
                        <a:t>Silva</a:t>
                      </a:r>
                    </a:p>
                  </a:txBody>
                  <a:tcPr marL="12700" marR="12700" marT="12700" marB="0" anchor="b"/>
                </a:tc>
                <a:tc>
                  <a:txBody>
                    <a:bodyPr/>
                    <a:lstStyle/>
                    <a:p>
                      <a:pPr algn="r" fontAlgn="b"/>
                      <a:r>
                        <a:rPr lang="en-US" sz="2800" b="0" i="0" u="none" strike="noStrike" dirty="0">
                          <a:solidFill>
                            <a:srgbClr val="000000"/>
                          </a:solidFill>
                          <a:effectLst/>
                          <a:latin typeface="Calibri" charset="0"/>
                        </a:rPr>
                        <a:t>274</a:t>
                      </a:r>
                    </a:p>
                  </a:txBody>
                  <a:tcPr marL="12700" marR="12700" marT="12700" marB="0" anchor="b"/>
                </a:tc>
                <a:tc>
                  <a:txBody>
                    <a:bodyPr/>
                    <a:lstStyle/>
                    <a:p>
                      <a:pPr algn="r" fontAlgn="b"/>
                      <a:r>
                        <a:rPr lang="en-US" sz="2800" b="0" i="0" u="none" strike="noStrike" dirty="0">
                          <a:solidFill>
                            <a:srgbClr val="000000"/>
                          </a:solidFill>
                          <a:effectLst/>
                          <a:latin typeface="Calibri" charset="0"/>
                        </a:rPr>
                        <a:t>619</a:t>
                      </a:r>
                    </a:p>
                  </a:txBody>
                  <a:tcPr marL="12700" marR="12700" marT="12700" marB="0" anchor="b"/>
                </a:tc>
                <a:tc>
                  <a:txBody>
                    <a:bodyPr/>
                    <a:lstStyle/>
                    <a:p>
                      <a:pPr algn="r" fontAlgn="b"/>
                      <a:r>
                        <a:rPr lang="en-US" sz="2800" b="0" i="0" u="none" strike="noStrike" dirty="0" smtClean="0">
                          <a:solidFill>
                            <a:srgbClr val="000000"/>
                          </a:solidFill>
                          <a:effectLst/>
                          <a:latin typeface="Calibri" charset="0"/>
                        </a:rPr>
                        <a:t>414/101</a:t>
                      </a:r>
                      <a:endParaRPr lang="en-US" sz="2800" b="0" i="0" u="none" strike="noStrike" dirty="0">
                        <a:solidFill>
                          <a:srgbClr val="000000"/>
                        </a:solidFill>
                        <a:effectLst/>
                        <a:latin typeface="Calibri" charset="0"/>
                      </a:endParaRPr>
                    </a:p>
                  </a:txBody>
                  <a:tcPr marL="12700" marR="12700" marT="12700" marB="0" anchor="b"/>
                </a:tc>
              </a:tr>
            </a:tbl>
          </a:graphicData>
        </a:graphic>
      </p:graphicFrame>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7301" y="748872"/>
            <a:ext cx="5937476" cy="5195292"/>
          </a:xfrm>
          <a:prstGeom prst="rect">
            <a:avLst/>
          </a:prstGeom>
          <a:ln w="25400">
            <a:solidFill>
              <a:schemeClr val="accent1">
                <a:shade val="50000"/>
              </a:schemeClr>
            </a:solidFill>
          </a:ln>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9582" y="861638"/>
            <a:ext cx="5794087" cy="5069826"/>
          </a:xfrm>
          <a:prstGeom prst="rect">
            <a:avLst/>
          </a:prstGeom>
          <a:ln w="25400">
            <a:solidFill>
              <a:schemeClr val="accent1">
                <a:shade val="50000"/>
              </a:schemeClr>
            </a:solidFill>
          </a:ln>
        </p:spPr>
      </p:pic>
      <p:pic>
        <p:nvPicPr>
          <p:cNvPr id="32" name="Pictur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5709" y="886694"/>
            <a:ext cx="6004880" cy="5254270"/>
          </a:xfrm>
          <a:prstGeom prst="rect">
            <a:avLst/>
          </a:prstGeom>
          <a:ln w="25400">
            <a:solidFill>
              <a:schemeClr val="accent1">
                <a:shade val="50000"/>
              </a:schemeClr>
            </a:solidFill>
          </a:ln>
        </p:spPr>
      </p:pic>
    </p:spTree>
    <p:extLst>
      <p:ext uri="{BB962C8B-B14F-4D97-AF65-F5344CB8AC3E}">
        <p14:creationId xmlns:p14="http://schemas.microsoft.com/office/powerpoint/2010/main" val="70258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1648873871"/>
              </p:ext>
            </p:extLst>
          </p:nvPr>
        </p:nvGraphicFramePr>
        <p:xfrm>
          <a:off x="2397301" y="1599347"/>
          <a:ext cx="9301163" cy="3437703"/>
        </p:xfrm>
        <a:graphic>
          <a:graphicData uri="http://schemas.openxmlformats.org/drawingml/2006/table">
            <a:tbl>
              <a:tblPr>
                <a:tableStyleId>{5C22544A-7EE6-4342-B048-85BDC9FD1C3A}</a:tableStyleId>
              </a:tblPr>
              <a:tblGrid>
                <a:gridCol w="1439794"/>
                <a:gridCol w="1346269"/>
                <a:gridCol w="871538"/>
                <a:gridCol w="858978"/>
                <a:gridCol w="961096"/>
                <a:gridCol w="961096"/>
                <a:gridCol w="961096"/>
                <a:gridCol w="950648"/>
                <a:gridCol w="950648"/>
              </a:tblGrid>
              <a:tr h="413211">
                <a:tc>
                  <a:txBody>
                    <a:bodyPr/>
                    <a:lstStyle/>
                    <a:p>
                      <a:pPr algn="l" fontAlgn="b"/>
                      <a:endParaRPr lang="ro-RO" sz="2000" b="1" i="0" u="none" strike="noStrike" dirty="0">
                        <a:solidFill>
                          <a:srgbClr val="000000"/>
                        </a:solidFill>
                        <a:effectLst/>
                        <a:latin typeface="Calibri" charset="0"/>
                      </a:endParaRPr>
                    </a:p>
                  </a:txBody>
                  <a:tcPr marL="7110" marR="7110" marT="7110" marB="0" anchor="b"/>
                </a:tc>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ctr"/>
                      <a:r>
                        <a:rPr lang="en-US" b="1" dirty="0" smtClean="0"/>
                        <a:t>Domain</a:t>
                      </a:r>
                      <a:endParaRPr lang="en-US" b="1" dirty="0"/>
                    </a:p>
                  </a:txBody>
                  <a:tcPr marL="7110" marR="7110" marT="7110" marB="0" anchor="b"/>
                </a:tc>
                <a:tc>
                  <a:txBody>
                    <a:bodyPr/>
                    <a:lstStyle/>
                    <a:p>
                      <a:pPr algn="ctr" fontAlgn="b"/>
                      <a:r>
                        <a:rPr lang="en-US" sz="2000" b="1" i="0" u="none" strike="noStrike" dirty="0" smtClean="0">
                          <a:solidFill>
                            <a:srgbClr val="000000"/>
                          </a:solidFill>
                          <a:effectLst/>
                          <a:latin typeface="Calibri" charset="0"/>
                        </a:rPr>
                        <a:t>Phylum</a:t>
                      </a:r>
                      <a:endParaRPr lang="en-US" sz="2000" b="1" i="0" u="none" strike="noStrike" dirty="0">
                        <a:solidFill>
                          <a:srgbClr val="000000"/>
                        </a:solidFill>
                        <a:effectLst/>
                        <a:latin typeface="Calibri" charset="0"/>
                      </a:endParaRPr>
                    </a:p>
                  </a:txBody>
                  <a:tcPr marL="7110" marR="7110" marT="7110" marB="0" anchor="b"/>
                </a:tc>
                <a:tc>
                  <a:txBody>
                    <a:bodyPr/>
                    <a:lstStyle/>
                    <a:p>
                      <a:pPr algn="ctr" fontAlgn="b"/>
                      <a:r>
                        <a:rPr lang="en-US" sz="2000" b="1" i="0" u="none" strike="noStrike" dirty="0" smtClean="0">
                          <a:solidFill>
                            <a:srgbClr val="000000"/>
                          </a:solidFill>
                          <a:effectLst/>
                          <a:latin typeface="Calibri" charset="0"/>
                        </a:rPr>
                        <a:t>Class</a:t>
                      </a:r>
                      <a:endParaRPr lang="en-US" sz="2000" b="1" i="0" u="none" strike="noStrike" dirty="0">
                        <a:solidFill>
                          <a:srgbClr val="000000"/>
                        </a:solidFill>
                        <a:effectLst/>
                        <a:latin typeface="Calibri" charset="0"/>
                      </a:endParaRPr>
                    </a:p>
                  </a:txBody>
                  <a:tcPr marL="7110" marR="7110" marT="7110" marB="0" anchor="b"/>
                </a:tc>
                <a:tc>
                  <a:txBody>
                    <a:bodyPr/>
                    <a:lstStyle/>
                    <a:p>
                      <a:pPr algn="ctr" fontAlgn="b"/>
                      <a:r>
                        <a:rPr lang="en-US" sz="2000" b="1" i="0" u="none" strike="noStrike" dirty="0" smtClean="0">
                          <a:solidFill>
                            <a:srgbClr val="000000"/>
                          </a:solidFill>
                          <a:effectLst/>
                          <a:latin typeface="Calibri" charset="0"/>
                        </a:rPr>
                        <a:t>Order</a:t>
                      </a:r>
                      <a:endParaRPr lang="en-US" sz="2000" b="1" i="0" u="none" strike="noStrike" dirty="0">
                        <a:solidFill>
                          <a:srgbClr val="000000"/>
                        </a:solidFill>
                        <a:effectLst/>
                        <a:latin typeface="Calibri" charset="0"/>
                      </a:endParaRPr>
                    </a:p>
                  </a:txBody>
                  <a:tcPr marL="7110" marR="7110" marT="7110" marB="0" anchor="b"/>
                </a:tc>
                <a:tc>
                  <a:txBody>
                    <a:bodyPr/>
                    <a:lstStyle/>
                    <a:p>
                      <a:pPr algn="ctr" fontAlgn="b"/>
                      <a:r>
                        <a:rPr lang="en-US" sz="2000" b="1" i="0" u="none" strike="noStrike" dirty="0" smtClean="0">
                          <a:solidFill>
                            <a:srgbClr val="000000"/>
                          </a:solidFill>
                          <a:effectLst/>
                          <a:latin typeface="Calibri" charset="0"/>
                        </a:rPr>
                        <a:t>Family</a:t>
                      </a:r>
                      <a:endParaRPr lang="en-US" sz="2000" b="1" i="0" u="none" strike="noStrike" dirty="0">
                        <a:solidFill>
                          <a:srgbClr val="000000"/>
                        </a:solidFill>
                        <a:effectLst/>
                        <a:latin typeface="Calibri" charset="0"/>
                      </a:endParaRPr>
                    </a:p>
                  </a:txBody>
                  <a:tcPr marL="7110" marR="7110" marT="7110" marB="0" anchor="b"/>
                </a:tc>
                <a:tc>
                  <a:txBody>
                    <a:bodyPr/>
                    <a:lstStyle/>
                    <a:p>
                      <a:pPr algn="ctr" fontAlgn="b"/>
                      <a:r>
                        <a:rPr lang="en-US" sz="2000" b="1" i="0" u="none" strike="noStrike" dirty="0" smtClean="0">
                          <a:solidFill>
                            <a:srgbClr val="000000"/>
                          </a:solidFill>
                          <a:effectLst/>
                          <a:latin typeface="Calibri" charset="0"/>
                        </a:rPr>
                        <a:t>Genus</a:t>
                      </a:r>
                      <a:endParaRPr lang="en-US" sz="2000" b="1" i="0" u="none" strike="noStrike" dirty="0">
                        <a:solidFill>
                          <a:srgbClr val="000000"/>
                        </a:solidFill>
                        <a:effectLst/>
                        <a:latin typeface="Calibri" charset="0"/>
                      </a:endParaRPr>
                    </a:p>
                  </a:txBody>
                  <a:tcPr marL="7110" marR="7110" marT="7110" marB="0" anchor="b"/>
                </a:tc>
                <a:tc>
                  <a:txBody>
                    <a:bodyPr/>
                    <a:lstStyle/>
                    <a:p>
                      <a:pPr algn="ctr" fontAlgn="b"/>
                      <a:r>
                        <a:rPr lang="en-US" sz="2000" b="1" i="0" u="none" strike="noStrike" dirty="0" smtClean="0">
                          <a:solidFill>
                            <a:srgbClr val="000000"/>
                          </a:solidFill>
                          <a:effectLst/>
                          <a:latin typeface="Calibri" charset="0"/>
                        </a:rPr>
                        <a:t>Species</a:t>
                      </a:r>
                      <a:endParaRPr lang="en-US" sz="2000" b="1" i="0" u="none" strike="noStrike" dirty="0">
                        <a:solidFill>
                          <a:srgbClr val="000000"/>
                        </a:solidFill>
                        <a:effectLst/>
                        <a:latin typeface="Calibri" charset="0"/>
                      </a:endParaRPr>
                    </a:p>
                  </a:txBody>
                  <a:tcPr marL="7110" marR="7110" marT="7110" marB="0" anchor="b"/>
                </a:tc>
              </a:tr>
              <a:tr h="413211">
                <a:tc>
                  <a:txBody>
                    <a:bodyPr/>
                    <a:lstStyle/>
                    <a:p>
                      <a:pPr algn="l" fontAlgn="b"/>
                      <a:r>
                        <a:rPr lang="ro-RO" sz="2000" b="1" u="none" strike="noStrike" dirty="0">
                          <a:effectLst/>
                        </a:rPr>
                        <a:t>Silva </a:t>
                      </a:r>
                      <a:r>
                        <a:rPr lang="ro-RO" sz="2000" b="1" u="none" strike="noStrike" dirty="0" smtClean="0">
                          <a:effectLst/>
                        </a:rPr>
                        <a:t>128</a:t>
                      </a:r>
                      <a:endParaRPr lang="ro-RO" sz="2000" b="1" i="0" u="none" strike="noStrike" dirty="0">
                        <a:solidFill>
                          <a:srgbClr val="000000"/>
                        </a:solidFill>
                        <a:effectLst/>
                        <a:latin typeface="Calibri" charset="0"/>
                      </a:endParaRPr>
                    </a:p>
                  </a:txBody>
                  <a:tcPr marL="7110" marR="7110" marT="7110" marB="0" anchor="b"/>
                </a:tc>
                <a:tc>
                  <a:txBody>
                    <a:bodyPr/>
                    <a:lstStyle/>
                    <a:p>
                      <a:pPr algn="l" fontAlgn="b"/>
                      <a:r>
                        <a:rPr lang="en-US" sz="2000" b="1" u="none" strike="noStrike">
                          <a:effectLst/>
                        </a:rPr>
                        <a:t>source</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172448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dirty="0">
                          <a:effectLst/>
                        </a:rPr>
                        <a:t>165579</a:t>
                      </a:r>
                      <a:endParaRPr lang="en-US" sz="2000" b="0" i="0" u="none" strike="noStrike" dirty="0">
                        <a:solidFill>
                          <a:srgbClr val="000000"/>
                        </a:solidFill>
                        <a:effectLst/>
                        <a:latin typeface="Calibri" charset="0"/>
                      </a:endParaRPr>
                    </a:p>
                  </a:txBody>
                  <a:tcPr marL="7110" marR="7110" marT="7110" marB="0" anchor="b"/>
                </a:tc>
                <a:tc>
                  <a:txBody>
                    <a:bodyPr/>
                    <a:lstStyle/>
                    <a:p>
                      <a:pPr algn="r" fontAlgn="b"/>
                      <a:r>
                        <a:rPr lang="en-US" sz="2000" u="none" strike="noStrike">
                          <a:effectLst/>
                        </a:rPr>
                        <a:t>156031</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143948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127405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dirty="0">
                          <a:effectLst/>
                        </a:rPr>
                        <a:t>99401</a:t>
                      </a:r>
                      <a:endParaRPr lang="en-US" sz="2000" b="0" i="0" u="none" strike="noStrike" dirty="0">
                        <a:solidFill>
                          <a:srgbClr val="000000"/>
                        </a:solidFill>
                        <a:effectLst/>
                        <a:latin typeface="Calibri" charset="0"/>
                      </a:endParaRPr>
                    </a:p>
                  </a:txBody>
                  <a:tcPr marL="7110" marR="7110" marT="7110" marB="0" anchor="b"/>
                </a:tc>
                <a:tc>
                  <a:txBody>
                    <a:bodyPr/>
                    <a:lstStyle/>
                    <a:p>
                      <a:pPr algn="l" fontAlgn="b"/>
                      <a:endParaRPr lang="en-US" sz="2000" b="0" i="0" u="none" strike="noStrike" dirty="0">
                        <a:solidFill>
                          <a:srgbClr val="000000"/>
                        </a:solidFill>
                        <a:effectLst/>
                        <a:latin typeface="Calibri" charset="0"/>
                      </a:endParaRPr>
                    </a:p>
                  </a:txBody>
                  <a:tcPr marL="7110" marR="7110" marT="7110" marB="0" anchor="b"/>
                </a:tc>
              </a:tr>
              <a:tr h="314850">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l" fontAlgn="b"/>
                      <a:r>
                        <a:rPr lang="en-US" sz="2000" b="1" u="none" strike="noStrike">
                          <a:effectLst/>
                        </a:rPr>
                        <a:t>PTD</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0.00%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3.98%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9.52%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16.53%</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26.12%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42.36%</a:t>
                      </a:r>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r>
              <a:tr h="302619">
                <a:tc>
                  <a:txBody>
                    <a:bodyPr/>
                    <a:lstStyle/>
                    <a:p>
                      <a:pPr algn="l" fontAlgn="b"/>
                      <a:endParaRPr lang="en-US" sz="2000" b="1" i="0" u="none" strike="noStrike" dirty="0">
                        <a:solidFill>
                          <a:srgbClr val="000000"/>
                        </a:solidFill>
                        <a:effectLst/>
                        <a:latin typeface="Calibri" charset="0"/>
                      </a:endParaRPr>
                    </a:p>
                  </a:txBody>
                  <a:tcPr marL="7110" marR="7110" marT="7110" marB="0" anchor="b"/>
                </a:tc>
                <a:tc>
                  <a:txBody>
                    <a:bodyPr/>
                    <a:lstStyle/>
                    <a:p>
                      <a:pPr algn="l" fontAlgn="b"/>
                      <a:r>
                        <a:rPr lang="en-US" sz="2000" b="1" u="none" strike="noStrike" dirty="0" err="1">
                          <a:effectLst/>
                        </a:rPr>
                        <a:t>reannotated</a:t>
                      </a:r>
                      <a:endParaRPr lang="en-US" sz="2000" b="1" i="0" u="none" strike="noStrike" dirty="0">
                        <a:solidFill>
                          <a:srgbClr val="000000"/>
                        </a:solidFill>
                        <a:effectLst/>
                        <a:latin typeface="Calibri" charset="0"/>
                      </a:endParaRPr>
                    </a:p>
                  </a:txBody>
                  <a:tcPr marL="7110" marR="7110" marT="7110" marB="0" anchor="b"/>
                </a:tc>
                <a:tc>
                  <a:txBody>
                    <a:bodyPr/>
                    <a:lstStyle/>
                    <a:p>
                      <a:pPr algn="r" fontAlgn="b"/>
                      <a:r>
                        <a:rPr lang="en-US" sz="2000" u="none" strike="noStrike">
                          <a:effectLst/>
                        </a:rPr>
                        <a:t>172398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151035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141064</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121511</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108338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83225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dirty="0">
                          <a:effectLst/>
                        </a:rPr>
                        <a:t>32679</a:t>
                      </a:r>
                      <a:endParaRPr lang="en-US" sz="2000" b="0" i="0" u="none" strike="noStrike" dirty="0">
                        <a:solidFill>
                          <a:srgbClr val="000000"/>
                        </a:solidFill>
                        <a:effectLst/>
                        <a:latin typeface="Calibri" charset="0"/>
                      </a:endParaRPr>
                    </a:p>
                  </a:txBody>
                  <a:tcPr marL="7110" marR="7110" marT="7110" marB="0" anchor="b"/>
                </a:tc>
              </a:tr>
              <a:tr h="314850">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l" fontAlgn="b"/>
                      <a:r>
                        <a:rPr lang="en-US" sz="2000" b="1" u="none" strike="noStrike">
                          <a:effectLst/>
                        </a:rPr>
                        <a:t>PTD</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0.00%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12.40%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18.18%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29.52%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37.16%</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51.73%</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81.05%</a:t>
                      </a:r>
                      <a:endParaRPr lang="en-US" sz="2000" b="0" i="0" u="none" strike="noStrike">
                        <a:solidFill>
                          <a:srgbClr val="000000"/>
                        </a:solidFill>
                        <a:effectLst/>
                        <a:latin typeface="Calibri" charset="0"/>
                      </a:endParaRPr>
                    </a:p>
                  </a:txBody>
                  <a:tcPr marL="7110" marR="7110" marT="7110" marB="0" anchor="b"/>
                </a:tc>
              </a:tr>
              <a:tr h="314850">
                <a:tc>
                  <a:txBody>
                    <a:bodyPr/>
                    <a:lstStyle/>
                    <a:p>
                      <a:pPr algn="l" fontAlgn="b"/>
                      <a:endParaRPr lang="en-US" sz="2000" b="1" i="0" u="none" strike="noStrike" dirty="0">
                        <a:solidFill>
                          <a:srgbClr val="000000"/>
                        </a:solidFill>
                        <a:effectLst/>
                        <a:latin typeface="Calibri" charset="0"/>
                      </a:endParaRPr>
                    </a:p>
                  </a:txBody>
                  <a:tcPr marL="7110" marR="7110" marT="7110" marB="0" anchor="b"/>
                </a:tc>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c>
                  <a:txBody>
                    <a:bodyPr/>
                    <a:lstStyle/>
                    <a:p>
                      <a:pPr algn="l" fontAlgn="b"/>
                      <a:endParaRPr lang="en-US" sz="2000" b="0" i="0" u="none" strike="noStrike">
                        <a:solidFill>
                          <a:srgbClr val="000000"/>
                        </a:solidFill>
                        <a:effectLst/>
                        <a:latin typeface="Calibri" charset="0"/>
                      </a:endParaRPr>
                    </a:p>
                  </a:txBody>
                  <a:tcPr marL="7110" marR="7110" marT="7110" marB="0" anchor="b"/>
                </a:tc>
              </a:tr>
              <a:tr h="413211">
                <a:tc>
                  <a:txBody>
                    <a:bodyPr/>
                    <a:lstStyle/>
                    <a:p>
                      <a:pPr algn="l" fontAlgn="b"/>
                      <a:r>
                        <a:rPr lang="en-US" sz="2000" b="1" u="none" strike="noStrike">
                          <a:effectLst/>
                        </a:rPr>
                        <a:t>Greengenes</a:t>
                      </a:r>
                      <a:endParaRPr lang="en-US" sz="2000" b="1" i="0" u="none" strike="noStrike">
                        <a:solidFill>
                          <a:srgbClr val="000000"/>
                        </a:solidFill>
                        <a:effectLst/>
                        <a:latin typeface="Calibri" charset="0"/>
                      </a:endParaRPr>
                    </a:p>
                  </a:txBody>
                  <a:tcPr marL="7110" marR="7110" marT="7110" marB="0" anchor="b"/>
                </a:tc>
                <a:tc>
                  <a:txBody>
                    <a:bodyPr/>
                    <a:lstStyle/>
                    <a:p>
                      <a:pPr algn="l" fontAlgn="b"/>
                      <a:r>
                        <a:rPr lang="en-US" sz="2000" b="1" u="none" strike="noStrike">
                          <a:effectLst/>
                        </a:rPr>
                        <a:t>source</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202421</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195837</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156905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162262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134520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84345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18179</a:t>
                      </a:r>
                      <a:endParaRPr lang="en-US" sz="2000" b="0" i="0" u="none" strike="noStrike">
                        <a:solidFill>
                          <a:srgbClr val="000000"/>
                        </a:solidFill>
                        <a:effectLst/>
                        <a:latin typeface="Calibri" charset="0"/>
                      </a:endParaRPr>
                    </a:p>
                  </a:txBody>
                  <a:tcPr marL="7110" marR="7110" marT="7110" marB="0" anchor="b"/>
                </a:tc>
              </a:tr>
              <a:tr h="314850">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l" fontAlgn="b"/>
                      <a:r>
                        <a:rPr lang="en-US" sz="2000" b="1" u="none" strike="noStrike">
                          <a:effectLst/>
                        </a:rPr>
                        <a:t>PTD</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0.00%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3.30%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22.51%</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19.92%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33.70%</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58.41%</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91.02%</a:t>
                      </a:r>
                      <a:endParaRPr lang="en-US" sz="2000" b="0" i="0" u="none" strike="noStrike">
                        <a:solidFill>
                          <a:srgbClr val="000000"/>
                        </a:solidFill>
                        <a:effectLst/>
                        <a:latin typeface="Calibri" charset="0"/>
                      </a:endParaRPr>
                    </a:p>
                  </a:txBody>
                  <a:tcPr marL="7110" marR="7110" marT="7110" marB="0" anchor="b"/>
                </a:tc>
              </a:tr>
              <a:tr h="299589">
                <a:tc>
                  <a:txBody>
                    <a:bodyPr/>
                    <a:lstStyle/>
                    <a:p>
                      <a:pPr algn="l" fontAlgn="b"/>
                      <a:endParaRPr lang="en-US" sz="2000" b="1" i="0" u="none" strike="noStrike" dirty="0">
                        <a:solidFill>
                          <a:srgbClr val="000000"/>
                        </a:solidFill>
                        <a:effectLst/>
                        <a:latin typeface="Calibri" charset="0"/>
                      </a:endParaRPr>
                    </a:p>
                  </a:txBody>
                  <a:tcPr marL="7110" marR="7110" marT="7110" marB="0" anchor="b"/>
                </a:tc>
                <a:tc>
                  <a:txBody>
                    <a:bodyPr/>
                    <a:lstStyle/>
                    <a:p>
                      <a:pPr algn="l" fontAlgn="b"/>
                      <a:r>
                        <a:rPr lang="en-US" sz="2000" b="1" u="none" strike="noStrike">
                          <a:effectLst/>
                        </a:rPr>
                        <a:t>reannotated</a:t>
                      </a:r>
                      <a:endParaRPr lang="en-US" sz="2000" b="1"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202364</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176629</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164053</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136538</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113816</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87816</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36292</a:t>
                      </a:r>
                      <a:endParaRPr lang="en-US" sz="2000" b="0" i="0" u="none" strike="noStrike">
                        <a:solidFill>
                          <a:srgbClr val="000000"/>
                        </a:solidFill>
                        <a:effectLst/>
                        <a:latin typeface="Calibri" charset="0"/>
                      </a:endParaRPr>
                    </a:p>
                  </a:txBody>
                  <a:tcPr marL="7110" marR="7110" marT="7110" marB="0" anchor="b"/>
                </a:tc>
              </a:tr>
              <a:tr h="314850">
                <a:tc>
                  <a:txBody>
                    <a:bodyPr/>
                    <a:lstStyle/>
                    <a:p>
                      <a:pPr algn="l" fontAlgn="b"/>
                      <a:endParaRPr lang="en-US" sz="2000" b="1" i="0" u="none" strike="noStrike">
                        <a:solidFill>
                          <a:srgbClr val="000000"/>
                        </a:solidFill>
                        <a:effectLst/>
                        <a:latin typeface="Calibri" charset="0"/>
                      </a:endParaRPr>
                    </a:p>
                  </a:txBody>
                  <a:tcPr marL="7110" marR="7110" marT="7110" marB="0" anchor="b"/>
                </a:tc>
                <a:tc>
                  <a:txBody>
                    <a:bodyPr/>
                    <a:lstStyle/>
                    <a:p>
                      <a:pPr algn="l" fontAlgn="b"/>
                      <a:r>
                        <a:rPr lang="en-US" sz="2000" b="1" u="none" strike="noStrike" dirty="0">
                          <a:effectLst/>
                        </a:rPr>
                        <a:t>PTD</a:t>
                      </a:r>
                      <a:endParaRPr lang="en-US" sz="2000" b="1" i="0" u="none" strike="noStrike" dirty="0">
                        <a:solidFill>
                          <a:srgbClr val="000000"/>
                        </a:solidFill>
                        <a:effectLst/>
                        <a:latin typeface="Calibri" charset="0"/>
                      </a:endParaRPr>
                    </a:p>
                  </a:txBody>
                  <a:tcPr marL="7110" marR="7110" marT="7110" marB="0" anchor="b"/>
                </a:tc>
                <a:tc>
                  <a:txBody>
                    <a:bodyPr/>
                    <a:lstStyle/>
                    <a:p>
                      <a:pPr algn="r" fontAlgn="b"/>
                      <a:r>
                        <a:rPr lang="en-US" sz="2000" u="none" strike="noStrike">
                          <a:effectLst/>
                        </a:rPr>
                        <a:t>0.03%</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12.74%</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18.95%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32.55%</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43.77%</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a:effectLst/>
                        </a:rPr>
                        <a:t>56.62%</a:t>
                      </a:r>
                      <a:endParaRPr lang="en-US" sz="2000" b="0" i="0" u="none" strike="noStrike">
                        <a:solidFill>
                          <a:srgbClr val="000000"/>
                        </a:solidFill>
                        <a:effectLst/>
                        <a:latin typeface="Calibri" charset="0"/>
                      </a:endParaRPr>
                    </a:p>
                  </a:txBody>
                  <a:tcPr marL="7110" marR="7110" marT="7110" marB="0" anchor="b"/>
                </a:tc>
                <a:tc>
                  <a:txBody>
                    <a:bodyPr/>
                    <a:lstStyle/>
                    <a:p>
                      <a:pPr algn="r" fontAlgn="b"/>
                      <a:r>
                        <a:rPr lang="en-US" sz="2000" u="none" strike="noStrike" dirty="0">
                          <a:effectLst/>
                        </a:rPr>
                        <a:t>82.07%</a:t>
                      </a:r>
                      <a:endParaRPr lang="en-US" sz="2000" b="0" i="0" u="none" strike="noStrike" dirty="0">
                        <a:solidFill>
                          <a:srgbClr val="000000"/>
                        </a:solidFill>
                        <a:effectLst/>
                        <a:latin typeface="Calibri" charset="0"/>
                      </a:endParaRPr>
                    </a:p>
                  </a:txBody>
                  <a:tcPr marL="7110" marR="7110" marT="7110" marB="0" anchor="b"/>
                </a:tc>
              </a:tr>
            </a:tbl>
          </a:graphicData>
        </a:graphic>
      </p:graphicFrame>
      <p:sp>
        <p:nvSpPr>
          <p:cNvPr id="23" name="TextBox 22"/>
          <p:cNvSpPr txBox="1"/>
          <p:nvPr/>
        </p:nvSpPr>
        <p:spPr>
          <a:xfrm>
            <a:off x="2397301" y="851069"/>
            <a:ext cx="4273799" cy="523220"/>
          </a:xfrm>
          <a:prstGeom prst="rect">
            <a:avLst/>
          </a:prstGeom>
          <a:noFill/>
        </p:spPr>
        <p:txBody>
          <a:bodyPr wrap="none" rtlCol="0">
            <a:spAutoFit/>
          </a:bodyPr>
          <a:lstStyle/>
          <a:p>
            <a:r>
              <a:rPr lang="en-US" sz="2800" dirty="0" smtClean="0"/>
              <a:t>SINTAX guided reannotation</a:t>
            </a:r>
            <a:endParaRPr lang="en-US" sz="2800" dirty="0"/>
          </a:p>
        </p:txBody>
      </p:sp>
    </p:spTree>
    <p:extLst>
      <p:ext uri="{BB962C8B-B14F-4D97-AF65-F5344CB8AC3E}">
        <p14:creationId xmlns:p14="http://schemas.microsoft.com/office/powerpoint/2010/main" val="12673359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324100" y="952304"/>
            <a:ext cx="6842129" cy="523220"/>
          </a:xfrm>
          <a:prstGeom prst="rect">
            <a:avLst/>
          </a:prstGeom>
          <a:noFill/>
        </p:spPr>
        <p:txBody>
          <a:bodyPr wrap="none" rtlCol="0">
            <a:spAutoFit/>
          </a:bodyPr>
          <a:lstStyle/>
          <a:p>
            <a:r>
              <a:rPr lang="en-US" sz="2800" dirty="0" smtClean="0"/>
              <a:t>Taxonomic precision (best match to template)</a:t>
            </a:r>
            <a:endParaRPr lang="en-US" sz="2800" dirty="0"/>
          </a:p>
        </p:txBody>
      </p:sp>
      <p:graphicFrame>
        <p:nvGraphicFramePr>
          <p:cNvPr id="24" name="Table 23"/>
          <p:cNvGraphicFramePr>
            <a:graphicFrameLocks noGrp="1"/>
          </p:cNvGraphicFramePr>
          <p:nvPr>
            <p:extLst>
              <p:ext uri="{D42A27DB-BD31-4B8C-83A1-F6EECF244321}">
                <p14:modId xmlns:p14="http://schemas.microsoft.com/office/powerpoint/2010/main" val="913913278"/>
              </p:ext>
            </p:extLst>
          </p:nvPr>
        </p:nvGraphicFramePr>
        <p:xfrm>
          <a:off x="2424114" y="1801817"/>
          <a:ext cx="8534399" cy="3798130"/>
        </p:xfrm>
        <a:graphic>
          <a:graphicData uri="http://schemas.openxmlformats.org/drawingml/2006/table">
            <a:tbl>
              <a:tblPr>
                <a:tableStyleId>{5C22544A-7EE6-4342-B048-85BDC9FD1C3A}</a:tableStyleId>
              </a:tblPr>
              <a:tblGrid>
                <a:gridCol w="1606271"/>
                <a:gridCol w="1404564"/>
                <a:gridCol w="1388781"/>
                <a:gridCol w="1467689"/>
                <a:gridCol w="1638394"/>
                <a:gridCol w="1028700"/>
              </a:tblGrid>
              <a:tr h="1050036">
                <a:tc>
                  <a:txBody>
                    <a:bodyPr/>
                    <a:lstStyle/>
                    <a:p>
                      <a:pPr algn="r" fontAlgn="b"/>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1" u="none" strike="noStrike" dirty="0" smtClean="0">
                          <a:effectLst/>
                        </a:rPr>
                        <a:t>Silva.v128</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1" u="none" strike="noStrike" dirty="0" smtClean="0">
                          <a:effectLst/>
                        </a:rPr>
                        <a:t>Silva.v123</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1" u="none" strike="noStrike" dirty="0" smtClean="0">
                          <a:effectLst/>
                        </a:rPr>
                        <a:t>Silva.v119</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1" u="none" strike="noStrike" dirty="0" smtClean="0">
                          <a:effectLst/>
                        </a:rPr>
                        <a:t>Greengenes</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1" u="none" strike="noStrike" dirty="0" smtClean="0">
                          <a:effectLst/>
                        </a:rPr>
                        <a:t>N4L</a:t>
                      </a:r>
                      <a:endParaRPr lang="en-US" sz="2400" b="1" i="0" u="none" strike="noStrike" dirty="0">
                        <a:solidFill>
                          <a:srgbClr val="000000"/>
                        </a:solidFill>
                        <a:effectLst/>
                        <a:latin typeface="Calibri" charset="0"/>
                      </a:endParaRPr>
                    </a:p>
                  </a:txBody>
                  <a:tcPr marL="12700" marR="12700" marT="12700" marB="0" anchor="b"/>
                </a:tc>
              </a:tr>
              <a:tr h="533978">
                <a:tc>
                  <a:txBody>
                    <a:bodyPr/>
                    <a:lstStyle/>
                    <a:p>
                      <a:pPr algn="r" fontAlgn="b"/>
                      <a:r>
                        <a:rPr lang="en-US" sz="2400" b="1" i="0" u="none" strike="noStrike" dirty="0" smtClean="0">
                          <a:solidFill>
                            <a:srgbClr val="000000"/>
                          </a:solidFill>
                          <a:effectLst/>
                          <a:latin typeface="Calibri" charset="0"/>
                        </a:rPr>
                        <a:t>Unique sequences</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smtClean="0">
                          <a:effectLst/>
                        </a:rPr>
                        <a:t>12,619</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smtClean="0">
                          <a:effectLst/>
                        </a:rPr>
                        <a:t>12,262</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smtClean="0">
                          <a:effectLst/>
                        </a:rPr>
                        <a:t>11,928</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smtClean="0">
                          <a:effectLst/>
                        </a:rPr>
                        <a:t>11,388</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smtClean="0">
                          <a:effectLst/>
                        </a:rPr>
                        <a:t>14,145</a:t>
                      </a:r>
                      <a:endParaRPr lang="en-US" sz="2400" b="0" i="0" u="none" strike="noStrike" dirty="0">
                        <a:solidFill>
                          <a:srgbClr val="000000"/>
                        </a:solidFill>
                        <a:effectLst/>
                        <a:latin typeface="Calibri" charset="0"/>
                      </a:endParaRPr>
                    </a:p>
                  </a:txBody>
                  <a:tcPr marL="12700" marR="12700" marT="12700" marB="0" anchor="b"/>
                </a:tc>
              </a:tr>
              <a:tr h="667958">
                <a:tc>
                  <a:txBody>
                    <a:bodyPr/>
                    <a:lstStyle/>
                    <a:p>
                      <a:pPr algn="r" fontAlgn="b"/>
                      <a:r>
                        <a:rPr lang="en-US" sz="2400" b="1" i="0" u="none" strike="noStrike" dirty="0" smtClean="0">
                          <a:solidFill>
                            <a:srgbClr val="000000"/>
                          </a:solidFill>
                          <a:effectLst/>
                          <a:latin typeface="Calibri" charset="0"/>
                        </a:rPr>
                        <a:t>PDE</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dirty="0">
                          <a:effectLst/>
                        </a:rPr>
                        <a:t>5.70%</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u="none" strike="noStrike">
                          <a:effectLst/>
                        </a:rPr>
                        <a:t>7.13%</a:t>
                      </a:r>
                      <a:endParaRPr lang="en-US" sz="2400" b="0" i="0" u="none" strike="noStrike">
                        <a:solidFill>
                          <a:srgbClr val="000000"/>
                        </a:solidFill>
                        <a:effectLst/>
                        <a:latin typeface="Calibri" charset="0"/>
                      </a:endParaRPr>
                    </a:p>
                  </a:txBody>
                  <a:tcPr marL="12700" marR="12700" marT="12700" marB="0" anchor="b"/>
                </a:tc>
                <a:tc>
                  <a:txBody>
                    <a:bodyPr/>
                    <a:lstStyle/>
                    <a:p>
                      <a:pPr algn="r" fontAlgn="b"/>
                      <a:r>
                        <a:rPr lang="en-US" sz="2400" u="none" strike="noStrike">
                          <a:effectLst/>
                        </a:rPr>
                        <a:t>8.50%</a:t>
                      </a:r>
                      <a:endParaRPr lang="en-US" sz="2400" b="0" i="0" u="none" strike="noStrike">
                        <a:solidFill>
                          <a:srgbClr val="000000"/>
                        </a:solidFill>
                        <a:effectLst/>
                        <a:latin typeface="Calibri" charset="0"/>
                      </a:endParaRPr>
                    </a:p>
                  </a:txBody>
                  <a:tcPr marL="12700" marR="12700" marT="12700" marB="0" anchor="b"/>
                </a:tc>
                <a:tc>
                  <a:txBody>
                    <a:bodyPr/>
                    <a:lstStyle/>
                    <a:p>
                      <a:pPr algn="r" fontAlgn="b"/>
                      <a:r>
                        <a:rPr lang="en-US" sz="2400" u="none" strike="noStrike">
                          <a:effectLst/>
                        </a:rPr>
                        <a:t>10.80%</a:t>
                      </a:r>
                      <a:endParaRPr lang="en-US" sz="2400" b="0" i="0" u="none" strike="noStrike">
                        <a:solidFill>
                          <a:srgbClr val="000000"/>
                        </a:solidFill>
                        <a:effectLst/>
                        <a:latin typeface="Calibri" charset="0"/>
                      </a:endParaRPr>
                    </a:p>
                  </a:txBody>
                  <a:tcPr marL="12700" marR="12700" marT="12700" marB="0" anchor="b"/>
                </a:tc>
                <a:tc>
                  <a:txBody>
                    <a:bodyPr/>
                    <a:lstStyle/>
                    <a:p>
                      <a:pPr algn="r" fontAlgn="b"/>
                      <a:r>
                        <a:rPr lang="en-US" sz="2400" u="none" strike="noStrike" dirty="0">
                          <a:effectLst/>
                        </a:rPr>
                        <a:t>0.00%</a:t>
                      </a:r>
                      <a:endParaRPr lang="en-US" sz="2400" b="0" i="0" u="none" strike="noStrike" dirty="0">
                        <a:solidFill>
                          <a:srgbClr val="000000"/>
                        </a:solidFill>
                        <a:effectLst/>
                        <a:latin typeface="Calibri" charset="0"/>
                      </a:endParaRPr>
                    </a:p>
                  </a:txBody>
                  <a:tcPr marL="12700" marR="12700" marT="12700" marB="0" anchor="b"/>
                </a:tc>
              </a:tr>
              <a:tr h="667958">
                <a:tc>
                  <a:txBody>
                    <a:bodyPr/>
                    <a:lstStyle/>
                    <a:p>
                      <a:pPr algn="r" fontAlgn="b"/>
                      <a:r>
                        <a:rPr lang="en-US" sz="2400" b="1" i="0" u="none" strike="noStrike" dirty="0" smtClean="0">
                          <a:solidFill>
                            <a:srgbClr val="000000"/>
                          </a:solidFill>
                          <a:effectLst/>
                          <a:latin typeface="Calibri" charset="0"/>
                        </a:rPr>
                        <a:t>Replicates</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1,230</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1,461</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1,692</a:t>
                      </a: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1,721</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0</a:t>
                      </a:r>
                      <a:endParaRPr lang="en-US" sz="2400" b="0" i="0" u="none" strike="noStrike" dirty="0">
                        <a:solidFill>
                          <a:srgbClr val="000000"/>
                        </a:solidFill>
                        <a:effectLst/>
                        <a:latin typeface="Calibri" charset="0"/>
                      </a:endParaRPr>
                    </a:p>
                  </a:txBody>
                  <a:tcPr marL="12700" marR="12700" marT="12700" marB="0" anchor="b"/>
                </a:tc>
              </a:tr>
              <a:tr h="667958">
                <a:tc>
                  <a:txBody>
                    <a:bodyPr/>
                    <a:lstStyle/>
                    <a:p>
                      <a:pPr algn="r" fontAlgn="b"/>
                      <a:r>
                        <a:rPr lang="en-US" sz="2400" b="1" i="0" u="none" strike="noStrike" dirty="0" smtClean="0">
                          <a:solidFill>
                            <a:srgbClr val="000000"/>
                          </a:solidFill>
                          <a:effectLst/>
                          <a:latin typeface="Calibri" charset="0"/>
                        </a:rPr>
                        <a:t>Range</a:t>
                      </a:r>
                      <a:endParaRPr lang="en-US" sz="2400" b="1"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1 - 9</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1 - 9</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1 - 9</a:t>
                      </a:r>
                      <a:endParaRPr lang="en-US" sz="2400" b="0" i="0" u="none" strike="noStrike" dirty="0">
                        <a:solidFill>
                          <a:srgbClr val="000000"/>
                        </a:solidFill>
                        <a:effectLst/>
                        <a:latin typeface="Calibri" charset="0"/>
                      </a:endParaRP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 – 53</a:t>
                      </a:r>
                    </a:p>
                  </a:txBody>
                  <a:tcPr marL="12700" marR="12700" marT="12700" marB="0" anchor="b"/>
                </a:tc>
                <a:tc>
                  <a:txBody>
                    <a:bodyPr/>
                    <a:lstStyle/>
                    <a:p>
                      <a:pPr algn="r" fontAlgn="b"/>
                      <a:r>
                        <a:rPr lang="en-US" sz="2400" b="0" i="0" u="none" strike="noStrike" dirty="0" smtClean="0">
                          <a:solidFill>
                            <a:srgbClr val="000000"/>
                          </a:solidFill>
                          <a:effectLst/>
                          <a:latin typeface="Calibri" charset="0"/>
                        </a:rPr>
                        <a:t>1</a:t>
                      </a:r>
                      <a:endParaRPr lang="en-US" sz="2400" b="0" i="0" u="none" strike="noStrike" dirty="0">
                        <a:solidFill>
                          <a:srgbClr val="000000"/>
                        </a:solidFill>
                        <a:effectLst/>
                        <a:latin typeface="Calibri" charset="0"/>
                      </a:endParaRPr>
                    </a:p>
                  </a:txBody>
                  <a:tcPr marL="12700" marR="12700" marT="12700" marB="0" anchor="b"/>
                </a:tc>
              </a:tr>
            </a:tbl>
          </a:graphicData>
        </a:graphic>
      </p:graphicFrame>
    </p:spTree>
    <p:extLst>
      <p:ext uri="{BB962C8B-B14F-4D97-AF65-F5344CB8AC3E}">
        <p14:creationId xmlns:p14="http://schemas.microsoft.com/office/powerpoint/2010/main" val="6580949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09622" y="803254"/>
            <a:ext cx="9043715" cy="4893647"/>
          </a:xfrm>
          <a:prstGeom prst="rect">
            <a:avLst/>
          </a:prstGeom>
          <a:noFill/>
        </p:spPr>
        <p:txBody>
          <a:bodyPr wrap="square" rtlCol="0">
            <a:spAutoFit/>
          </a:bodyPr>
          <a:lstStyle/>
          <a:p>
            <a:r>
              <a:rPr lang="en-US" sz="2400" dirty="0" smtClean="0"/>
              <a:t>A stable reference taxonomy has been developed</a:t>
            </a:r>
          </a:p>
          <a:p>
            <a:pPr lvl="1"/>
            <a:r>
              <a:rPr lang="en-US" sz="2400" dirty="0" smtClean="0"/>
              <a:t>Semantically disambiguated</a:t>
            </a:r>
          </a:p>
          <a:p>
            <a:pPr marL="803275" lvl="1" indent="-338138"/>
            <a:r>
              <a:rPr lang="en-US" sz="2400" dirty="0" smtClean="0"/>
              <a:t>Deeply and persistently linked to the relevant literature, data and metadata</a:t>
            </a:r>
          </a:p>
          <a:p>
            <a:pPr marL="346075" indent="-338138"/>
            <a:r>
              <a:rPr lang="en-US" sz="2400" dirty="0" smtClean="0"/>
              <a:t>An new naïve alignment is underdevelopment</a:t>
            </a:r>
          </a:p>
          <a:p>
            <a:pPr marL="346075" indent="-338138"/>
            <a:r>
              <a:rPr lang="en-US" sz="2400" dirty="0"/>
              <a:t>	</a:t>
            </a:r>
            <a:r>
              <a:rPr lang="en-US" sz="2400" dirty="0" smtClean="0"/>
              <a:t>Comparable resolution/improved accuracy</a:t>
            </a:r>
            <a:br>
              <a:rPr lang="en-US" sz="2400" dirty="0" smtClean="0"/>
            </a:br>
            <a:endParaRPr lang="en-US" sz="2400" dirty="0" smtClean="0"/>
          </a:p>
          <a:p>
            <a:pPr marL="346075" indent="-338138"/>
            <a:r>
              <a:rPr lang="en-US" sz="2400" dirty="0" smtClean="0"/>
              <a:t>Re-annotation of taxonomic information is feasible, allowing genomes/metagenomes to improve accuracy in downstream application. If done with N4L::DOIs, this only needs to be done once.</a:t>
            </a:r>
          </a:p>
          <a:p>
            <a:pPr marL="465138" indent="-452438"/>
            <a:endParaRPr lang="en-US" sz="2400" dirty="0"/>
          </a:p>
          <a:p>
            <a:pPr marL="465138" indent="-452438"/>
            <a:r>
              <a:rPr lang="en-US" sz="2400" dirty="0" smtClean="0"/>
              <a:t>Further validation and testing in real-world setting is in progress.</a:t>
            </a:r>
          </a:p>
          <a:p>
            <a:r>
              <a:rPr lang="en-US" sz="2400" dirty="0" smtClean="0"/>
              <a:t> </a:t>
            </a:r>
            <a:endParaRPr lang="en-US" sz="2400" dirty="0"/>
          </a:p>
        </p:txBody>
      </p:sp>
    </p:spTree>
    <p:extLst>
      <p:ext uri="{BB962C8B-B14F-4D97-AF65-F5344CB8AC3E}">
        <p14:creationId xmlns:p14="http://schemas.microsoft.com/office/powerpoint/2010/main" val="1447221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705526432"/>
              </p:ext>
            </p:extLst>
          </p:nvPr>
        </p:nvGraphicFramePr>
        <p:xfrm>
          <a:off x="1174882" y="1132218"/>
          <a:ext cx="10654335" cy="4269740"/>
        </p:xfrm>
        <a:graphic>
          <a:graphicData uri="http://schemas.openxmlformats.org/drawingml/2006/table">
            <a:tbl>
              <a:tblPr firstRow="1" bandRow="1">
                <a:tableStyleId>{5C22544A-7EE6-4342-B048-85BDC9FD1C3A}</a:tableStyleId>
              </a:tblPr>
              <a:tblGrid>
                <a:gridCol w="1522277"/>
                <a:gridCol w="724854"/>
                <a:gridCol w="622683"/>
                <a:gridCol w="740896"/>
                <a:gridCol w="673768"/>
                <a:gridCol w="865033"/>
                <a:gridCol w="787304"/>
                <a:gridCol w="1058779"/>
                <a:gridCol w="1267326"/>
                <a:gridCol w="1090863"/>
                <a:gridCol w="1300552"/>
              </a:tblGrid>
              <a:tr h="371860">
                <a:tc>
                  <a:txBody>
                    <a:bodyPr/>
                    <a:lstStyle/>
                    <a:p>
                      <a:pPr algn="ctr" fontAlgn="b"/>
                      <a:r>
                        <a:rPr lang="en-US" sz="1800" b="0" i="0" u="none" strike="noStrike" dirty="0">
                          <a:solidFill>
                            <a:srgbClr val="000000"/>
                          </a:solidFill>
                          <a:effectLst/>
                          <a:latin typeface="Calibri" charset="0"/>
                        </a:rPr>
                        <a:t>author</a:t>
                      </a:r>
                    </a:p>
                  </a:txBody>
                  <a:tcPr marL="12700" marR="12700" marT="12700" marB="0" anchor="b"/>
                </a:tc>
                <a:tc>
                  <a:txBody>
                    <a:bodyPr/>
                    <a:lstStyle/>
                    <a:p>
                      <a:pPr algn="ctr" fontAlgn="b"/>
                      <a:r>
                        <a:rPr lang="en-US" sz="1800" b="0" i="0" u="none" strike="noStrike" dirty="0">
                          <a:solidFill>
                            <a:srgbClr val="000000"/>
                          </a:solidFill>
                          <a:effectLst/>
                          <a:latin typeface="Calibri" charset="0"/>
                        </a:rPr>
                        <a:t>names</a:t>
                      </a:r>
                    </a:p>
                  </a:txBody>
                  <a:tcPr marL="12700" marR="12700" marT="12700" marB="0" anchor="b"/>
                </a:tc>
                <a:tc>
                  <a:txBody>
                    <a:bodyPr/>
                    <a:lstStyle/>
                    <a:p>
                      <a:pPr algn="ctr" fontAlgn="b"/>
                      <a:r>
                        <a:rPr lang="en-US" sz="1800" b="0" i="0" u="none" strike="noStrike" dirty="0">
                          <a:solidFill>
                            <a:srgbClr val="000000"/>
                          </a:solidFill>
                          <a:effectLst/>
                          <a:latin typeface="Calibri" charset="0"/>
                        </a:rPr>
                        <a:t>articles</a:t>
                      </a:r>
                    </a:p>
                  </a:txBody>
                  <a:tcPr marL="12700" marR="12700" marT="12700" marB="0" anchor="b"/>
                </a:tc>
                <a:tc>
                  <a:txBody>
                    <a:bodyPr/>
                    <a:lstStyle/>
                    <a:p>
                      <a:pPr algn="ctr" fontAlgn="b"/>
                      <a:r>
                        <a:rPr lang="en-US" sz="1800" b="0" i="0" u="none" strike="noStrike" dirty="0">
                          <a:solidFill>
                            <a:srgbClr val="000000"/>
                          </a:solidFill>
                          <a:effectLst/>
                          <a:latin typeface="Calibri" charset="0"/>
                        </a:rPr>
                        <a:t>earliest</a:t>
                      </a:r>
                    </a:p>
                  </a:txBody>
                  <a:tcPr marL="12700" marR="12700" marT="12700" marB="0" anchor="b"/>
                </a:tc>
                <a:tc>
                  <a:txBody>
                    <a:bodyPr/>
                    <a:lstStyle/>
                    <a:p>
                      <a:pPr algn="ctr" fontAlgn="b"/>
                      <a:r>
                        <a:rPr lang="en-US" sz="1800" b="0" i="0" u="none" strike="noStrike" dirty="0">
                          <a:solidFill>
                            <a:srgbClr val="000000"/>
                          </a:solidFill>
                          <a:effectLst/>
                          <a:latin typeface="Calibri" charset="0"/>
                        </a:rPr>
                        <a:t>latest</a:t>
                      </a:r>
                    </a:p>
                  </a:txBody>
                  <a:tcPr marL="12700" marR="12700" marT="12700" marB="0" anchor="b"/>
                </a:tc>
                <a:tc>
                  <a:txBody>
                    <a:bodyPr/>
                    <a:lstStyle/>
                    <a:p>
                      <a:pPr algn="ctr" fontAlgn="b"/>
                      <a:r>
                        <a:rPr lang="en-US" sz="1800" b="0" i="0" u="none" strike="noStrike" dirty="0">
                          <a:solidFill>
                            <a:srgbClr val="000000"/>
                          </a:solidFill>
                          <a:effectLst/>
                          <a:latin typeface="Calibri" charset="0"/>
                        </a:rPr>
                        <a:t>duration</a:t>
                      </a:r>
                    </a:p>
                  </a:txBody>
                  <a:tcPr marL="12700" marR="12700" marT="12700" marB="0" anchor="b"/>
                </a:tc>
                <a:tc>
                  <a:txBody>
                    <a:bodyPr/>
                    <a:lstStyle/>
                    <a:p>
                      <a:pPr algn="ctr" fontAlgn="b"/>
                      <a:r>
                        <a:rPr lang="en-US" sz="1800" b="0" i="0" u="none" strike="noStrike" dirty="0" err="1">
                          <a:solidFill>
                            <a:srgbClr val="000000"/>
                          </a:solidFill>
                          <a:effectLst/>
                          <a:latin typeface="Calibri" charset="0"/>
                        </a:rPr>
                        <a:t>naming.rate</a:t>
                      </a:r>
                      <a:endParaRPr lang="en-US" sz="1800" b="0" i="0" u="none" strike="noStrike" dirty="0">
                        <a:solidFill>
                          <a:srgbClr val="000000"/>
                        </a:solidFill>
                        <a:effectLst/>
                        <a:latin typeface="Calibri" charset="0"/>
                      </a:endParaRPr>
                    </a:p>
                  </a:txBody>
                  <a:tcPr marL="12700" marR="12700" marT="12700" marB="0" anchor="b"/>
                </a:tc>
                <a:tc>
                  <a:txBody>
                    <a:bodyPr/>
                    <a:lstStyle/>
                    <a:p>
                      <a:pPr algn="ctr" fontAlgn="b"/>
                      <a:r>
                        <a:rPr lang="en-US" sz="1800" b="0" i="0" u="none" strike="noStrike" dirty="0">
                          <a:solidFill>
                            <a:srgbClr val="000000"/>
                          </a:solidFill>
                          <a:effectLst/>
                          <a:latin typeface="Calibri" charset="0"/>
                        </a:rPr>
                        <a:t>preferred</a:t>
                      </a:r>
                    </a:p>
                  </a:txBody>
                  <a:tcPr marL="12700" marR="12700" marT="12700" marB="0" anchor="b"/>
                </a:tc>
                <a:tc>
                  <a:txBody>
                    <a:bodyPr/>
                    <a:lstStyle/>
                    <a:p>
                      <a:pPr algn="ctr" fontAlgn="b"/>
                      <a:r>
                        <a:rPr lang="en-US" sz="1800" b="0" i="0" u="none" strike="noStrike" dirty="0" err="1">
                          <a:solidFill>
                            <a:srgbClr val="000000"/>
                          </a:solidFill>
                          <a:effectLst/>
                          <a:latin typeface="Calibri" charset="0"/>
                        </a:rPr>
                        <a:t>not.preferred</a:t>
                      </a:r>
                      <a:endParaRPr lang="en-US" sz="1800" b="0" i="0" u="none" strike="noStrike" dirty="0">
                        <a:solidFill>
                          <a:srgbClr val="000000"/>
                        </a:solidFill>
                        <a:effectLst/>
                        <a:latin typeface="Calibri" charset="0"/>
                      </a:endParaRPr>
                    </a:p>
                  </a:txBody>
                  <a:tcPr marL="12700" marR="12700" marT="12700" marB="0" anchor="b"/>
                </a:tc>
                <a:tc>
                  <a:txBody>
                    <a:bodyPr/>
                    <a:lstStyle/>
                    <a:p>
                      <a:pPr algn="ctr" fontAlgn="b"/>
                      <a:r>
                        <a:rPr lang="en-US" sz="1800" b="0" i="0" u="none" strike="noStrike" dirty="0">
                          <a:solidFill>
                            <a:srgbClr val="000000"/>
                          </a:solidFill>
                          <a:effectLst/>
                          <a:latin typeface="Calibri" charset="0"/>
                        </a:rPr>
                        <a:t>emended</a:t>
                      </a:r>
                    </a:p>
                  </a:txBody>
                  <a:tcPr marL="12700" marR="12700" marT="12700" marB="0" anchor="b"/>
                </a:tc>
                <a:tc>
                  <a:txBody>
                    <a:bodyPr/>
                    <a:lstStyle/>
                    <a:p>
                      <a:pPr algn="ctr" fontAlgn="b"/>
                      <a:r>
                        <a:rPr lang="en-US" sz="1800" b="0" i="0" u="none" strike="noStrike" dirty="0" smtClean="0">
                          <a:solidFill>
                            <a:srgbClr val="000000"/>
                          </a:solidFill>
                          <a:effectLst/>
                          <a:latin typeface="Calibri" charset="0"/>
                        </a:rPr>
                        <a:t>Co-authors</a:t>
                      </a:r>
                      <a:endParaRPr lang="en-US" sz="1800" b="0" i="0" u="none" strike="noStrike" dirty="0">
                        <a:solidFill>
                          <a:srgbClr val="000000"/>
                        </a:solidFill>
                        <a:effectLst/>
                        <a:latin typeface="Calibri" charset="0"/>
                      </a:endParaRPr>
                    </a:p>
                  </a:txBody>
                  <a:tcPr marL="12700" marR="12700" marT="12700" marB="0" anchor="b"/>
                </a:tc>
              </a:tr>
              <a:tr h="370840">
                <a:tc>
                  <a:txBody>
                    <a:bodyPr/>
                    <a:lstStyle/>
                    <a:p>
                      <a:pPr algn="l" fontAlgn="b"/>
                      <a:r>
                        <a:rPr lang="en-US" sz="1800" b="0" i="0" u="none" strike="noStrike" dirty="0">
                          <a:solidFill>
                            <a:srgbClr val="000000"/>
                          </a:solidFill>
                          <a:effectLst/>
                          <a:latin typeface="Calibri" charset="0"/>
                        </a:rPr>
                        <a:t>Schumann P</a:t>
                      </a:r>
                    </a:p>
                  </a:txBody>
                  <a:tcPr marL="12700" marR="12700" marT="12700" marB="0" anchor="b"/>
                </a:tc>
                <a:tc>
                  <a:txBody>
                    <a:bodyPr/>
                    <a:lstStyle/>
                    <a:p>
                      <a:pPr algn="r" fontAlgn="b"/>
                      <a:r>
                        <a:rPr lang="en-US" sz="1800" b="0" i="0" u="none" strike="noStrike" dirty="0">
                          <a:solidFill>
                            <a:srgbClr val="000000"/>
                          </a:solidFill>
                          <a:effectLst/>
                          <a:latin typeface="Calibri" charset="0"/>
                        </a:rPr>
                        <a:t>690</a:t>
                      </a:r>
                    </a:p>
                  </a:txBody>
                  <a:tcPr marL="12700" marR="12700" marT="12700" marB="0" anchor="b"/>
                </a:tc>
                <a:tc>
                  <a:txBody>
                    <a:bodyPr/>
                    <a:lstStyle/>
                    <a:p>
                      <a:pPr algn="r" fontAlgn="b"/>
                      <a:r>
                        <a:rPr lang="en-US" sz="1800" b="0" i="0" u="none" strike="noStrike">
                          <a:solidFill>
                            <a:srgbClr val="000000"/>
                          </a:solidFill>
                          <a:effectLst/>
                          <a:latin typeface="Calibri" charset="0"/>
                        </a:rPr>
                        <a:t>418</a:t>
                      </a:r>
                    </a:p>
                  </a:txBody>
                  <a:tcPr marL="12700" marR="12700" marT="12700" marB="0" anchor="b"/>
                </a:tc>
                <a:tc>
                  <a:txBody>
                    <a:bodyPr/>
                    <a:lstStyle/>
                    <a:p>
                      <a:pPr algn="r" fontAlgn="b"/>
                      <a:r>
                        <a:rPr lang="en-US" sz="1800" b="0" i="0" u="none" strike="noStrike">
                          <a:solidFill>
                            <a:srgbClr val="000000"/>
                          </a:solidFill>
                          <a:effectLst/>
                          <a:latin typeface="Calibri" charset="0"/>
                        </a:rPr>
                        <a:t>1992</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25</a:t>
                      </a:r>
                    </a:p>
                  </a:txBody>
                  <a:tcPr marL="12700" marR="12700" marT="12700" marB="0" anchor="b"/>
                </a:tc>
                <a:tc>
                  <a:txBody>
                    <a:bodyPr/>
                    <a:lstStyle/>
                    <a:p>
                      <a:pPr algn="r" fontAlgn="b"/>
                      <a:r>
                        <a:rPr lang="en-US" sz="1800" b="0" i="0" u="none" strike="noStrike">
                          <a:solidFill>
                            <a:srgbClr val="000000"/>
                          </a:solidFill>
                          <a:effectLst/>
                          <a:latin typeface="Calibri" charset="0"/>
                        </a:rPr>
                        <a:t>27.60</a:t>
                      </a:r>
                    </a:p>
                  </a:txBody>
                  <a:tcPr marL="12700" marR="12700" marT="12700" marB="0" anchor="b"/>
                </a:tc>
                <a:tc>
                  <a:txBody>
                    <a:bodyPr/>
                    <a:lstStyle/>
                    <a:p>
                      <a:pPr algn="r" fontAlgn="b"/>
                      <a:r>
                        <a:rPr lang="en-US" sz="1800" b="0" i="0" u="none" strike="noStrike">
                          <a:solidFill>
                            <a:srgbClr val="000000"/>
                          </a:solidFill>
                          <a:effectLst/>
                          <a:latin typeface="Calibri" charset="0"/>
                        </a:rPr>
                        <a:t>647</a:t>
                      </a:r>
                    </a:p>
                  </a:txBody>
                  <a:tcPr marL="12700" marR="12700" marT="12700" marB="0" anchor="b"/>
                </a:tc>
                <a:tc>
                  <a:txBody>
                    <a:bodyPr/>
                    <a:lstStyle/>
                    <a:p>
                      <a:pPr algn="r" fontAlgn="b"/>
                      <a:r>
                        <a:rPr lang="en-US" sz="1800" b="0" i="0" u="none" strike="noStrike">
                          <a:solidFill>
                            <a:srgbClr val="000000"/>
                          </a:solidFill>
                          <a:effectLst/>
                          <a:latin typeface="Calibri" charset="0"/>
                        </a:rPr>
                        <a:t>43</a:t>
                      </a:r>
                    </a:p>
                  </a:txBody>
                  <a:tcPr marL="12700" marR="12700" marT="12700" marB="0" anchor="b"/>
                </a:tc>
                <a:tc>
                  <a:txBody>
                    <a:bodyPr/>
                    <a:lstStyle/>
                    <a:p>
                      <a:pPr algn="r" fontAlgn="b"/>
                      <a:r>
                        <a:rPr lang="en-US" sz="1800" b="0" i="0" u="none" strike="noStrike">
                          <a:solidFill>
                            <a:srgbClr val="000000"/>
                          </a:solidFill>
                          <a:effectLst/>
                          <a:latin typeface="Calibri" charset="0"/>
                        </a:rPr>
                        <a:t>96</a:t>
                      </a:r>
                    </a:p>
                  </a:txBody>
                  <a:tcPr marL="12700" marR="12700" marT="12700" marB="0" anchor="b"/>
                </a:tc>
                <a:tc>
                  <a:txBody>
                    <a:bodyPr/>
                    <a:lstStyle/>
                    <a:p>
                      <a:pPr algn="r" fontAlgn="b"/>
                      <a:r>
                        <a:rPr lang="en-US" sz="1800" b="0" i="0" u="none" strike="noStrike">
                          <a:solidFill>
                            <a:srgbClr val="000000"/>
                          </a:solidFill>
                          <a:effectLst/>
                          <a:latin typeface="Calibri" charset="0"/>
                        </a:rPr>
                        <a:t>819</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Stackebrandt E</a:t>
                      </a:r>
                    </a:p>
                  </a:txBody>
                  <a:tcPr marL="12700" marR="12700" marT="12700" marB="0" anchor="b"/>
                </a:tc>
                <a:tc>
                  <a:txBody>
                    <a:bodyPr/>
                    <a:lstStyle/>
                    <a:p>
                      <a:pPr algn="r" fontAlgn="b"/>
                      <a:r>
                        <a:rPr lang="en-US" sz="1800" b="0" i="0" u="none" strike="noStrike" dirty="0">
                          <a:solidFill>
                            <a:srgbClr val="000000"/>
                          </a:solidFill>
                          <a:effectLst/>
                          <a:latin typeface="Calibri" charset="0"/>
                        </a:rPr>
                        <a:t>637</a:t>
                      </a:r>
                    </a:p>
                  </a:txBody>
                  <a:tcPr marL="12700" marR="12700" marT="12700" marB="0" anchor="b"/>
                </a:tc>
                <a:tc>
                  <a:txBody>
                    <a:bodyPr/>
                    <a:lstStyle/>
                    <a:p>
                      <a:pPr algn="r" fontAlgn="b"/>
                      <a:r>
                        <a:rPr lang="en-US" sz="1800" b="0" i="0" u="none" strike="noStrike" dirty="0">
                          <a:solidFill>
                            <a:srgbClr val="000000"/>
                          </a:solidFill>
                          <a:effectLst/>
                          <a:latin typeface="Calibri" charset="0"/>
                        </a:rPr>
                        <a:t>278</a:t>
                      </a:r>
                    </a:p>
                  </a:txBody>
                  <a:tcPr marL="12700" marR="12700" marT="12700" marB="0" anchor="b"/>
                </a:tc>
                <a:tc>
                  <a:txBody>
                    <a:bodyPr/>
                    <a:lstStyle/>
                    <a:p>
                      <a:pPr algn="r" fontAlgn="b"/>
                      <a:r>
                        <a:rPr lang="en-US" sz="1800" b="0" i="0" u="none" strike="noStrike">
                          <a:solidFill>
                            <a:srgbClr val="000000"/>
                          </a:solidFill>
                          <a:effectLst/>
                          <a:latin typeface="Calibri" charset="0"/>
                        </a:rPr>
                        <a:t>1980</a:t>
                      </a:r>
                    </a:p>
                  </a:txBody>
                  <a:tcPr marL="12700" marR="12700" marT="12700" marB="0" anchor="b"/>
                </a:tc>
                <a:tc>
                  <a:txBody>
                    <a:bodyPr/>
                    <a:lstStyle/>
                    <a:p>
                      <a:pPr algn="r" fontAlgn="b"/>
                      <a:r>
                        <a:rPr lang="en-US" sz="1800" b="0" i="0" u="none" strike="noStrike">
                          <a:solidFill>
                            <a:srgbClr val="000000"/>
                          </a:solidFill>
                          <a:effectLst/>
                          <a:latin typeface="Calibri" charset="0"/>
                        </a:rPr>
                        <a:t>2014</a:t>
                      </a:r>
                    </a:p>
                  </a:txBody>
                  <a:tcPr marL="12700" marR="12700" marT="12700" marB="0" anchor="b"/>
                </a:tc>
                <a:tc>
                  <a:txBody>
                    <a:bodyPr/>
                    <a:lstStyle/>
                    <a:p>
                      <a:pPr algn="r" fontAlgn="b"/>
                      <a:r>
                        <a:rPr lang="en-US" sz="1800" b="0" i="0" u="none" strike="noStrike">
                          <a:solidFill>
                            <a:srgbClr val="000000"/>
                          </a:solidFill>
                          <a:effectLst/>
                          <a:latin typeface="Calibri" charset="0"/>
                        </a:rPr>
                        <a:t>34</a:t>
                      </a:r>
                    </a:p>
                  </a:txBody>
                  <a:tcPr marL="12700" marR="12700" marT="12700" marB="0" anchor="b"/>
                </a:tc>
                <a:tc>
                  <a:txBody>
                    <a:bodyPr/>
                    <a:lstStyle/>
                    <a:p>
                      <a:pPr algn="r" fontAlgn="b"/>
                      <a:r>
                        <a:rPr lang="en-US" sz="1800" b="0" i="0" u="none" strike="noStrike">
                          <a:solidFill>
                            <a:srgbClr val="000000"/>
                          </a:solidFill>
                          <a:effectLst/>
                          <a:latin typeface="Calibri" charset="0"/>
                        </a:rPr>
                        <a:t>18.74</a:t>
                      </a:r>
                    </a:p>
                  </a:txBody>
                  <a:tcPr marL="12700" marR="12700" marT="12700" marB="0" anchor="b"/>
                </a:tc>
                <a:tc>
                  <a:txBody>
                    <a:bodyPr/>
                    <a:lstStyle/>
                    <a:p>
                      <a:pPr algn="r" fontAlgn="b"/>
                      <a:r>
                        <a:rPr lang="en-US" sz="1800" b="0" i="0" u="none" strike="noStrike">
                          <a:solidFill>
                            <a:srgbClr val="000000"/>
                          </a:solidFill>
                          <a:effectLst/>
                          <a:latin typeface="Calibri" charset="0"/>
                        </a:rPr>
                        <a:t>523</a:t>
                      </a:r>
                    </a:p>
                  </a:txBody>
                  <a:tcPr marL="12700" marR="12700" marT="12700" marB="0" anchor="b"/>
                </a:tc>
                <a:tc>
                  <a:txBody>
                    <a:bodyPr/>
                    <a:lstStyle/>
                    <a:p>
                      <a:pPr algn="r" fontAlgn="b"/>
                      <a:r>
                        <a:rPr lang="en-US" sz="1800" b="0" i="0" u="none" strike="noStrike">
                          <a:solidFill>
                            <a:srgbClr val="000000"/>
                          </a:solidFill>
                          <a:effectLst/>
                          <a:latin typeface="Calibri" charset="0"/>
                        </a:rPr>
                        <a:t>114</a:t>
                      </a:r>
                    </a:p>
                  </a:txBody>
                  <a:tcPr marL="12700" marR="12700" marT="12700" marB="0" anchor="b"/>
                </a:tc>
                <a:tc>
                  <a:txBody>
                    <a:bodyPr/>
                    <a:lstStyle/>
                    <a:p>
                      <a:pPr algn="r" fontAlgn="b"/>
                      <a:r>
                        <a:rPr lang="en-US" sz="1800" b="0" i="0" u="none" strike="noStrike">
                          <a:solidFill>
                            <a:srgbClr val="000000"/>
                          </a:solidFill>
                          <a:effectLst/>
                          <a:latin typeface="Calibri" charset="0"/>
                        </a:rPr>
                        <a:t>140</a:t>
                      </a:r>
                    </a:p>
                  </a:txBody>
                  <a:tcPr marL="12700" marR="12700" marT="12700" marB="0" anchor="b"/>
                </a:tc>
                <a:tc>
                  <a:txBody>
                    <a:bodyPr/>
                    <a:lstStyle/>
                    <a:p>
                      <a:pPr algn="r" fontAlgn="b"/>
                      <a:r>
                        <a:rPr lang="en-US" sz="1800" b="0" i="0" u="none" strike="noStrike">
                          <a:solidFill>
                            <a:srgbClr val="000000"/>
                          </a:solidFill>
                          <a:effectLst/>
                          <a:latin typeface="Calibri" charset="0"/>
                        </a:rPr>
                        <a:t>542</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Collins MD</a:t>
                      </a:r>
                    </a:p>
                  </a:txBody>
                  <a:tcPr marL="12700" marR="12700" marT="12700" marB="0" anchor="b"/>
                </a:tc>
                <a:tc>
                  <a:txBody>
                    <a:bodyPr/>
                    <a:lstStyle/>
                    <a:p>
                      <a:pPr algn="r" fontAlgn="b"/>
                      <a:r>
                        <a:rPr lang="en-US" sz="1800" b="0" i="0" u="none" strike="noStrike">
                          <a:solidFill>
                            <a:srgbClr val="000000"/>
                          </a:solidFill>
                          <a:effectLst/>
                          <a:latin typeface="Calibri" charset="0"/>
                        </a:rPr>
                        <a:t>455</a:t>
                      </a:r>
                    </a:p>
                  </a:txBody>
                  <a:tcPr marL="12700" marR="12700" marT="12700" marB="0" anchor="b"/>
                </a:tc>
                <a:tc>
                  <a:txBody>
                    <a:bodyPr/>
                    <a:lstStyle/>
                    <a:p>
                      <a:pPr algn="r" fontAlgn="b"/>
                      <a:r>
                        <a:rPr lang="en-US" sz="1800" b="0" i="0" u="none" strike="noStrike">
                          <a:solidFill>
                            <a:srgbClr val="000000"/>
                          </a:solidFill>
                          <a:effectLst/>
                          <a:latin typeface="Calibri" charset="0"/>
                        </a:rPr>
                        <a:t>262</a:t>
                      </a:r>
                    </a:p>
                  </a:txBody>
                  <a:tcPr marL="12700" marR="12700" marT="12700" marB="0" anchor="b"/>
                </a:tc>
                <a:tc>
                  <a:txBody>
                    <a:bodyPr/>
                    <a:lstStyle/>
                    <a:p>
                      <a:pPr algn="r" fontAlgn="b"/>
                      <a:r>
                        <a:rPr lang="en-US" sz="1800" b="0" i="0" u="none" strike="noStrike">
                          <a:solidFill>
                            <a:srgbClr val="000000"/>
                          </a:solidFill>
                          <a:effectLst/>
                          <a:latin typeface="Calibri" charset="0"/>
                        </a:rPr>
                        <a:t>1980</a:t>
                      </a:r>
                    </a:p>
                  </a:txBody>
                  <a:tcPr marL="12700" marR="12700" marT="12700" marB="0" anchor="b"/>
                </a:tc>
                <a:tc>
                  <a:txBody>
                    <a:bodyPr/>
                    <a:lstStyle/>
                    <a:p>
                      <a:pPr algn="r" fontAlgn="b"/>
                      <a:r>
                        <a:rPr lang="en-US" sz="1800" b="0" i="0" u="none" strike="noStrike">
                          <a:solidFill>
                            <a:srgbClr val="000000"/>
                          </a:solidFill>
                          <a:effectLst/>
                          <a:latin typeface="Calibri" charset="0"/>
                        </a:rPr>
                        <a:t>2006</a:t>
                      </a:r>
                    </a:p>
                  </a:txBody>
                  <a:tcPr marL="12700" marR="12700" marT="12700" marB="0" anchor="b"/>
                </a:tc>
                <a:tc>
                  <a:txBody>
                    <a:bodyPr/>
                    <a:lstStyle/>
                    <a:p>
                      <a:pPr algn="r" fontAlgn="b"/>
                      <a:r>
                        <a:rPr lang="en-US" sz="1800" b="0" i="0" u="none" strike="noStrike">
                          <a:solidFill>
                            <a:srgbClr val="000000"/>
                          </a:solidFill>
                          <a:effectLst/>
                          <a:latin typeface="Calibri" charset="0"/>
                        </a:rPr>
                        <a:t>26</a:t>
                      </a:r>
                    </a:p>
                  </a:txBody>
                  <a:tcPr marL="12700" marR="12700" marT="12700" marB="0" anchor="b"/>
                </a:tc>
                <a:tc>
                  <a:txBody>
                    <a:bodyPr/>
                    <a:lstStyle/>
                    <a:p>
                      <a:pPr algn="r" fontAlgn="b"/>
                      <a:r>
                        <a:rPr lang="en-US" sz="1800" b="0" i="0" u="none" strike="noStrike">
                          <a:solidFill>
                            <a:srgbClr val="000000"/>
                          </a:solidFill>
                          <a:effectLst/>
                          <a:latin typeface="Calibri" charset="0"/>
                        </a:rPr>
                        <a:t>17.50</a:t>
                      </a:r>
                    </a:p>
                  </a:txBody>
                  <a:tcPr marL="12700" marR="12700" marT="12700" marB="0" anchor="b"/>
                </a:tc>
                <a:tc>
                  <a:txBody>
                    <a:bodyPr/>
                    <a:lstStyle/>
                    <a:p>
                      <a:pPr algn="r" fontAlgn="b"/>
                      <a:r>
                        <a:rPr lang="en-US" sz="1800" b="0" i="0" u="none" strike="noStrike">
                          <a:solidFill>
                            <a:srgbClr val="000000"/>
                          </a:solidFill>
                          <a:effectLst/>
                          <a:latin typeface="Calibri" charset="0"/>
                        </a:rPr>
                        <a:t>374</a:t>
                      </a:r>
                    </a:p>
                  </a:txBody>
                  <a:tcPr marL="12700" marR="12700" marT="12700" marB="0" anchor="b"/>
                </a:tc>
                <a:tc>
                  <a:txBody>
                    <a:bodyPr/>
                    <a:lstStyle/>
                    <a:p>
                      <a:pPr algn="r" fontAlgn="b"/>
                      <a:r>
                        <a:rPr lang="en-US" sz="1800" b="0" i="0" u="none" strike="noStrike">
                          <a:solidFill>
                            <a:srgbClr val="000000"/>
                          </a:solidFill>
                          <a:effectLst/>
                          <a:latin typeface="Calibri" charset="0"/>
                        </a:rPr>
                        <a:t>81</a:t>
                      </a:r>
                    </a:p>
                  </a:txBody>
                  <a:tcPr marL="12700" marR="12700" marT="12700" marB="0" anchor="b"/>
                </a:tc>
                <a:tc>
                  <a:txBody>
                    <a:bodyPr/>
                    <a:lstStyle/>
                    <a:p>
                      <a:pPr algn="r" fontAlgn="b"/>
                      <a:r>
                        <a:rPr lang="en-US" sz="1800" b="0" i="0" u="none" strike="noStrike">
                          <a:solidFill>
                            <a:srgbClr val="000000"/>
                          </a:solidFill>
                          <a:effectLst/>
                          <a:latin typeface="Calibri" charset="0"/>
                        </a:rPr>
                        <a:t>14</a:t>
                      </a:r>
                    </a:p>
                  </a:txBody>
                  <a:tcPr marL="12700" marR="12700" marT="12700" marB="0" anchor="b"/>
                </a:tc>
                <a:tc>
                  <a:txBody>
                    <a:bodyPr/>
                    <a:lstStyle/>
                    <a:p>
                      <a:pPr algn="r" fontAlgn="b"/>
                      <a:r>
                        <a:rPr lang="en-US" sz="1800" b="0" i="0" u="none" strike="noStrike">
                          <a:solidFill>
                            <a:srgbClr val="000000"/>
                          </a:solidFill>
                          <a:effectLst/>
                          <a:latin typeface="Calibri" charset="0"/>
                        </a:rPr>
                        <a:t>372</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Kämpfer P</a:t>
                      </a:r>
                    </a:p>
                  </a:txBody>
                  <a:tcPr marL="12700" marR="12700" marT="12700" marB="0" anchor="b"/>
                </a:tc>
                <a:tc>
                  <a:txBody>
                    <a:bodyPr/>
                    <a:lstStyle/>
                    <a:p>
                      <a:pPr algn="r" fontAlgn="b"/>
                      <a:r>
                        <a:rPr lang="en-US" sz="1800" b="0" i="0" u="none" strike="noStrike">
                          <a:solidFill>
                            <a:srgbClr val="000000"/>
                          </a:solidFill>
                          <a:effectLst/>
                          <a:latin typeface="Calibri" charset="0"/>
                        </a:rPr>
                        <a:t>447</a:t>
                      </a:r>
                    </a:p>
                  </a:txBody>
                  <a:tcPr marL="12700" marR="12700" marT="12700" marB="0" anchor="b"/>
                </a:tc>
                <a:tc>
                  <a:txBody>
                    <a:bodyPr/>
                    <a:lstStyle/>
                    <a:p>
                      <a:pPr algn="r" fontAlgn="b"/>
                      <a:r>
                        <a:rPr lang="en-US" sz="1800" b="0" i="0" u="none" strike="noStrike">
                          <a:solidFill>
                            <a:srgbClr val="000000"/>
                          </a:solidFill>
                          <a:effectLst/>
                          <a:latin typeface="Calibri" charset="0"/>
                        </a:rPr>
                        <a:t>293</a:t>
                      </a:r>
                    </a:p>
                  </a:txBody>
                  <a:tcPr marL="12700" marR="12700" marT="12700" marB="0" anchor="b"/>
                </a:tc>
                <a:tc>
                  <a:txBody>
                    <a:bodyPr/>
                    <a:lstStyle/>
                    <a:p>
                      <a:pPr algn="r" fontAlgn="b"/>
                      <a:r>
                        <a:rPr lang="en-US" sz="1800" b="0" i="0" u="none" strike="noStrike">
                          <a:solidFill>
                            <a:srgbClr val="000000"/>
                          </a:solidFill>
                          <a:effectLst/>
                          <a:latin typeface="Calibri" charset="0"/>
                        </a:rPr>
                        <a:t>1995</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22</a:t>
                      </a:r>
                    </a:p>
                  </a:txBody>
                  <a:tcPr marL="12700" marR="12700" marT="12700" marB="0" anchor="b"/>
                </a:tc>
                <a:tc>
                  <a:txBody>
                    <a:bodyPr/>
                    <a:lstStyle/>
                    <a:p>
                      <a:pPr algn="r" fontAlgn="b"/>
                      <a:r>
                        <a:rPr lang="en-US" sz="1800" b="0" i="0" u="none" strike="noStrike">
                          <a:solidFill>
                            <a:srgbClr val="000000"/>
                          </a:solidFill>
                          <a:effectLst/>
                          <a:latin typeface="Calibri" charset="0"/>
                        </a:rPr>
                        <a:t>20.32</a:t>
                      </a:r>
                    </a:p>
                  </a:txBody>
                  <a:tcPr marL="12700" marR="12700" marT="12700" marB="0" anchor="b"/>
                </a:tc>
                <a:tc>
                  <a:txBody>
                    <a:bodyPr/>
                    <a:lstStyle/>
                    <a:p>
                      <a:pPr algn="r" fontAlgn="b"/>
                      <a:r>
                        <a:rPr lang="en-US" sz="1800" b="0" i="0" u="none" strike="noStrike">
                          <a:solidFill>
                            <a:srgbClr val="000000"/>
                          </a:solidFill>
                          <a:effectLst/>
                          <a:latin typeface="Calibri" charset="0"/>
                        </a:rPr>
                        <a:t>418</a:t>
                      </a:r>
                    </a:p>
                  </a:txBody>
                  <a:tcPr marL="12700" marR="12700" marT="12700" marB="0" anchor="b"/>
                </a:tc>
                <a:tc>
                  <a:txBody>
                    <a:bodyPr/>
                    <a:lstStyle/>
                    <a:p>
                      <a:pPr algn="r" fontAlgn="b"/>
                      <a:r>
                        <a:rPr lang="en-US" sz="1800" b="0" i="0" u="none" strike="noStrike">
                          <a:solidFill>
                            <a:srgbClr val="000000"/>
                          </a:solidFill>
                          <a:effectLst/>
                          <a:latin typeface="Calibri" charset="0"/>
                        </a:rPr>
                        <a:t>29</a:t>
                      </a:r>
                    </a:p>
                  </a:txBody>
                  <a:tcPr marL="12700" marR="12700" marT="12700" marB="0" anchor="b"/>
                </a:tc>
                <a:tc>
                  <a:txBody>
                    <a:bodyPr/>
                    <a:lstStyle/>
                    <a:p>
                      <a:pPr algn="r" fontAlgn="b"/>
                      <a:r>
                        <a:rPr lang="en-US" sz="1800" b="0" i="0" u="none" strike="noStrike">
                          <a:solidFill>
                            <a:srgbClr val="000000"/>
                          </a:solidFill>
                          <a:effectLst/>
                          <a:latin typeface="Calibri" charset="0"/>
                        </a:rPr>
                        <a:t>67</a:t>
                      </a:r>
                    </a:p>
                  </a:txBody>
                  <a:tcPr marL="12700" marR="12700" marT="12700" marB="0" anchor="b"/>
                </a:tc>
                <a:tc>
                  <a:txBody>
                    <a:bodyPr/>
                    <a:lstStyle/>
                    <a:p>
                      <a:pPr algn="r" fontAlgn="b"/>
                      <a:r>
                        <a:rPr lang="en-US" sz="1800" b="0" i="0" u="none" strike="noStrike">
                          <a:solidFill>
                            <a:srgbClr val="000000"/>
                          </a:solidFill>
                          <a:effectLst/>
                          <a:latin typeface="Calibri" charset="0"/>
                        </a:rPr>
                        <a:t>475</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Li W-J</a:t>
                      </a:r>
                    </a:p>
                  </a:txBody>
                  <a:tcPr marL="12700" marR="12700" marT="12700" marB="0" anchor="b"/>
                </a:tc>
                <a:tc>
                  <a:txBody>
                    <a:bodyPr/>
                    <a:lstStyle/>
                    <a:p>
                      <a:pPr algn="r" fontAlgn="b"/>
                      <a:r>
                        <a:rPr lang="en-US" sz="1800" b="0" i="0" u="none" strike="noStrike">
                          <a:solidFill>
                            <a:srgbClr val="000000"/>
                          </a:solidFill>
                          <a:effectLst/>
                          <a:latin typeface="Calibri" charset="0"/>
                        </a:rPr>
                        <a:t>337</a:t>
                      </a:r>
                    </a:p>
                  </a:txBody>
                  <a:tcPr marL="12700" marR="12700" marT="12700" marB="0" anchor="b"/>
                </a:tc>
                <a:tc>
                  <a:txBody>
                    <a:bodyPr/>
                    <a:lstStyle/>
                    <a:p>
                      <a:pPr algn="r" fontAlgn="b"/>
                      <a:r>
                        <a:rPr lang="en-US" sz="1800" b="0" i="0" u="none" strike="noStrike">
                          <a:solidFill>
                            <a:srgbClr val="000000"/>
                          </a:solidFill>
                          <a:effectLst/>
                          <a:latin typeface="Calibri" charset="0"/>
                        </a:rPr>
                        <a:t>267</a:t>
                      </a:r>
                    </a:p>
                  </a:txBody>
                  <a:tcPr marL="12700" marR="12700" marT="12700" marB="0" anchor="b"/>
                </a:tc>
                <a:tc>
                  <a:txBody>
                    <a:bodyPr/>
                    <a:lstStyle/>
                    <a:p>
                      <a:pPr algn="r" fontAlgn="b"/>
                      <a:r>
                        <a:rPr lang="en-US" sz="1800" b="0" i="0" u="none" strike="noStrike">
                          <a:solidFill>
                            <a:srgbClr val="000000"/>
                          </a:solidFill>
                          <a:effectLst/>
                          <a:latin typeface="Calibri" charset="0"/>
                        </a:rPr>
                        <a:t>2005</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12</a:t>
                      </a:r>
                    </a:p>
                  </a:txBody>
                  <a:tcPr marL="12700" marR="12700" marT="12700" marB="0" anchor="b"/>
                </a:tc>
                <a:tc>
                  <a:txBody>
                    <a:bodyPr/>
                    <a:lstStyle/>
                    <a:p>
                      <a:pPr algn="r" fontAlgn="b"/>
                      <a:r>
                        <a:rPr lang="en-US" sz="1800" b="0" i="0" u="none" strike="noStrike">
                          <a:solidFill>
                            <a:srgbClr val="000000"/>
                          </a:solidFill>
                          <a:effectLst/>
                          <a:latin typeface="Calibri" charset="0"/>
                        </a:rPr>
                        <a:t>28.08</a:t>
                      </a:r>
                    </a:p>
                  </a:txBody>
                  <a:tcPr marL="12700" marR="12700" marT="12700" marB="0" anchor="b"/>
                </a:tc>
                <a:tc>
                  <a:txBody>
                    <a:bodyPr/>
                    <a:lstStyle/>
                    <a:p>
                      <a:pPr algn="r" fontAlgn="b"/>
                      <a:r>
                        <a:rPr lang="en-US" sz="1800" b="0" i="0" u="none" strike="noStrike">
                          <a:solidFill>
                            <a:srgbClr val="000000"/>
                          </a:solidFill>
                          <a:effectLst/>
                          <a:latin typeface="Calibri" charset="0"/>
                        </a:rPr>
                        <a:t>314</a:t>
                      </a:r>
                    </a:p>
                  </a:txBody>
                  <a:tcPr marL="12700" marR="12700" marT="12700" marB="0" anchor="b"/>
                </a:tc>
                <a:tc>
                  <a:txBody>
                    <a:bodyPr/>
                    <a:lstStyle/>
                    <a:p>
                      <a:pPr algn="r" fontAlgn="b"/>
                      <a:r>
                        <a:rPr lang="en-US" sz="1800" b="0" i="0" u="none" strike="noStrike">
                          <a:solidFill>
                            <a:srgbClr val="000000"/>
                          </a:solidFill>
                          <a:effectLst/>
                          <a:latin typeface="Calibri" charset="0"/>
                        </a:rPr>
                        <a:t>23</a:t>
                      </a:r>
                    </a:p>
                  </a:txBody>
                  <a:tcPr marL="12700" marR="12700" marT="12700" marB="0" anchor="b"/>
                </a:tc>
                <a:tc>
                  <a:txBody>
                    <a:bodyPr/>
                    <a:lstStyle/>
                    <a:p>
                      <a:pPr algn="r" fontAlgn="b"/>
                      <a:r>
                        <a:rPr lang="en-US" sz="1800" b="0" i="0" u="none" strike="noStrike" dirty="0">
                          <a:solidFill>
                            <a:srgbClr val="000000"/>
                          </a:solidFill>
                          <a:effectLst/>
                          <a:latin typeface="Calibri" charset="0"/>
                        </a:rPr>
                        <a:t>28</a:t>
                      </a:r>
                    </a:p>
                  </a:txBody>
                  <a:tcPr marL="12700" marR="12700" marT="12700" marB="0" anchor="b"/>
                </a:tc>
                <a:tc>
                  <a:txBody>
                    <a:bodyPr/>
                    <a:lstStyle/>
                    <a:p>
                      <a:pPr algn="r" fontAlgn="b"/>
                      <a:r>
                        <a:rPr lang="en-US" sz="1800" b="0" i="0" u="none" strike="noStrike">
                          <a:solidFill>
                            <a:srgbClr val="000000"/>
                          </a:solidFill>
                          <a:effectLst/>
                          <a:latin typeface="Calibri" charset="0"/>
                        </a:rPr>
                        <a:t>453</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Yokota A</a:t>
                      </a:r>
                    </a:p>
                  </a:txBody>
                  <a:tcPr marL="12700" marR="12700" marT="12700" marB="0" anchor="b"/>
                </a:tc>
                <a:tc>
                  <a:txBody>
                    <a:bodyPr/>
                    <a:lstStyle/>
                    <a:p>
                      <a:pPr algn="r" fontAlgn="b"/>
                      <a:r>
                        <a:rPr lang="en-US" sz="1800" b="0" i="0" u="none" strike="noStrike">
                          <a:solidFill>
                            <a:srgbClr val="000000"/>
                          </a:solidFill>
                          <a:effectLst/>
                          <a:latin typeface="Calibri" charset="0"/>
                        </a:rPr>
                        <a:t>332</a:t>
                      </a:r>
                    </a:p>
                  </a:txBody>
                  <a:tcPr marL="12700" marR="12700" marT="12700" marB="0" anchor="b"/>
                </a:tc>
                <a:tc>
                  <a:txBody>
                    <a:bodyPr/>
                    <a:lstStyle/>
                    <a:p>
                      <a:pPr algn="r" fontAlgn="b"/>
                      <a:r>
                        <a:rPr lang="en-US" sz="1800" b="0" i="0" u="none" strike="noStrike">
                          <a:solidFill>
                            <a:srgbClr val="000000"/>
                          </a:solidFill>
                          <a:effectLst/>
                          <a:latin typeface="Calibri" charset="0"/>
                        </a:rPr>
                        <a:t>149</a:t>
                      </a:r>
                    </a:p>
                  </a:txBody>
                  <a:tcPr marL="12700" marR="12700" marT="12700" marB="0" anchor="b"/>
                </a:tc>
                <a:tc>
                  <a:txBody>
                    <a:bodyPr/>
                    <a:lstStyle/>
                    <a:p>
                      <a:pPr algn="r" fontAlgn="b"/>
                      <a:r>
                        <a:rPr lang="en-US" sz="1800" b="0" i="0" u="none" strike="noStrike">
                          <a:solidFill>
                            <a:srgbClr val="000000"/>
                          </a:solidFill>
                          <a:effectLst/>
                          <a:latin typeface="Calibri" charset="0"/>
                        </a:rPr>
                        <a:t>1992</a:t>
                      </a:r>
                    </a:p>
                  </a:txBody>
                  <a:tcPr marL="12700" marR="12700" marT="12700" marB="0" anchor="b"/>
                </a:tc>
                <a:tc>
                  <a:txBody>
                    <a:bodyPr/>
                    <a:lstStyle/>
                    <a:p>
                      <a:pPr algn="r" fontAlgn="b"/>
                      <a:r>
                        <a:rPr lang="en-US" sz="1800" b="0" i="0" u="none" strike="noStrike">
                          <a:solidFill>
                            <a:srgbClr val="000000"/>
                          </a:solidFill>
                          <a:effectLst/>
                          <a:latin typeface="Calibri" charset="0"/>
                        </a:rPr>
                        <a:t>2016</a:t>
                      </a:r>
                    </a:p>
                  </a:txBody>
                  <a:tcPr marL="12700" marR="12700" marT="12700" marB="0" anchor="b"/>
                </a:tc>
                <a:tc>
                  <a:txBody>
                    <a:bodyPr/>
                    <a:lstStyle/>
                    <a:p>
                      <a:pPr algn="r" fontAlgn="b"/>
                      <a:r>
                        <a:rPr lang="en-US" sz="1800" b="0" i="0" u="none" strike="noStrike">
                          <a:solidFill>
                            <a:srgbClr val="000000"/>
                          </a:solidFill>
                          <a:effectLst/>
                          <a:latin typeface="Calibri" charset="0"/>
                        </a:rPr>
                        <a:t>24</a:t>
                      </a:r>
                    </a:p>
                  </a:txBody>
                  <a:tcPr marL="12700" marR="12700" marT="12700" marB="0" anchor="b"/>
                </a:tc>
                <a:tc>
                  <a:txBody>
                    <a:bodyPr/>
                    <a:lstStyle/>
                    <a:p>
                      <a:pPr algn="r" fontAlgn="b"/>
                      <a:r>
                        <a:rPr lang="en-US" sz="1800" b="0" i="0" u="none" strike="noStrike">
                          <a:solidFill>
                            <a:srgbClr val="000000"/>
                          </a:solidFill>
                          <a:effectLst/>
                          <a:latin typeface="Calibri" charset="0"/>
                        </a:rPr>
                        <a:t>13.83</a:t>
                      </a:r>
                    </a:p>
                  </a:txBody>
                  <a:tcPr marL="12700" marR="12700" marT="12700" marB="0" anchor="b"/>
                </a:tc>
                <a:tc>
                  <a:txBody>
                    <a:bodyPr/>
                    <a:lstStyle/>
                    <a:p>
                      <a:pPr algn="r" fontAlgn="b"/>
                      <a:r>
                        <a:rPr lang="en-US" sz="1800" b="0" i="0" u="none" strike="noStrike">
                          <a:solidFill>
                            <a:srgbClr val="000000"/>
                          </a:solidFill>
                          <a:effectLst/>
                          <a:latin typeface="Calibri" charset="0"/>
                        </a:rPr>
                        <a:t>287</a:t>
                      </a:r>
                    </a:p>
                  </a:txBody>
                  <a:tcPr marL="12700" marR="12700" marT="12700" marB="0" anchor="b"/>
                </a:tc>
                <a:tc>
                  <a:txBody>
                    <a:bodyPr/>
                    <a:lstStyle/>
                    <a:p>
                      <a:pPr algn="r" fontAlgn="b"/>
                      <a:r>
                        <a:rPr lang="en-US" sz="1800" b="0" i="0" u="none" strike="noStrike">
                          <a:solidFill>
                            <a:srgbClr val="000000"/>
                          </a:solidFill>
                          <a:effectLst/>
                          <a:latin typeface="Calibri" charset="0"/>
                        </a:rPr>
                        <a:t>45</a:t>
                      </a:r>
                    </a:p>
                  </a:txBody>
                  <a:tcPr marL="12700" marR="12700" marT="12700" marB="0" anchor="b"/>
                </a:tc>
                <a:tc>
                  <a:txBody>
                    <a:bodyPr/>
                    <a:lstStyle/>
                    <a:p>
                      <a:pPr algn="r" fontAlgn="b"/>
                      <a:r>
                        <a:rPr lang="en-US" sz="1800" b="0" i="0" u="none" strike="noStrike">
                          <a:solidFill>
                            <a:srgbClr val="000000"/>
                          </a:solidFill>
                          <a:effectLst/>
                          <a:latin typeface="Calibri" charset="0"/>
                        </a:rPr>
                        <a:t>24</a:t>
                      </a:r>
                    </a:p>
                  </a:txBody>
                  <a:tcPr marL="12700" marR="12700" marT="12700" marB="0" anchor="b"/>
                </a:tc>
                <a:tc>
                  <a:txBody>
                    <a:bodyPr/>
                    <a:lstStyle/>
                    <a:p>
                      <a:pPr algn="r" fontAlgn="b"/>
                      <a:r>
                        <a:rPr lang="en-US" sz="1800" b="0" i="0" u="none" strike="noStrike">
                          <a:solidFill>
                            <a:srgbClr val="000000"/>
                          </a:solidFill>
                          <a:effectLst/>
                          <a:latin typeface="Calibri" charset="0"/>
                        </a:rPr>
                        <a:t>204</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Rainey FA</a:t>
                      </a:r>
                    </a:p>
                  </a:txBody>
                  <a:tcPr marL="12700" marR="12700" marT="12700" marB="0" anchor="b"/>
                </a:tc>
                <a:tc>
                  <a:txBody>
                    <a:bodyPr/>
                    <a:lstStyle/>
                    <a:p>
                      <a:pPr algn="r" fontAlgn="b"/>
                      <a:r>
                        <a:rPr lang="en-US" sz="1800" b="0" i="0" u="none" strike="noStrike">
                          <a:solidFill>
                            <a:srgbClr val="000000"/>
                          </a:solidFill>
                          <a:effectLst/>
                          <a:latin typeface="Calibri" charset="0"/>
                        </a:rPr>
                        <a:t>320</a:t>
                      </a:r>
                    </a:p>
                  </a:txBody>
                  <a:tcPr marL="12700" marR="12700" marT="12700" marB="0" anchor="b"/>
                </a:tc>
                <a:tc>
                  <a:txBody>
                    <a:bodyPr/>
                    <a:lstStyle/>
                    <a:p>
                      <a:pPr algn="r" fontAlgn="b"/>
                      <a:r>
                        <a:rPr lang="en-US" sz="1800" b="0" i="0" u="none" strike="noStrike">
                          <a:solidFill>
                            <a:srgbClr val="000000"/>
                          </a:solidFill>
                          <a:effectLst/>
                          <a:latin typeface="Calibri" charset="0"/>
                        </a:rPr>
                        <a:t>147</a:t>
                      </a:r>
                    </a:p>
                  </a:txBody>
                  <a:tcPr marL="12700" marR="12700" marT="12700" marB="0" anchor="b"/>
                </a:tc>
                <a:tc>
                  <a:txBody>
                    <a:bodyPr/>
                    <a:lstStyle/>
                    <a:p>
                      <a:pPr algn="r" fontAlgn="b"/>
                      <a:r>
                        <a:rPr lang="en-US" sz="1800" b="0" i="0" u="none" strike="noStrike">
                          <a:solidFill>
                            <a:srgbClr val="000000"/>
                          </a:solidFill>
                          <a:effectLst/>
                          <a:latin typeface="Calibri" charset="0"/>
                        </a:rPr>
                        <a:t>1992</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25</a:t>
                      </a:r>
                    </a:p>
                  </a:txBody>
                  <a:tcPr marL="12700" marR="12700" marT="12700" marB="0" anchor="b"/>
                </a:tc>
                <a:tc>
                  <a:txBody>
                    <a:bodyPr/>
                    <a:lstStyle/>
                    <a:p>
                      <a:pPr algn="r" fontAlgn="b"/>
                      <a:r>
                        <a:rPr lang="en-US" sz="1800" b="0" i="0" u="none" strike="noStrike">
                          <a:solidFill>
                            <a:srgbClr val="000000"/>
                          </a:solidFill>
                          <a:effectLst/>
                          <a:latin typeface="Calibri" charset="0"/>
                        </a:rPr>
                        <a:t>12.80</a:t>
                      </a:r>
                    </a:p>
                  </a:txBody>
                  <a:tcPr marL="12700" marR="12700" marT="12700" marB="0" anchor="b"/>
                </a:tc>
                <a:tc>
                  <a:txBody>
                    <a:bodyPr/>
                    <a:lstStyle/>
                    <a:p>
                      <a:pPr algn="r" fontAlgn="b"/>
                      <a:r>
                        <a:rPr lang="en-US" sz="1800" b="0" i="0" u="none" strike="noStrike">
                          <a:solidFill>
                            <a:srgbClr val="000000"/>
                          </a:solidFill>
                          <a:effectLst/>
                          <a:latin typeface="Calibri" charset="0"/>
                        </a:rPr>
                        <a:t>266</a:t>
                      </a:r>
                    </a:p>
                  </a:txBody>
                  <a:tcPr marL="12700" marR="12700" marT="12700" marB="0" anchor="b"/>
                </a:tc>
                <a:tc>
                  <a:txBody>
                    <a:bodyPr/>
                    <a:lstStyle/>
                    <a:p>
                      <a:pPr algn="r" fontAlgn="b"/>
                      <a:r>
                        <a:rPr lang="en-US" sz="1800" b="0" i="0" u="none" strike="noStrike">
                          <a:solidFill>
                            <a:srgbClr val="000000"/>
                          </a:solidFill>
                          <a:effectLst/>
                          <a:latin typeface="Calibri" charset="0"/>
                        </a:rPr>
                        <a:t>54</a:t>
                      </a:r>
                    </a:p>
                  </a:txBody>
                  <a:tcPr marL="12700" marR="12700" marT="12700" marB="0" anchor="b"/>
                </a:tc>
                <a:tc>
                  <a:txBody>
                    <a:bodyPr/>
                    <a:lstStyle/>
                    <a:p>
                      <a:pPr algn="r" fontAlgn="b"/>
                      <a:r>
                        <a:rPr lang="en-US" sz="1800" b="0" i="0" u="none" strike="noStrike">
                          <a:solidFill>
                            <a:srgbClr val="000000"/>
                          </a:solidFill>
                          <a:effectLst/>
                          <a:latin typeface="Calibri" charset="0"/>
                        </a:rPr>
                        <a:t>39</a:t>
                      </a:r>
                    </a:p>
                  </a:txBody>
                  <a:tcPr marL="12700" marR="12700" marT="12700" marB="0" anchor="b"/>
                </a:tc>
                <a:tc>
                  <a:txBody>
                    <a:bodyPr/>
                    <a:lstStyle/>
                    <a:p>
                      <a:pPr algn="r" fontAlgn="b"/>
                      <a:r>
                        <a:rPr lang="en-US" sz="1800" b="0" i="0" u="none" strike="noStrike">
                          <a:solidFill>
                            <a:srgbClr val="000000"/>
                          </a:solidFill>
                          <a:effectLst/>
                          <a:latin typeface="Calibri" charset="0"/>
                        </a:rPr>
                        <a:t>247</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Goodfellow M</a:t>
                      </a:r>
                    </a:p>
                  </a:txBody>
                  <a:tcPr marL="12700" marR="12700" marT="12700" marB="0" anchor="b"/>
                </a:tc>
                <a:tc>
                  <a:txBody>
                    <a:bodyPr/>
                    <a:lstStyle/>
                    <a:p>
                      <a:pPr algn="r" fontAlgn="b"/>
                      <a:r>
                        <a:rPr lang="en-US" sz="1800" b="0" i="0" u="none" strike="noStrike">
                          <a:solidFill>
                            <a:srgbClr val="000000"/>
                          </a:solidFill>
                          <a:effectLst/>
                          <a:latin typeface="Calibri" charset="0"/>
                        </a:rPr>
                        <a:t>301</a:t>
                      </a:r>
                    </a:p>
                  </a:txBody>
                  <a:tcPr marL="12700" marR="12700" marT="12700" marB="0" anchor="b"/>
                </a:tc>
                <a:tc>
                  <a:txBody>
                    <a:bodyPr/>
                    <a:lstStyle/>
                    <a:p>
                      <a:pPr algn="r" fontAlgn="b"/>
                      <a:r>
                        <a:rPr lang="en-US" sz="1800" b="0" i="0" u="none" strike="noStrike">
                          <a:solidFill>
                            <a:srgbClr val="000000"/>
                          </a:solidFill>
                          <a:effectLst/>
                          <a:latin typeface="Calibri" charset="0"/>
                        </a:rPr>
                        <a:t>172</a:t>
                      </a:r>
                    </a:p>
                  </a:txBody>
                  <a:tcPr marL="12700" marR="12700" marT="12700" marB="0" anchor="b"/>
                </a:tc>
                <a:tc>
                  <a:txBody>
                    <a:bodyPr/>
                    <a:lstStyle/>
                    <a:p>
                      <a:pPr algn="r" fontAlgn="b"/>
                      <a:r>
                        <a:rPr lang="en-US" sz="1800" b="0" i="0" u="none" strike="noStrike">
                          <a:solidFill>
                            <a:srgbClr val="000000"/>
                          </a:solidFill>
                          <a:effectLst/>
                          <a:latin typeface="Calibri" charset="0"/>
                        </a:rPr>
                        <a:t>1973</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44</a:t>
                      </a:r>
                    </a:p>
                  </a:txBody>
                  <a:tcPr marL="12700" marR="12700" marT="12700" marB="0" anchor="b"/>
                </a:tc>
                <a:tc>
                  <a:txBody>
                    <a:bodyPr/>
                    <a:lstStyle/>
                    <a:p>
                      <a:pPr algn="r" fontAlgn="b"/>
                      <a:r>
                        <a:rPr lang="en-US" sz="1800" b="0" i="0" u="none" strike="noStrike">
                          <a:solidFill>
                            <a:srgbClr val="000000"/>
                          </a:solidFill>
                          <a:effectLst/>
                          <a:latin typeface="Calibri" charset="0"/>
                        </a:rPr>
                        <a:t>6.84</a:t>
                      </a:r>
                    </a:p>
                  </a:txBody>
                  <a:tcPr marL="12700" marR="12700" marT="12700" marB="0" anchor="b"/>
                </a:tc>
                <a:tc>
                  <a:txBody>
                    <a:bodyPr/>
                    <a:lstStyle/>
                    <a:p>
                      <a:pPr algn="r" fontAlgn="b"/>
                      <a:r>
                        <a:rPr lang="en-US" sz="1800" b="0" i="0" u="none" strike="noStrike">
                          <a:solidFill>
                            <a:srgbClr val="000000"/>
                          </a:solidFill>
                          <a:effectLst/>
                          <a:latin typeface="Calibri" charset="0"/>
                        </a:rPr>
                        <a:t>255</a:t>
                      </a:r>
                    </a:p>
                  </a:txBody>
                  <a:tcPr marL="12700" marR="12700" marT="12700" marB="0" anchor="b"/>
                </a:tc>
                <a:tc>
                  <a:txBody>
                    <a:bodyPr/>
                    <a:lstStyle/>
                    <a:p>
                      <a:pPr algn="r" fontAlgn="b"/>
                      <a:r>
                        <a:rPr lang="en-US" sz="1800" b="0" i="0" u="none" strike="noStrike">
                          <a:solidFill>
                            <a:srgbClr val="000000"/>
                          </a:solidFill>
                          <a:effectLst/>
                          <a:latin typeface="Calibri" charset="0"/>
                        </a:rPr>
                        <a:t>46</a:t>
                      </a:r>
                    </a:p>
                  </a:txBody>
                  <a:tcPr marL="12700" marR="12700" marT="12700" marB="0" anchor="b"/>
                </a:tc>
                <a:tc>
                  <a:txBody>
                    <a:bodyPr/>
                    <a:lstStyle/>
                    <a:p>
                      <a:pPr algn="r" fontAlgn="b"/>
                      <a:r>
                        <a:rPr lang="en-US" sz="1800" b="0" i="0" u="none" strike="noStrike">
                          <a:solidFill>
                            <a:srgbClr val="000000"/>
                          </a:solidFill>
                          <a:effectLst/>
                          <a:latin typeface="Calibri" charset="0"/>
                        </a:rPr>
                        <a:t>14</a:t>
                      </a:r>
                    </a:p>
                  </a:txBody>
                  <a:tcPr marL="12700" marR="12700" marT="12700" marB="0" anchor="b"/>
                </a:tc>
                <a:tc>
                  <a:txBody>
                    <a:bodyPr/>
                    <a:lstStyle/>
                    <a:p>
                      <a:pPr algn="r" fontAlgn="b"/>
                      <a:r>
                        <a:rPr lang="en-US" sz="1800" b="0" i="0" u="none" strike="noStrike">
                          <a:solidFill>
                            <a:srgbClr val="000000"/>
                          </a:solidFill>
                          <a:effectLst/>
                          <a:latin typeface="Calibri" charset="0"/>
                        </a:rPr>
                        <a:t>331</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Yoon J-H</a:t>
                      </a:r>
                    </a:p>
                  </a:txBody>
                  <a:tcPr marL="12700" marR="12700" marT="12700" marB="0" anchor="b"/>
                </a:tc>
                <a:tc>
                  <a:txBody>
                    <a:bodyPr/>
                    <a:lstStyle/>
                    <a:p>
                      <a:pPr algn="r" fontAlgn="b"/>
                      <a:r>
                        <a:rPr lang="en-US" sz="1800" b="0" i="0" u="none" strike="noStrike">
                          <a:solidFill>
                            <a:srgbClr val="000000"/>
                          </a:solidFill>
                          <a:effectLst/>
                          <a:latin typeface="Calibri" charset="0"/>
                        </a:rPr>
                        <a:t>299</a:t>
                      </a:r>
                    </a:p>
                  </a:txBody>
                  <a:tcPr marL="12700" marR="12700" marT="12700" marB="0" anchor="b"/>
                </a:tc>
                <a:tc>
                  <a:txBody>
                    <a:bodyPr/>
                    <a:lstStyle/>
                    <a:p>
                      <a:pPr algn="r" fontAlgn="b"/>
                      <a:r>
                        <a:rPr lang="en-US" sz="1800" b="0" i="0" u="none" strike="noStrike">
                          <a:solidFill>
                            <a:srgbClr val="000000"/>
                          </a:solidFill>
                          <a:effectLst/>
                          <a:latin typeface="Calibri" charset="0"/>
                        </a:rPr>
                        <a:t>236</a:t>
                      </a:r>
                    </a:p>
                  </a:txBody>
                  <a:tcPr marL="12700" marR="12700" marT="12700" marB="0" anchor="b"/>
                </a:tc>
                <a:tc>
                  <a:txBody>
                    <a:bodyPr/>
                    <a:lstStyle/>
                    <a:p>
                      <a:pPr algn="r" fontAlgn="b"/>
                      <a:r>
                        <a:rPr lang="en-US" sz="1800" b="0" i="0" u="none" strike="noStrike">
                          <a:solidFill>
                            <a:srgbClr val="000000"/>
                          </a:solidFill>
                          <a:effectLst/>
                          <a:latin typeface="Calibri" charset="0"/>
                        </a:rPr>
                        <a:t>2008</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9</a:t>
                      </a:r>
                    </a:p>
                  </a:txBody>
                  <a:tcPr marL="12700" marR="12700" marT="12700" marB="0" anchor="b"/>
                </a:tc>
                <a:tc>
                  <a:txBody>
                    <a:bodyPr/>
                    <a:lstStyle/>
                    <a:p>
                      <a:pPr algn="r" fontAlgn="b"/>
                      <a:r>
                        <a:rPr lang="en-US" sz="1800" b="0" i="0" u="none" strike="noStrike">
                          <a:solidFill>
                            <a:srgbClr val="000000"/>
                          </a:solidFill>
                          <a:effectLst/>
                          <a:latin typeface="Calibri" charset="0"/>
                        </a:rPr>
                        <a:t>33.22</a:t>
                      </a:r>
                    </a:p>
                  </a:txBody>
                  <a:tcPr marL="12700" marR="12700" marT="12700" marB="0" anchor="b"/>
                </a:tc>
                <a:tc>
                  <a:txBody>
                    <a:bodyPr/>
                    <a:lstStyle/>
                    <a:p>
                      <a:pPr algn="r" fontAlgn="b"/>
                      <a:r>
                        <a:rPr lang="en-US" sz="1800" b="0" i="0" u="none" strike="noStrike">
                          <a:solidFill>
                            <a:srgbClr val="000000"/>
                          </a:solidFill>
                          <a:effectLst/>
                          <a:latin typeface="Calibri" charset="0"/>
                        </a:rPr>
                        <a:t>285</a:t>
                      </a:r>
                    </a:p>
                  </a:txBody>
                  <a:tcPr marL="12700" marR="12700" marT="12700" marB="0" anchor="b"/>
                </a:tc>
                <a:tc>
                  <a:txBody>
                    <a:bodyPr/>
                    <a:lstStyle/>
                    <a:p>
                      <a:pPr algn="r" fontAlgn="b"/>
                      <a:r>
                        <a:rPr lang="en-US" sz="1800" b="0" i="0" u="none" strike="noStrike">
                          <a:solidFill>
                            <a:srgbClr val="000000"/>
                          </a:solidFill>
                          <a:effectLst/>
                          <a:latin typeface="Calibri" charset="0"/>
                        </a:rPr>
                        <a:t>14</a:t>
                      </a:r>
                    </a:p>
                  </a:txBody>
                  <a:tcPr marL="12700" marR="12700" marT="12700" marB="0" anchor="b"/>
                </a:tc>
                <a:tc>
                  <a:txBody>
                    <a:bodyPr/>
                    <a:lstStyle/>
                    <a:p>
                      <a:pPr algn="r" fontAlgn="b"/>
                      <a:r>
                        <a:rPr lang="en-US" sz="1800" b="0" i="0" u="none" strike="noStrike">
                          <a:solidFill>
                            <a:srgbClr val="000000"/>
                          </a:solidFill>
                          <a:effectLst/>
                          <a:latin typeface="Calibri" charset="0"/>
                        </a:rPr>
                        <a:t>37</a:t>
                      </a:r>
                    </a:p>
                  </a:txBody>
                  <a:tcPr marL="12700" marR="12700" marT="12700" marB="0" anchor="b"/>
                </a:tc>
                <a:tc>
                  <a:txBody>
                    <a:bodyPr/>
                    <a:lstStyle/>
                    <a:p>
                      <a:pPr algn="r" fontAlgn="b"/>
                      <a:r>
                        <a:rPr lang="en-US" sz="1800" b="0" i="0" u="none" strike="noStrike">
                          <a:solidFill>
                            <a:srgbClr val="000000"/>
                          </a:solidFill>
                          <a:effectLst/>
                          <a:latin typeface="Calibri" charset="0"/>
                        </a:rPr>
                        <a:t>119</a:t>
                      </a:r>
                    </a:p>
                  </a:txBody>
                  <a:tcPr marL="12700" marR="12700" marT="12700" marB="0" anchor="b"/>
                </a:tc>
              </a:tr>
              <a:tr h="370840">
                <a:tc>
                  <a:txBody>
                    <a:bodyPr/>
                    <a:lstStyle/>
                    <a:p>
                      <a:pPr algn="l" fontAlgn="b"/>
                      <a:r>
                        <a:rPr lang="en-US" sz="1800" b="0" i="0" u="none" strike="noStrike">
                          <a:solidFill>
                            <a:srgbClr val="000000"/>
                          </a:solidFill>
                          <a:effectLst/>
                          <a:latin typeface="Calibri" charset="0"/>
                        </a:rPr>
                        <a:t>Vandamme P</a:t>
                      </a:r>
                    </a:p>
                  </a:txBody>
                  <a:tcPr marL="12700" marR="12700" marT="12700" marB="0" anchor="b"/>
                </a:tc>
                <a:tc>
                  <a:txBody>
                    <a:bodyPr/>
                    <a:lstStyle/>
                    <a:p>
                      <a:pPr algn="r" fontAlgn="b"/>
                      <a:r>
                        <a:rPr lang="en-US" sz="1800" b="0" i="0" u="none" strike="noStrike" dirty="0">
                          <a:solidFill>
                            <a:srgbClr val="000000"/>
                          </a:solidFill>
                          <a:effectLst/>
                          <a:latin typeface="Calibri" charset="0"/>
                        </a:rPr>
                        <a:t>286</a:t>
                      </a:r>
                    </a:p>
                  </a:txBody>
                  <a:tcPr marL="12700" marR="12700" marT="12700" marB="0" anchor="b"/>
                </a:tc>
                <a:tc>
                  <a:txBody>
                    <a:bodyPr/>
                    <a:lstStyle/>
                    <a:p>
                      <a:pPr algn="r" fontAlgn="b"/>
                      <a:r>
                        <a:rPr lang="en-US" sz="1800" b="0" i="0" u="none" strike="noStrike">
                          <a:solidFill>
                            <a:srgbClr val="000000"/>
                          </a:solidFill>
                          <a:effectLst/>
                          <a:latin typeface="Calibri" charset="0"/>
                        </a:rPr>
                        <a:t>164</a:t>
                      </a:r>
                    </a:p>
                  </a:txBody>
                  <a:tcPr marL="12700" marR="12700" marT="12700" marB="0" anchor="b"/>
                </a:tc>
                <a:tc>
                  <a:txBody>
                    <a:bodyPr/>
                    <a:lstStyle/>
                    <a:p>
                      <a:pPr algn="r" fontAlgn="b"/>
                      <a:r>
                        <a:rPr lang="en-US" sz="1800" b="0" i="0" u="none" strike="noStrike">
                          <a:solidFill>
                            <a:srgbClr val="000000"/>
                          </a:solidFill>
                          <a:effectLst/>
                          <a:latin typeface="Calibri" charset="0"/>
                        </a:rPr>
                        <a:t>1990</a:t>
                      </a:r>
                    </a:p>
                  </a:txBody>
                  <a:tcPr marL="12700" marR="12700" marT="12700" marB="0" anchor="b"/>
                </a:tc>
                <a:tc>
                  <a:txBody>
                    <a:bodyPr/>
                    <a:lstStyle/>
                    <a:p>
                      <a:pPr algn="r" fontAlgn="b"/>
                      <a:r>
                        <a:rPr lang="en-US" sz="1800" b="0" i="0" u="none" strike="noStrike">
                          <a:solidFill>
                            <a:srgbClr val="000000"/>
                          </a:solidFill>
                          <a:effectLst/>
                          <a:latin typeface="Calibri" charset="0"/>
                        </a:rPr>
                        <a:t>2017</a:t>
                      </a:r>
                    </a:p>
                  </a:txBody>
                  <a:tcPr marL="12700" marR="12700" marT="12700" marB="0" anchor="b"/>
                </a:tc>
                <a:tc>
                  <a:txBody>
                    <a:bodyPr/>
                    <a:lstStyle/>
                    <a:p>
                      <a:pPr algn="r" fontAlgn="b"/>
                      <a:r>
                        <a:rPr lang="en-US" sz="1800" b="0" i="0" u="none" strike="noStrike">
                          <a:solidFill>
                            <a:srgbClr val="000000"/>
                          </a:solidFill>
                          <a:effectLst/>
                          <a:latin typeface="Calibri" charset="0"/>
                        </a:rPr>
                        <a:t>27</a:t>
                      </a:r>
                    </a:p>
                  </a:txBody>
                  <a:tcPr marL="12700" marR="12700" marT="12700" marB="0" anchor="b"/>
                </a:tc>
                <a:tc>
                  <a:txBody>
                    <a:bodyPr/>
                    <a:lstStyle/>
                    <a:p>
                      <a:pPr algn="r" fontAlgn="b"/>
                      <a:r>
                        <a:rPr lang="en-US" sz="1800" b="0" i="0" u="none" strike="noStrike">
                          <a:solidFill>
                            <a:srgbClr val="000000"/>
                          </a:solidFill>
                          <a:effectLst/>
                          <a:latin typeface="Calibri" charset="0"/>
                        </a:rPr>
                        <a:t>10.59</a:t>
                      </a:r>
                    </a:p>
                  </a:txBody>
                  <a:tcPr marL="12700" marR="12700" marT="12700" marB="0" anchor="b"/>
                </a:tc>
                <a:tc>
                  <a:txBody>
                    <a:bodyPr/>
                    <a:lstStyle/>
                    <a:p>
                      <a:pPr algn="r" fontAlgn="b"/>
                      <a:r>
                        <a:rPr lang="en-US" sz="1800" b="0" i="0" u="none" strike="noStrike">
                          <a:solidFill>
                            <a:srgbClr val="000000"/>
                          </a:solidFill>
                          <a:effectLst/>
                          <a:latin typeface="Calibri" charset="0"/>
                        </a:rPr>
                        <a:t>245</a:t>
                      </a:r>
                    </a:p>
                  </a:txBody>
                  <a:tcPr marL="12700" marR="12700" marT="12700" marB="0" anchor="b"/>
                </a:tc>
                <a:tc>
                  <a:txBody>
                    <a:bodyPr/>
                    <a:lstStyle/>
                    <a:p>
                      <a:pPr algn="r" fontAlgn="b"/>
                      <a:r>
                        <a:rPr lang="en-US" sz="1800" b="0" i="0" u="none" strike="noStrike">
                          <a:solidFill>
                            <a:srgbClr val="000000"/>
                          </a:solidFill>
                          <a:effectLst/>
                          <a:latin typeface="Calibri" charset="0"/>
                        </a:rPr>
                        <a:t>41</a:t>
                      </a:r>
                    </a:p>
                  </a:txBody>
                  <a:tcPr marL="12700" marR="12700" marT="12700" marB="0" anchor="b"/>
                </a:tc>
                <a:tc>
                  <a:txBody>
                    <a:bodyPr/>
                    <a:lstStyle/>
                    <a:p>
                      <a:pPr algn="r" fontAlgn="b"/>
                      <a:r>
                        <a:rPr lang="en-US" sz="1800" b="0" i="0" u="none" strike="noStrike">
                          <a:solidFill>
                            <a:srgbClr val="000000"/>
                          </a:solidFill>
                          <a:effectLst/>
                          <a:latin typeface="Calibri" charset="0"/>
                        </a:rPr>
                        <a:t>42</a:t>
                      </a:r>
                    </a:p>
                  </a:txBody>
                  <a:tcPr marL="12700" marR="12700" marT="12700" marB="0" anchor="b"/>
                </a:tc>
                <a:tc>
                  <a:txBody>
                    <a:bodyPr/>
                    <a:lstStyle/>
                    <a:p>
                      <a:pPr algn="r" fontAlgn="b"/>
                      <a:r>
                        <a:rPr lang="en-US" sz="1800" b="0" i="0" u="none" strike="noStrike" dirty="0">
                          <a:solidFill>
                            <a:srgbClr val="000000"/>
                          </a:solidFill>
                          <a:effectLst/>
                          <a:latin typeface="Calibri" charset="0"/>
                        </a:rPr>
                        <a:t>485</a:t>
                      </a:r>
                    </a:p>
                  </a:txBody>
                  <a:tcPr marL="12700" marR="12700" marT="12700" marB="0" anchor="b"/>
                </a:tc>
              </a:tr>
            </a:tbl>
          </a:graphicData>
        </a:graphic>
      </p:graphicFrame>
      <p:sp>
        <p:nvSpPr>
          <p:cNvPr id="3" name="TextBox 2"/>
          <p:cNvSpPr txBox="1"/>
          <p:nvPr/>
        </p:nvSpPr>
        <p:spPr>
          <a:xfrm>
            <a:off x="914401" y="5823284"/>
            <a:ext cx="906626" cy="369332"/>
          </a:xfrm>
          <a:prstGeom prst="rect">
            <a:avLst/>
          </a:prstGeom>
          <a:noFill/>
        </p:spPr>
        <p:txBody>
          <a:bodyPr wrap="square" rtlCol="0">
            <a:spAutoFit/>
          </a:bodyPr>
          <a:lstStyle/>
          <a:p>
            <a:endParaRPr lang="en-US" dirty="0"/>
          </a:p>
        </p:txBody>
      </p:sp>
      <p:sp>
        <p:nvSpPr>
          <p:cNvPr id="24" name="TextBox 23"/>
          <p:cNvSpPr txBox="1"/>
          <p:nvPr/>
        </p:nvSpPr>
        <p:spPr>
          <a:xfrm>
            <a:off x="914401" y="5638740"/>
            <a:ext cx="5001204" cy="369332"/>
          </a:xfrm>
          <a:prstGeom prst="rect">
            <a:avLst/>
          </a:prstGeom>
          <a:noFill/>
        </p:spPr>
        <p:txBody>
          <a:bodyPr wrap="square" rtlCol="0">
            <a:spAutoFit/>
          </a:bodyPr>
          <a:lstStyle/>
          <a:p>
            <a:r>
              <a:rPr lang="en-US" b="1" dirty="0"/>
              <a:t>Source - NamesforLife, LLC</a:t>
            </a:r>
            <a:r>
              <a:rPr lang="en-US" b="1"/>
              <a:t>, </a:t>
            </a:r>
            <a:r>
              <a:rPr lang="en-US" b="1" smtClean="0"/>
              <a:t> May </a:t>
            </a:r>
            <a:r>
              <a:rPr lang="en-US" b="1" dirty="0" smtClean="0"/>
              <a:t>21, 2017</a:t>
            </a:r>
            <a:endParaRPr lang="en-US" dirty="0"/>
          </a:p>
        </p:txBody>
      </p:sp>
    </p:spTree>
    <p:extLst>
      <p:ext uri="{BB962C8B-B14F-4D97-AF65-F5344CB8AC3E}">
        <p14:creationId xmlns:p14="http://schemas.microsoft.com/office/powerpoint/2010/main" val="1133226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24" name="Shape 117"/>
          <p:cNvSpPr/>
          <p:nvPr/>
        </p:nvSpPr>
        <p:spPr>
          <a:xfrm>
            <a:off x="3131517" y="1251319"/>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25" name="Shape 116"/>
          <p:cNvSpPr/>
          <p:nvPr/>
        </p:nvSpPr>
        <p:spPr>
          <a:xfrm>
            <a:off x="3126472" y="1036720"/>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399" y="957454"/>
            <a:ext cx="367589" cy="548640"/>
          </a:xfrm>
          <a:prstGeom prst="rect">
            <a:avLst/>
          </a:prstGeom>
        </p:spPr>
      </p:pic>
      <p:sp>
        <p:nvSpPr>
          <p:cNvPr id="3" name="TextBox 2"/>
          <p:cNvSpPr txBox="1"/>
          <p:nvPr/>
        </p:nvSpPr>
        <p:spPr>
          <a:xfrm>
            <a:off x="3017961" y="1678733"/>
            <a:ext cx="1416670" cy="1600438"/>
          </a:xfrm>
          <a:prstGeom prst="rect">
            <a:avLst/>
          </a:prstGeom>
          <a:noFill/>
        </p:spPr>
        <p:txBody>
          <a:bodyPr wrap="none" rtlCol="0">
            <a:spAutoFit/>
          </a:bodyPr>
          <a:lstStyle/>
          <a:p>
            <a:r>
              <a:rPr lang="en-US" sz="1400" b="1" dirty="0" smtClean="0"/>
              <a:t>Charles T. Parker</a:t>
            </a:r>
          </a:p>
          <a:p>
            <a:r>
              <a:rPr lang="en-US" sz="1400" b="1" dirty="0" smtClean="0"/>
              <a:t>Vo Phan Chuong</a:t>
            </a:r>
          </a:p>
          <a:p>
            <a:r>
              <a:rPr lang="en-US" sz="1400" b="1" dirty="0" smtClean="0"/>
              <a:t>Dorothea Taylor</a:t>
            </a:r>
          </a:p>
          <a:p>
            <a:r>
              <a:rPr lang="en-US" sz="1400" b="1" dirty="0" smtClean="0"/>
              <a:t>Kara Manor</a:t>
            </a:r>
          </a:p>
          <a:p>
            <a:r>
              <a:rPr lang="en-US" sz="1400" b="1" dirty="0" smtClean="0"/>
              <a:t>Sarah Wigley</a:t>
            </a:r>
          </a:p>
          <a:p>
            <a:r>
              <a:rPr lang="en-US" sz="1400" b="1" dirty="0" smtClean="0"/>
              <a:t>Nicole Osier</a:t>
            </a:r>
          </a:p>
          <a:p>
            <a:r>
              <a:rPr lang="en-US" sz="1400" b="1" dirty="0" smtClean="0"/>
              <a:t>Grace Rodriguez</a:t>
            </a:r>
            <a:endParaRPr lang="en-US" sz="1400" b="1" dirty="0"/>
          </a:p>
        </p:txBody>
      </p:sp>
      <p:sp>
        <p:nvSpPr>
          <p:cNvPr id="28" name="Rectangle 27"/>
          <p:cNvSpPr/>
          <p:nvPr/>
        </p:nvSpPr>
        <p:spPr>
          <a:xfrm>
            <a:off x="2647095" y="3621742"/>
            <a:ext cx="1720152" cy="954107"/>
          </a:xfrm>
          <a:prstGeom prst="rect">
            <a:avLst/>
          </a:prstGeom>
        </p:spPr>
        <p:txBody>
          <a:bodyPr wrap="square">
            <a:spAutoFit/>
          </a:bodyPr>
          <a:lstStyle/>
          <a:p>
            <a:pPr algn="ctr"/>
            <a:r>
              <a:rPr lang="en-US" sz="1400" b="1" dirty="0"/>
              <a:t>INTERNATIONAL COMMITTEE ON SYSTEMATICS OF PROKARYOTES</a:t>
            </a:r>
          </a:p>
        </p:txBody>
      </p:sp>
      <p:sp>
        <p:nvSpPr>
          <p:cNvPr id="29" name="TextBox 28"/>
          <p:cNvSpPr txBox="1"/>
          <p:nvPr/>
        </p:nvSpPr>
        <p:spPr>
          <a:xfrm>
            <a:off x="2933411" y="4593985"/>
            <a:ext cx="1184042" cy="738664"/>
          </a:xfrm>
          <a:prstGeom prst="rect">
            <a:avLst/>
          </a:prstGeom>
          <a:noFill/>
        </p:spPr>
        <p:txBody>
          <a:bodyPr wrap="none" rtlCol="0">
            <a:spAutoFit/>
          </a:bodyPr>
          <a:lstStyle/>
          <a:p>
            <a:r>
              <a:rPr lang="en-US" sz="1400" b="1" dirty="0"/>
              <a:t>Brian Tindall</a:t>
            </a:r>
            <a:endParaRPr lang="en-US" sz="1400" dirty="0"/>
          </a:p>
          <a:p>
            <a:r>
              <a:rPr lang="en-US" sz="1400" b="1" dirty="0" err="1"/>
              <a:t>Aharon</a:t>
            </a:r>
            <a:r>
              <a:rPr lang="en-US" sz="1400" b="1" dirty="0"/>
              <a:t> Oren</a:t>
            </a:r>
            <a:endParaRPr lang="en-US" sz="1400" dirty="0"/>
          </a:p>
          <a:p>
            <a:r>
              <a:rPr lang="en-US" sz="1400" b="1" dirty="0"/>
              <a:t>David </a:t>
            </a:r>
            <a:r>
              <a:rPr lang="en-US" sz="1400" b="1" dirty="0" smtClean="0"/>
              <a:t>Labeda</a:t>
            </a:r>
            <a:endParaRPr lang="en-US" sz="1400" dirty="0"/>
          </a:p>
        </p:txBody>
      </p:sp>
      <p:pic>
        <p:nvPicPr>
          <p:cNvPr id="30" name="Picture 29"/>
          <p:cNvPicPr>
            <a:picLocks noChangeAspect="1"/>
          </p:cNvPicPr>
          <p:nvPr/>
        </p:nvPicPr>
        <p:blipFill>
          <a:blip r:embed="rId5"/>
          <a:stretch>
            <a:fillRect/>
          </a:stretch>
        </p:blipFill>
        <p:spPr>
          <a:xfrm>
            <a:off x="6150442" y="1051007"/>
            <a:ext cx="2019300" cy="495300"/>
          </a:xfrm>
          <a:prstGeom prst="rect">
            <a:avLst/>
          </a:prstGeom>
        </p:spPr>
      </p:pic>
      <p:sp>
        <p:nvSpPr>
          <p:cNvPr id="31" name="TextBox 30"/>
          <p:cNvSpPr txBox="1"/>
          <p:nvPr/>
        </p:nvSpPr>
        <p:spPr>
          <a:xfrm>
            <a:off x="6270018" y="1553402"/>
            <a:ext cx="1781257" cy="1600438"/>
          </a:xfrm>
          <a:prstGeom prst="rect">
            <a:avLst/>
          </a:prstGeom>
          <a:noFill/>
        </p:spPr>
        <p:txBody>
          <a:bodyPr wrap="none" rtlCol="0">
            <a:spAutoFit/>
          </a:bodyPr>
          <a:lstStyle/>
          <a:p>
            <a:r>
              <a:rPr lang="en-US" sz="1400" b="1" dirty="0"/>
              <a:t>Ron Fraser</a:t>
            </a:r>
            <a:endParaRPr lang="en-US" sz="1400" dirty="0"/>
          </a:p>
          <a:p>
            <a:r>
              <a:rPr lang="en-US" sz="1400" b="1" dirty="0"/>
              <a:t>Robin </a:t>
            </a:r>
            <a:r>
              <a:rPr lang="en-US" sz="1400" b="1" dirty="0" err="1"/>
              <a:t>Dunford</a:t>
            </a:r>
            <a:endParaRPr lang="en-US" sz="1400" dirty="0"/>
          </a:p>
          <a:p>
            <a:r>
              <a:rPr lang="en-US" sz="1400" b="1" dirty="0"/>
              <a:t>Karen Rowlett</a:t>
            </a:r>
            <a:endParaRPr lang="en-US" sz="1400" dirty="0"/>
          </a:p>
          <a:p>
            <a:r>
              <a:rPr lang="en-US" sz="1400" b="1" dirty="0"/>
              <a:t>Sue Andrews</a:t>
            </a:r>
            <a:endParaRPr lang="en-US" sz="1400" dirty="0"/>
          </a:p>
          <a:p>
            <a:r>
              <a:rPr lang="en-US" sz="1400" b="1" dirty="0"/>
              <a:t>Rachel </a:t>
            </a:r>
            <a:r>
              <a:rPr lang="en-US" sz="1400" b="1" dirty="0" smtClean="0"/>
              <a:t>Walker</a:t>
            </a:r>
          </a:p>
          <a:p>
            <a:r>
              <a:rPr lang="en-US" sz="1400" b="1" dirty="0" smtClean="0"/>
              <a:t>Nicola Wise</a:t>
            </a:r>
            <a:endParaRPr lang="en-US" sz="1400" dirty="0"/>
          </a:p>
          <a:p>
            <a:r>
              <a:rPr lang="en-US" sz="1400" b="1" dirty="0"/>
              <a:t>Leighton </a:t>
            </a:r>
            <a:r>
              <a:rPr lang="en-US" sz="1400" b="1" dirty="0" err="1" smtClean="0"/>
              <a:t>Chipperfield</a:t>
            </a:r>
            <a:endParaRPr lang="en-US" sz="1400" dirty="0"/>
          </a:p>
        </p:txBody>
      </p:sp>
      <p:pic>
        <p:nvPicPr>
          <p:cNvPr id="32" name="Picture 31"/>
          <p:cNvPicPr>
            <a:picLocks noChangeAspect="1"/>
          </p:cNvPicPr>
          <p:nvPr/>
        </p:nvPicPr>
        <p:blipFill>
          <a:blip r:embed="rId6"/>
          <a:stretch>
            <a:fillRect/>
          </a:stretch>
        </p:blipFill>
        <p:spPr>
          <a:xfrm>
            <a:off x="6740992" y="3478301"/>
            <a:ext cx="838200" cy="304800"/>
          </a:xfrm>
          <a:prstGeom prst="rect">
            <a:avLst/>
          </a:prstGeom>
        </p:spPr>
      </p:pic>
      <p:sp>
        <p:nvSpPr>
          <p:cNvPr id="33" name="TextBox 32"/>
          <p:cNvSpPr txBox="1"/>
          <p:nvPr/>
        </p:nvSpPr>
        <p:spPr>
          <a:xfrm>
            <a:off x="6598880" y="3821995"/>
            <a:ext cx="1021433" cy="307777"/>
          </a:xfrm>
          <a:prstGeom prst="rect">
            <a:avLst/>
          </a:prstGeom>
          <a:noFill/>
        </p:spPr>
        <p:txBody>
          <a:bodyPr wrap="none" rtlCol="0">
            <a:spAutoFit/>
          </a:bodyPr>
          <a:lstStyle/>
          <a:p>
            <a:r>
              <a:rPr lang="en-US" sz="1400" b="1" dirty="0" smtClean="0"/>
              <a:t>Tim Lilburn</a:t>
            </a:r>
            <a:endParaRPr lang="en-US" sz="1400" dirty="0"/>
          </a:p>
        </p:txBody>
      </p:sp>
      <p:pic>
        <p:nvPicPr>
          <p:cNvPr id="35" name="Picture 34"/>
          <p:cNvPicPr>
            <a:picLocks noChangeAspect="1"/>
          </p:cNvPicPr>
          <p:nvPr/>
        </p:nvPicPr>
        <p:blipFill>
          <a:blip r:embed="rId7"/>
          <a:stretch>
            <a:fillRect/>
          </a:stretch>
        </p:blipFill>
        <p:spPr>
          <a:xfrm>
            <a:off x="6816168" y="4226803"/>
            <a:ext cx="558800" cy="762000"/>
          </a:xfrm>
          <a:prstGeom prst="rect">
            <a:avLst/>
          </a:prstGeom>
        </p:spPr>
      </p:pic>
      <p:sp>
        <p:nvSpPr>
          <p:cNvPr id="36" name="TextBox 35"/>
          <p:cNvSpPr txBox="1"/>
          <p:nvPr/>
        </p:nvSpPr>
        <p:spPr>
          <a:xfrm>
            <a:off x="6598880" y="5085834"/>
            <a:ext cx="1184042" cy="307777"/>
          </a:xfrm>
          <a:prstGeom prst="rect">
            <a:avLst/>
          </a:prstGeom>
          <a:noFill/>
        </p:spPr>
        <p:txBody>
          <a:bodyPr wrap="none" rtlCol="0">
            <a:spAutoFit/>
          </a:bodyPr>
          <a:lstStyle/>
          <a:p>
            <a:r>
              <a:rPr lang="en-US" sz="1400" b="1"/>
              <a:t>David </a:t>
            </a:r>
            <a:r>
              <a:rPr lang="en-US" sz="1400" b="1" smtClean="0"/>
              <a:t>Labeda</a:t>
            </a:r>
            <a:endParaRPr lang="en-US" sz="1400"/>
          </a:p>
        </p:txBody>
      </p:sp>
      <p:pic>
        <p:nvPicPr>
          <p:cNvPr id="37" name="Picture 3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46976" y="954032"/>
            <a:ext cx="1840112" cy="613371"/>
          </a:xfrm>
          <a:prstGeom prst="rect">
            <a:avLst/>
          </a:prstGeom>
        </p:spPr>
      </p:pic>
      <p:sp>
        <p:nvSpPr>
          <p:cNvPr id="38" name="Rectangle 37"/>
          <p:cNvSpPr/>
          <p:nvPr/>
        </p:nvSpPr>
        <p:spPr>
          <a:xfrm>
            <a:off x="9301578" y="1567403"/>
            <a:ext cx="1530907" cy="954107"/>
          </a:xfrm>
          <a:prstGeom prst="rect">
            <a:avLst/>
          </a:prstGeom>
        </p:spPr>
        <p:txBody>
          <a:bodyPr wrap="square">
            <a:spAutoFit/>
          </a:bodyPr>
          <a:lstStyle/>
          <a:p>
            <a:r>
              <a:rPr lang="en-US" sz="1400" b="1" dirty="0">
                <a:latin typeface="Calibri" charset="0"/>
                <a:ea typeface="Calibri" charset="0"/>
                <a:cs typeface="Calibri" charset="0"/>
              </a:rPr>
              <a:t>Amber Roberts</a:t>
            </a:r>
          </a:p>
          <a:p>
            <a:r>
              <a:rPr lang="en-US" sz="1400" b="1" dirty="0">
                <a:latin typeface="Calibri" charset="0"/>
                <a:ea typeface="Calibri" charset="0"/>
                <a:cs typeface="Calibri" charset="0"/>
              </a:rPr>
              <a:t>Kevin Petersen</a:t>
            </a:r>
          </a:p>
          <a:p>
            <a:r>
              <a:rPr lang="en-US" sz="1400" b="1" dirty="0" smtClean="0">
                <a:latin typeface="Calibri" charset="0"/>
                <a:ea typeface="Calibri" charset="0"/>
                <a:cs typeface="Calibri" charset="0"/>
              </a:rPr>
              <a:t>Nenad Krdzavac</a:t>
            </a:r>
            <a:endParaRPr lang="en-US" sz="1400" b="1" dirty="0">
              <a:latin typeface="Calibri" charset="0"/>
              <a:ea typeface="Calibri" charset="0"/>
              <a:cs typeface="Calibri" charset="0"/>
            </a:endParaRPr>
          </a:p>
          <a:p>
            <a:r>
              <a:rPr lang="en-US" sz="1400" b="1" dirty="0">
                <a:latin typeface="Calibri" charset="0"/>
                <a:ea typeface="Calibri" charset="0"/>
                <a:cs typeface="Calibri" charset="0"/>
              </a:rPr>
              <a:t>Danny </a:t>
            </a:r>
            <a:r>
              <a:rPr lang="en-US" sz="1400" b="1" dirty="0" err="1">
                <a:latin typeface="Calibri" charset="0"/>
                <a:ea typeface="Calibri" charset="0"/>
                <a:cs typeface="Calibri" charset="0"/>
              </a:rPr>
              <a:t>Bakoz</a:t>
            </a:r>
            <a:endParaRPr lang="en-US" sz="1400" b="1" dirty="0">
              <a:effectLst/>
              <a:latin typeface="Calibri" charset="0"/>
              <a:ea typeface="Calibri" charset="0"/>
              <a:cs typeface="Calibri" charset="0"/>
            </a:endParaRPr>
          </a:p>
        </p:txBody>
      </p:sp>
      <p:pic>
        <p:nvPicPr>
          <p:cNvPr id="39" name="Picture 38"/>
          <p:cNvPicPr>
            <a:picLocks noChangeAspect="1"/>
          </p:cNvPicPr>
          <p:nvPr/>
        </p:nvPicPr>
        <p:blipFill>
          <a:blip r:embed="rId9"/>
          <a:stretch>
            <a:fillRect/>
          </a:stretch>
        </p:blipFill>
        <p:spPr>
          <a:xfrm>
            <a:off x="9421738" y="2585087"/>
            <a:ext cx="1016000" cy="711200"/>
          </a:xfrm>
          <a:prstGeom prst="rect">
            <a:avLst/>
          </a:prstGeom>
        </p:spPr>
      </p:pic>
      <p:sp>
        <p:nvSpPr>
          <p:cNvPr id="40" name="Rectangle 39"/>
          <p:cNvSpPr/>
          <p:nvPr/>
        </p:nvSpPr>
        <p:spPr>
          <a:xfrm>
            <a:off x="9216774" y="3223979"/>
            <a:ext cx="1624087" cy="738664"/>
          </a:xfrm>
          <a:prstGeom prst="rect">
            <a:avLst/>
          </a:prstGeom>
        </p:spPr>
        <p:txBody>
          <a:bodyPr wrap="square">
            <a:spAutoFit/>
          </a:bodyPr>
          <a:lstStyle/>
          <a:p>
            <a:r>
              <a:rPr lang="en-US" sz="1400" b="1" dirty="0"/>
              <a:t>Khalid </a:t>
            </a:r>
            <a:r>
              <a:rPr lang="en-US" sz="1400" b="1" dirty="0" err="1"/>
              <a:t>Sayood</a:t>
            </a:r>
            <a:endParaRPr lang="en-US" sz="1400" b="1" dirty="0"/>
          </a:p>
          <a:p>
            <a:r>
              <a:rPr lang="en-US" sz="1400" b="1" dirty="0" err="1"/>
              <a:t>Ufuk</a:t>
            </a:r>
            <a:r>
              <a:rPr lang="en-US" sz="1400" b="1" dirty="0"/>
              <a:t> </a:t>
            </a:r>
            <a:r>
              <a:rPr lang="en-US" sz="1400" b="1" dirty="0" err="1"/>
              <a:t>Nalbantoglu</a:t>
            </a:r>
            <a:endParaRPr lang="en-US" sz="1400" b="1" dirty="0"/>
          </a:p>
          <a:p>
            <a:r>
              <a:rPr lang="en-US" sz="1400" b="1" dirty="0"/>
              <a:t>Sam Way</a:t>
            </a:r>
            <a:endParaRPr lang="en-US" sz="1400" b="1" dirty="0">
              <a:effectLst/>
            </a:endParaRPr>
          </a:p>
        </p:txBody>
      </p:sp>
      <p:pic>
        <p:nvPicPr>
          <p:cNvPr id="42" name="Picture 41"/>
          <p:cNvPicPr>
            <a:picLocks noChangeAspect="1"/>
          </p:cNvPicPr>
          <p:nvPr/>
        </p:nvPicPr>
        <p:blipFill>
          <a:blip r:embed="rId10"/>
          <a:stretch>
            <a:fillRect/>
          </a:stretch>
        </p:blipFill>
        <p:spPr>
          <a:xfrm>
            <a:off x="9323619" y="4068390"/>
            <a:ext cx="1096677" cy="566317"/>
          </a:xfrm>
          <a:prstGeom prst="rect">
            <a:avLst/>
          </a:prstGeom>
        </p:spPr>
      </p:pic>
      <p:sp>
        <p:nvSpPr>
          <p:cNvPr id="43" name="TextBox 42"/>
          <p:cNvSpPr txBox="1"/>
          <p:nvPr/>
        </p:nvSpPr>
        <p:spPr>
          <a:xfrm>
            <a:off x="9477575" y="4655540"/>
            <a:ext cx="1125629" cy="307777"/>
          </a:xfrm>
          <a:prstGeom prst="rect">
            <a:avLst/>
          </a:prstGeom>
          <a:noFill/>
        </p:spPr>
        <p:txBody>
          <a:bodyPr wrap="none" rtlCol="0">
            <a:spAutoFit/>
          </a:bodyPr>
          <a:lstStyle/>
          <a:p>
            <a:r>
              <a:rPr lang="en-US" sz="1400" b="1" dirty="0"/>
              <a:t>Miriam </a:t>
            </a:r>
            <a:r>
              <a:rPr lang="en-US" sz="1400" b="1" dirty="0" smtClean="0"/>
              <a:t>Land</a:t>
            </a:r>
            <a:endParaRPr lang="en-US" sz="1400" b="1" dirty="0"/>
          </a:p>
        </p:txBody>
      </p:sp>
    </p:spTree>
    <p:extLst>
      <p:ext uri="{BB962C8B-B14F-4D97-AF65-F5344CB8AC3E}">
        <p14:creationId xmlns:p14="http://schemas.microsoft.com/office/powerpoint/2010/main" val="1088161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2392387" y="-103398"/>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p:cNvPicPr>
            <a:picLocks noChangeAspect="1"/>
          </p:cNvPicPr>
          <p:nvPr/>
        </p:nvPicPr>
        <p:blipFill>
          <a:blip r:embed="rId4"/>
          <a:stretch>
            <a:fillRect/>
          </a:stretch>
        </p:blipFill>
        <p:spPr>
          <a:xfrm>
            <a:off x="2862262" y="1018010"/>
            <a:ext cx="1295400" cy="711200"/>
          </a:xfrm>
          <a:prstGeom prst="rect">
            <a:avLst/>
          </a:prstGeom>
        </p:spPr>
      </p:pic>
      <p:sp>
        <p:nvSpPr>
          <p:cNvPr id="25" name="TextBox 24"/>
          <p:cNvSpPr txBox="1"/>
          <p:nvPr/>
        </p:nvSpPr>
        <p:spPr>
          <a:xfrm>
            <a:off x="2859927" y="1743498"/>
            <a:ext cx="1280159" cy="523220"/>
          </a:xfrm>
          <a:prstGeom prst="rect">
            <a:avLst/>
          </a:prstGeom>
          <a:noFill/>
        </p:spPr>
        <p:txBody>
          <a:bodyPr wrap="none" rtlCol="0">
            <a:spAutoFit/>
          </a:bodyPr>
          <a:lstStyle/>
          <a:p>
            <a:pPr algn="r"/>
            <a:r>
              <a:rPr lang="en-US" sz="1400" dirty="0"/>
              <a:t>Nikos Kyrpides</a:t>
            </a:r>
          </a:p>
          <a:p>
            <a:pPr algn="r"/>
            <a:r>
              <a:rPr lang="en-US" sz="1400" dirty="0"/>
              <a:t>Neha </a:t>
            </a:r>
            <a:r>
              <a:rPr lang="en-US" sz="1400" dirty="0" smtClean="0"/>
              <a:t>Varghese</a:t>
            </a:r>
            <a:endParaRPr lang="en-US" sz="1400" dirty="0"/>
          </a:p>
        </p:txBody>
      </p:sp>
      <p:pic>
        <p:nvPicPr>
          <p:cNvPr id="26" name="Picture 25"/>
          <p:cNvPicPr>
            <a:picLocks noChangeAspect="1"/>
          </p:cNvPicPr>
          <p:nvPr/>
        </p:nvPicPr>
        <p:blipFill>
          <a:blip r:embed="rId5"/>
          <a:stretch>
            <a:fillRect/>
          </a:stretch>
        </p:blipFill>
        <p:spPr>
          <a:xfrm>
            <a:off x="5383634" y="1018010"/>
            <a:ext cx="2019300" cy="457200"/>
          </a:xfrm>
          <a:prstGeom prst="rect">
            <a:avLst/>
          </a:prstGeom>
        </p:spPr>
      </p:pic>
      <p:sp>
        <p:nvSpPr>
          <p:cNvPr id="27" name="TextBox 26"/>
          <p:cNvSpPr txBox="1"/>
          <p:nvPr/>
        </p:nvSpPr>
        <p:spPr>
          <a:xfrm>
            <a:off x="5610088" y="1561357"/>
            <a:ext cx="1566391" cy="523220"/>
          </a:xfrm>
          <a:prstGeom prst="rect">
            <a:avLst/>
          </a:prstGeom>
          <a:noFill/>
        </p:spPr>
        <p:txBody>
          <a:bodyPr wrap="none" rtlCol="0">
            <a:spAutoFit/>
          </a:bodyPr>
          <a:lstStyle/>
          <a:p>
            <a:pPr algn="ctr"/>
            <a:r>
              <a:rPr lang="en-US" sz="1400" b="1" dirty="0"/>
              <a:t>Oranmiyan Nelson</a:t>
            </a:r>
            <a:endParaRPr lang="en-US" sz="1400" dirty="0"/>
          </a:p>
          <a:p>
            <a:pPr algn="ctr"/>
            <a:r>
              <a:rPr lang="en-US" sz="1400" b="1" dirty="0"/>
              <a:t>Editorial </a:t>
            </a:r>
            <a:r>
              <a:rPr lang="en-US" sz="1400" b="1" dirty="0" smtClean="0"/>
              <a:t>Board</a:t>
            </a:r>
            <a:endParaRPr lang="en-US" sz="1400" dirty="0"/>
          </a:p>
        </p:txBody>
      </p:sp>
      <p:sp>
        <p:nvSpPr>
          <p:cNvPr id="28" name="Rectangle 27"/>
          <p:cNvSpPr/>
          <p:nvPr/>
        </p:nvSpPr>
        <p:spPr>
          <a:xfrm>
            <a:off x="8450283" y="1505977"/>
            <a:ext cx="1552575" cy="954107"/>
          </a:xfrm>
          <a:prstGeom prst="rect">
            <a:avLst/>
          </a:prstGeom>
        </p:spPr>
        <p:txBody>
          <a:bodyPr wrap="square">
            <a:spAutoFit/>
          </a:bodyPr>
          <a:lstStyle/>
          <a:p>
            <a:pPr algn="ctr"/>
            <a:r>
              <a:rPr lang="en-US" sz="1400" b="1" dirty="0"/>
              <a:t>Dave </a:t>
            </a:r>
            <a:r>
              <a:rPr lang="en-US" sz="1400" b="1" dirty="0" smtClean="0"/>
              <a:t>Ussery</a:t>
            </a:r>
          </a:p>
          <a:p>
            <a:pPr algn="ctr"/>
            <a:r>
              <a:rPr lang="en-US" sz="1400" b="1" dirty="0" smtClean="0"/>
              <a:t>Se-Ran Jun</a:t>
            </a:r>
          </a:p>
          <a:p>
            <a:pPr algn="ctr"/>
            <a:r>
              <a:rPr lang="en-US" sz="1400" b="1" dirty="0" err="1" smtClean="0"/>
              <a:t>intewat</a:t>
            </a:r>
            <a:r>
              <a:rPr lang="en-US" sz="1400" b="1" dirty="0" smtClean="0"/>
              <a:t> </a:t>
            </a:r>
            <a:r>
              <a:rPr lang="en-US" sz="1400" b="1" dirty="0" err="1" smtClean="0"/>
              <a:t>Nookaew</a:t>
            </a:r>
            <a:endParaRPr lang="en-US" sz="1400" b="1" dirty="0" smtClean="0"/>
          </a:p>
          <a:p>
            <a:pPr algn="ctr"/>
            <a:r>
              <a:rPr lang="en-US" sz="1400" b="1" dirty="0" err="1" smtClean="0"/>
              <a:t>Visanu</a:t>
            </a:r>
            <a:r>
              <a:rPr lang="en-US" sz="1400" b="1" dirty="0" smtClean="0"/>
              <a:t> </a:t>
            </a:r>
            <a:r>
              <a:rPr lang="en-US" sz="1400" b="1" dirty="0" err="1"/>
              <a:t>Wanchai</a:t>
            </a:r>
            <a:endParaRPr lang="en-US" sz="1400" b="1" dirty="0"/>
          </a:p>
        </p:txBody>
      </p:sp>
      <p:sp>
        <p:nvSpPr>
          <p:cNvPr id="30" name="TextBox 29"/>
          <p:cNvSpPr txBox="1"/>
          <p:nvPr/>
        </p:nvSpPr>
        <p:spPr>
          <a:xfrm>
            <a:off x="3063760" y="3333262"/>
            <a:ext cx="843822" cy="307777"/>
          </a:xfrm>
          <a:prstGeom prst="rect">
            <a:avLst/>
          </a:prstGeom>
          <a:noFill/>
        </p:spPr>
        <p:txBody>
          <a:bodyPr wrap="none" rtlCol="0">
            <a:spAutoFit/>
          </a:bodyPr>
          <a:lstStyle/>
          <a:p>
            <a:pPr algn="r"/>
            <a:r>
              <a:rPr lang="en-US" sz="1400" b="1" dirty="0" smtClean="0"/>
              <a:t>Ed Pence</a:t>
            </a:r>
            <a:endParaRPr lang="en-US" sz="1400" b="1" dirty="0"/>
          </a:p>
        </p:txBody>
      </p:sp>
      <p:pic>
        <p:nvPicPr>
          <p:cNvPr id="31" name="Picture 30"/>
          <p:cNvPicPr>
            <a:picLocks noChangeAspect="1"/>
          </p:cNvPicPr>
          <p:nvPr/>
        </p:nvPicPr>
        <p:blipFill>
          <a:blip r:embed="rId6"/>
          <a:stretch>
            <a:fillRect/>
          </a:stretch>
        </p:blipFill>
        <p:spPr>
          <a:xfrm>
            <a:off x="5812823" y="2599146"/>
            <a:ext cx="1028700" cy="774700"/>
          </a:xfrm>
          <a:prstGeom prst="rect">
            <a:avLst/>
          </a:prstGeom>
        </p:spPr>
      </p:pic>
      <p:sp>
        <p:nvSpPr>
          <p:cNvPr id="32" name="TextBox 31"/>
          <p:cNvSpPr txBox="1"/>
          <p:nvPr/>
        </p:nvSpPr>
        <p:spPr>
          <a:xfrm>
            <a:off x="5655258" y="3450147"/>
            <a:ext cx="1314591" cy="307777"/>
          </a:xfrm>
          <a:prstGeom prst="rect">
            <a:avLst/>
          </a:prstGeom>
          <a:noFill/>
        </p:spPr>
        <p:txBody>
          <a:bodyPr wrap="none" rtlCol="0">
            <a:spAutoFit/>
          </a:bodyPr>
          <a:lstStyle/>
          <a:p>
            <a:pPr algn="r"/>
            <a:r>
              <a:rPr lang="en-US" sz="1400" b="1" dirty="0" smtClean="0"/>
              <a:t>Norman Paskin</a:t>
            </a:r>
            <a:endParaRPr lang="en-US" sz="1400" b="1" dirty="0"/>
          </a:p>
        </p:txBody>
      </p:sp>
      <p:pic>
        <p:nvPicPr>
          <p:cNvPr id="33" name="Picture 32"/>
          <p:cNvPicPr>
            <a:picLocks noChangeAspect="1"/>
          </p:cNvPicPr>
          <p:nvPr/>
        </p:nvPicPr>
        <p:blipFill>
          <a:blip r:embed="rId7"/>
          <a:stretch>
            <a:fillRect/>
          </a:stretch>
        </p:blipFill>
        <p:spPr>
          <a:xfrm>
            <a:off x="8466158" y="2685179"/>
            <a:ext cx="1536700" cy="482600"/>
          </a:xfrm>
          <a:prstGeom prst="rect">
            <a:avLst/>
          </a:prstGeom>
        </p:spPr>
      </p:pic>
      <p:sp>
        <p:nvSpPr>
          <p:cNvPr id="34" name="TextBox 33"/>
          <p:cNvSpPr txBox="1"/>
          <p:nvPr/>
        </p:nvSpPr>
        <p:spPr>
          <a:xfrm>
            <a:off x="8749740" y="3189695"/>
            <a:ext cx="1159741" cy="523220"/>
          </a:xfrm>
          <a:prstGeom prst="rect">
            <a:avLst/>
          </a:prstGeom>
          <a:noFill/>
        </p:spPr>
        <p:txBody>
          <a:bodyPr wrap="none" rtlCol="0">
            <a:spAutoFit/>
          </a:bodyPr>
          <a:lstStyle/>
          <a:p>
            <a:r>
              <a:rPr lang="en-US" sz="1400" b="1" dirty="0"/>
              <a:t>Gerry </a:t>
            </a:r>
            <a:r>
              <a:rPr lang="en-US" sz="1400" b="1" dirty="0" err="1"/>
              <a:t>Roston</a:t>
            </a:r>
            <a:endParaRPr lang="en-US" sz="1400" dirty="0"/>
          </a:p>
          <a:p>
            <a:r>
              <a:rPr lang="en-US" sz="1400" b="1" dirty="0"/>
              <a:t>Kurt </a:t>
            </a:r>
            <a:r>
              <a:rPr lang="en-US" sz="1400" b="1" dirty="0" err="1" smtClean="0"/>
              <a:t>Riegger</a:t>
            </a:r>
            <a:endParaRPr lang="en-US" sz="1400" dirty="0"/>
          </a:p>
        </p:txBody>
      </p:sp>
      <p:pic>
        <p:nvPicPr>
          <p:cNvPr id="35" name="Picture 34"/>
          <p:cNvPicPr>
            <a:picLocks noChangeAspect="1"/>
          </p:cNvPicPr>
          <p:nvPr/>
        </p:nvPicPr>
        <p:blipFill rotWithShape="1">
          <a:blip r:embed="rId8">
            <a:extLst>
              <a:ext uri="{28A0092B-C50C-407E-A947-70E740481C1C}">
                <a14:useLocalDpi xmlns:a14="http://schemas.microsoft.com/office/drawing/2010/main" val="0"/>
              </a:ext>
            </a:extLst>
          </a:blip>
          <a:srcRect t="-7492" r="50609"/>
          <a:stretch/>
        </p:blipFill>
        <p:spPr>
          <a:xfrm>
            <a:off x="8607375" y="931863"/>
            <a:ext cx="1444470" cy="543347"/>
          </a:xfrm>
          <a:prstGeom prst="rect">
            <a:avLst/>
          </a:prstGeom>
        </p:spPr>
      </p:pic>
      <p:pic>
        <p:nvPicPr>
          <p:cNvPr id="36" name="Picture 35"/>
          <p:cNvPicPr>
            <a:picLocks noChangeAspect="1"/>
          </p:cNvPicPr>
          <p:nvPr/>
        </p:nvPicPr>
        <p:blipFill>
          <a:blip r:embed="rId9"/>
          <a:stretch>
            <a:fillRect/>
          </a:stretch>
        </p:blipFill>
        <p:spPr>
          <a:xfrm>
            <a:off x="2870446" y="3929591"/>
            <a:ext cx="1003300" cy="622300"/>
          </a:xfrm>
          <a:prstGeom prst="rect">
            <a:avLst/>
          </a:prstGeom>
        </p:spPr>
      </p:pic>
      <p:pic>
        <p:nvPicPr>
          <p:cNvPr id="37" name="Picture 36"/>
          <p:cNvPicPr>
            <a:picLocks noChangeAspect="1"/>
          </p:cNvPicPr>
          <p:nvPr/>
        </p:nvPicPr>
        <p:blipFill>
          <a:blip r:embed="rId10"/>
          <a:stretch>
            <a:fillRect/>
          </a:stretch>
        </p:blipFill>
        <p:spPr>
          <a:xfrm>
            <a:off x="4871103" y="3888415"/>
            <a:ext cx="2882900" cy="635000"/>
          </a:xfrm>
          <a:prstGeom prst="rect">
            <a:avLst/>
          </a:prstGeom>
        </p:spPr>
      </p:pic>
      <p:pic>
        <p:nvPicPr>
          <p:cNvPr id="38" name="Picture 37"/>
          <p:cNvPicPr>
            <a:picLocks noChangeAspect="1"/>
          </p:cNvPicPr>
          <p:nvPr/>
        </p:nvPicPr>
        <p:blipFill>
          <a:blip r:embed="rId11"/>
          <a:stretch>
            <a:fillRect/>
          </a:stretch>
        </p:blipFill>
        <p:spPr>
          <a:xfrm>
            <a:off x="8567758" y="3888415"/>
            <a:ext cx="1435100" cy="546100"/>
          </a:xfrm>
          <a:prstGeom prst="rect">
            <a:avLst/>
          </a:prstGeom>
        </p:spPr>
      </p:pic>
      <p:sp>
        <p:nvSpPr>
          <p:cNvPr id="39" name="TextBox 38"/>
          <p:cNvSpPr txBox="1"/>
          <p:nvPr/>
        </p:nvSpPr>
        <p:spPr>
          <a:xfrm>
            <a:off x="2637900" y="4766945"/>
            <a:ext cx="7876774" cy="1569660"/>
          </a:xfrm>
          <a:prstGeom prst="rect">
            <a:avLst/>
          </a:prstGeom>
          <a:noFill/>
        </p:spPr>
        <p:txBody>
          <a:bodyPr wrap="square" rtlCol="0">
            <a:spAutoFit/>
          </a:bodyPr>
          <a:lstStyle/>
          <a:p>
            <a:pPr algn="just"/>
            <a:r>
              <a:rPr lang="en-US" sz="1200" b="1" dirty="0"/>
              <a:t>This work was funded through the Small Business technology transfer program of the United States Department of Energy under grants number DE-FG02-07ER86321 and DE-SC0006191. Funding for business development was provided through grants and loans from the Michigan Economic Development Corporation and the Michigan Universities Commercialization Initiative. NamesforLife semantic resolution technology is covered under US Patent 7,925,444 B2. The SOSCC systems and methods is covered under US Patent 8,036,997. Semiotic fingerprinting is covered under US 8,903,824. Semantic tagging, indexing, equivalency mapping, and latent semantic analysis of molecular sequence data are the subjects of pending US and EPO patent applications.    </a:t>
            </a:r>
            <a:endParaRPr lang="en-US" sz="1200" dirty="0"/>
          </a:p>
          <a:p>
            <a:pPr algn="just"/>
            <a:endParaRPr lang="en-US" sz="1200" dirty="0"/>
          </a:p>
        </p:txBody>
      </p: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04728" y="2665641"/>
            <a:ext cx="977143" cy="627365"/>
          </a:xfrm>
          <a:prstGeom prst="rect">
            <a:avLst/>
          </a:prstGeom>
        </p:spPr>
      </p:pic>
    </p:spTree>
    <p:extLst>
      <p:ext uri="{BB962C8B-B14F-4D97-AF65-F5344CB8AC3E}">
        <p14:creationId xmlns:p14="http://schemas.microsoft.com/office/powerpoint/2010/main" val="355479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2977" y="6188114"/>
            <a:ext cx="12194976" cy="669887"/>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5" name="TextBox 4"/>
          <p:cNvSpPr txBox="1"/>
          <p:nvPr/>
        </p:nvSpPr>
        <p:spPr>
          <a:xfrm>
            <a:off x="63919" y="6405377"/>
            <a:ext cx="1547732" cy="266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a:t>
            </a:r>
            <a:r>
              <a:rPr kumimoji="0" lang="en-US" sz="1266" b="0" i="0" u="none" strike="noStrike" cap="none" spc="0" normalizeH="0" baseline="0" dirty="0" smtClean="0">
                <a:ln>
                  <a:noFill/>
                </a:ln>
                <a:solidFill>
                  <a:schemeClr val="bg1"/>
                </a:solidFill>
                <a:effectLst/>
                <a:uFillTx/>
                <a:latin typeface="Helvetica" charset="0"/>
                <a:ea typeface="Helvetica" charset="0"/>
                <a:cs typeface="Helvetica" charset="0"/>
                <a:sym typeface="Helvetica Light"/>
              </a:rPr>
              <a:t>://</a:t>
            </a:r>
            <a:r>
              <a:rPr kumimoji="0" lang="en-US" sz="1266" b="0" i="0" u="none" strike="noStrike" cap="none" spc="0" normalizeH="0" baseline="0" dirty="0" err="1" smtClean="0">
                <a:ln>
                  <a:noFill/>
                </a:ln>
                <a:solidFill>
                  <a:schemeClr val="bg1"/>
                </a:solidFill>
                <a:effectLst/>
                <a:uFillTx/>
                <a:latin typeface="Helvetica" charset="0"/>
                <a:ea typeface="Helvetica" charset="0"/>
                <a:cs typeface="Helvetica" charset="0"/>
                <a:sym typeface="Helvetica Light"/>
              </a:rPr>
              <a:t>ww.simbhq.org</a:t>
            </a:r>
            <a:endPar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endParaRPr>
          </a:p>
        </p:txBody>
      </p:sp>
      <p:sp>
        <p:nvSpPr>
          <p:cNvPr id="6" name="Isosceles Triangle 13"/>
          <p:cNvSpPr>
            <a:spLocks noChangeAspect="1"/>
          </p:cNvSpPr>
          <p:nvPr/>
        </p:nvSpPr>
        <p:spPr>
          <a:xfrm rot="5400000">
            <a:off x="-596998" y="3106348"/>
            <a:ext cx="1844427"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sp>
        <p:nvSpPr>
          <p:cNvPr id="7" name="Shape 113"/>
          <p:cNvSpPr/>
          <p:nvPr/>
        </p:nvSpPr>
        <p:spPr>
          <a:xfrm>
            <a:off x="2399074" y="-68146"/>
            <a:ext cx="9792925" cy="698191"/>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8" name="Isosceles Triangle 14"/>
          <p:cNvSpPr>
            <a:spLocks noChangeAspect="1"/>
          </p:cNvSpPr>
          <p:nvPr/>
        </p:nvSpPr>
        <p:spPr>
          <a:xfrm rot="10800000">
            <a:off x="1697504" y="-33014"/>
            <a:ext cx="1399594"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2" descr="ttp://www.simbhq.org/wp-content/themes/sim/images/SIMBlogo_webhe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9" y="190647"/>
            <a:ext cx="1879181" cy="4421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4495" t="3457" r="36037" b="56703"/>
          <a:stretch/>
        </p:blipFill>
        <p:spPr bwMode="auto">
          <a:xfrm>
            <a:off x="2286872" y="898494"/>
            <a:ext cx="1146133" cy="10941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rotWithShape="1">
          <a:blip r:embed="rId5"/>
          <a:srcRect r="47419"/>
          <a:stretch/>
        </p:blipFill>
        <p:spPr>
          <a:xfrm>
            <a:off x="7652077" y="916782"/>
            <a:ext cx="1621671" cy="1075870"/>
          </a:xfrm>
          <a:prstGeom prst="rect">
            <a:avLst/>
          </a:prstGeom>
        </p:spPr>
      </p:pic>
      <p:sp>
        <p:nvSpPr>
          <p:cNvPr id="21" name="Content Placeholder 20"/>
          <p:cNvSpPr>
            <a:spLocks noGrp="1"/>
          </p:cNvSpPr>
          <p:nvPr>
            <p:ph sz="half" idx="2"/>
          </p:nvPr>
        </p:nvSpPr>
        <p:spPr>
          <a:xfrm>
            <a:off x="2251487" y="2055898"/>
            <a:ext cx="4863469" cy="3684588"/>
          </a:xfrm>
        </p:spPr>
        <p:txBody>
          <a:bodyPr/>
          <a:lstStyle/>
          <a:p>
            <a:pPr marL="0" indent="0">
              <a:buNone/>
            </a:pPr>
            <a:r>
              <a:rPr lang="en-US" dirty="0" err="1"/>
              <a:t>Biocatalysis</a:t>
            </a:r>
            <a:endParaRPr lang="en-US" dirty="0"/>
          </a:p>
          <a:p>
            <a:pPr marL="0" indent="0">
              <a:buNone/>
            </a:pPr>
            <a:r>
              <a:rPr lang="en-US" dirty="0" smtClean="0"/>
              <a:t>Biomaterials</a:t>
            </a:r>
            <a:endParaRPr lang="en-US" dirty="0"/>
          </a:p>
          <a:p>
            <a:pPr marL="0" indent="0">
              <a:buNone/>
            </a:pPr>
            <a:r>
              <a:rPr lang="en-US" dirty="0"/>
              <a:t>Environmental Microbiology</a:t>
            </a:r>
          </a:p>
          <a:p>
            <a:pPr marL="0" indent="0">
              <a:buNone/>
            </a:pPr>
            <a:r>
              <a:rPr lang="en-US" dirty="0" smtClean="0"/>
              <a:t>Food microbiology</a:t>
            </a:r>
          </a:p>
          <a:p>
            <a:pPr marL="0" indent="0">
              <a:buNone/>
            </a:pPr>
            <a:r>
              <a:rPr lang="en-US" dirty="0" smtClean="0"/>
              <a:t>Synthetic Biology</a:t>
            </a:r>
          </a:p>
          <a:p>
            <a:pPr marL="0" indent="0">
              <a:buNone/>
            </a:pPr>
            <a:r>
              <a:rPr lang="en-US" dirty="0" smtClean="0"/>
              <a:t>Host Pathogen Interactions</a:t>
            </a:r>
          </a:p>
          <a:p>
            <a:pPr marL="0" indent="0">
              <a:buNone/>
            </a:pPr>
            <a:r>
              <a:rPr lang="en-US" dirty="0" smtClean="0"/>
              <a:t>Analytical Microbiology/Testing</a:t>
            </a:r>
            <a:endParaRPr lang="en-US" dirty="0"/>
          </a:p>
        </p:txBody>
      </p:sp>
      <p:sp>
        <p:nvSpPr>
          <p:cNvPr id="23" name="Content Placeholder 22"/>
          <p:cNvSpPr>
            <a:spLocks noGrp="1"/>
          </p:cNvSpPr>
          <p:nvPr>
            <p:ph sz="quarter" idx="4"/>
          </p:nvPr>
        </p:nvSpPr>
        <p:spPr>
          <a:xfrm>
            <a:off x="7583899" y="2055898"/>
            <a:ext cx="4335385" cy="3684588"/>
          </a:xfrm>
        </p:spPr>
        <p:txBody>
          <a:bodyPr/>
          <a:lstStyle/>
          <a:p>
            <a:pPr marL="0" indent="0">
              <a:buNone/>
            </a:pPr>
            <a:r>
              <a:rPr lang="en-US" dirty="0" err="1"/>
              <a:t>Biocatalysis</a:t>
            </a:r>
            <a:endParaRPr lang="en-US" dirty="0"/>
          </a:p>
          <a:p>
            <a:pPr marL="0" indent="0">
              <a:buNone/>
            </a:pPr>
            <a:r>
              <a:rPr lang="en-US" dirty="0" smtClean="0"/>
              <a:t>Biomaterials/Bioenergy</a:t>
            </a:r>
          </a:p>
          <a:p>
            <a:pPr marL="0" indent="0">
              <a:buNone/>
            </a:pPr>
            <a:r>
              <a:rPr lang="en-US" dirty="0"/>
              <a:t>Environmental Microbiology</a:t>
            </a:r>
          </a:p>
          <a:p>
            <a:pPr marL="0" indent="0">
              <a:buNone/>
            </a:pPr>
            <a:r>
              <a:rPr lang="en-US" dirty="0" smtClean="0"/>
              <a:t>Metabolic Engineering</a:t>
            </a:r>
          </a:p>
          <a:p>
            <a:pPr marL="0" indent="0">
              <a:buNone/>
            </a:pPr>
            <a:r>
              <a:rPr lang="en-US" dirty="0" smtClean="0"/>
              <a:t>Natural Product Screening</a:t>
            </a:r>
          </a:p>
          <a:p>
            <a:pPr marL="0" indent="0">
              <a:buNone/>
            </a:pPr>
            <a:r>
              <a:rPr lang="en-US" dirty="0" smtClean="0"/>
              <a:t>Synthetic Microbiology</a:t>
            </a:r>
          </a:p>
          <a:p>
            <a:pPr marL="0" indent="0">
              <a:buNone/>
            </a:pPr>
            <a:r>
              <a:rPr lang="en-US" dirty="0" smtClean="0"/>
              <a:t>Fermentation</a:t>
            </a:r>
            <a:endParaRPr lang="en-US" dirty="0"/>
          </a:p>
        </p:txBody>
      </p:sp>
      <p:sp>
        <p:nvSpPr>
          <p:cNvPr id="24" name="TextBox 23"/>
          <p:cNvSpPr txBox="1"/>
          <p:nvPr/>
        </p:nvSpPr>
        <p:spPr>
          <a:xfrm>
            <a:off x="6088285" y="5662132"/>
            <a:ext cx="2100896" cy="523220"/>
          </a:xfrm>
          <a:prstGeom prst="rect">
            <a:avLst/>
          </a:prstGeom>
          <a:noFill/>
        </p:spPr>
        <p:txBody>
          <a:bodyPr wrap="none" rtlCol="0">
            <a:spAutoFit/>
          </a:bodyPr>
          <a:lstStyle/>
          <a:p>
            <a:r>
              <a:rPr lang="en-US" sz="2800" dirty="0" smtClean="0"/>
              <a:t>Microbiomes</a:t>
            </a:r>
            <a:endParaRPr lang="en-US" sz="2800" dirty="0"/>
          </a:p>
        </p:txBody>
      </p:sp>
    </p:spTree>
    <p:extLst>
      <p:ext uri="{BB962C8B-B14F-4D97-AF65-F5344CB8AC3E}">
        <p14:creationId xmlns:p14="http://schemas.microsoft.com/office/powerpoint/2010/main" val="199969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2977" y="6188114"/>
            <a:ext cx="12194976" cy="669887"/>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5" name="TextBox 4"/>
          <p:cNvSpPr txBox="1"/>
          <p:nvPr/>
        </p:nvSpPr>
        <p:spPr>
          <a:xfrm>
            <a:off x="63919" y="6405377"/>
            <a:ext cx="1547732" cy="266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a:t>
            </a:r>
            <a:r>
              <a:rPr kumimoji="0" lang="en-US" sz="1266" b="0" i="0" u="none" strike="noStrike" cap="none" spc="0" normalizeH="0" baseline="0" dirty="0" smtClean="0">
                <a:ln>
                  <a:noFill/>
                </a:ln>
                <a:solidFill>
                  <a:schemeClr val="bg1"/>
                </a:solidFill>
                <a:effectLst/>
                <a:uFillTx/>
                <a:latin typeface="Helvetica" charset="0"/>
                <a:ea typeface="Helvetica" charset="0"/>
                <a:cs typeface="Helvetica" charset="0"/>
                <a:sym typeface="Helvetica Light"/>
              </a:rPr>
              <a:t>://</a:t>
            </a:r>
            <a:r>
              <a:rPr kumimoji="0" lang="en-US" sz="1266" b="0" i="0" u="none" strike="noStrike" cap="none" spc="0" normalizeH="0" baseline="0" dirty="0" err="1" smtClean="0">
                <a:ln>
                  <a:noFill/>
                </a:ln>
                <a:solidFill>
                  <a:schemeClr val="bg1"/>
                </a:solidFill>
                <a:effectLst/>
                <a:uFillTx/>
                <a:latin typeface="Helvetica" charset="0"/>
                <a:ea typeface="Helvetica" charset="0"/>
                <a:cs typeface="Helvetica" charset="0"/>
                <a:sym typeface="Helvetica Light"/>
              </a:rPr>
              <a:t>ww.simbhq.org</a:t>
            </a:r>
            <a:endPar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endParaRPr>
          </a:p>
        </p:txBody>
      </p:sp>
      <p:sp>
        <p:nvSpPr>
          <p:cNvPr id="6" name="Isosceles Triangle 13"/>
          <p:cNvSpPr>
            <a:spLocks noChangeAspect="1"/>
          </p:cNvSpPr>
          <p:nvPr/>
        </p:nvSpPr>
        <p:spPr>
          <a:xfrm rot="5400000">
            <a:off x="-596998" y="3106348"/>
            <a:ext cx="1844427"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sp>
        <p:nvSpPr>
          <p:cNvPr id="7" name="Shape 113"/>
          <p:cNvSpPr/>
          <p:nvPr/>
        </p:nvSpPr>
        <p:spPr>
          <a:xfrm>
            <a:off x="2399074" y="-68146"/>
            <a:ext cx="9792925" cy="698191"/>
          </a:xfrm>
          <a:prstGeom prst="rect">
            <a:avLst/>
          </a:prstGeom>
          <a:solidFill>
            <a:srgbClr val="018DA2"/>
          </a:solidFill>
          <a:ln w="12700">
            <a:miter lim="400000"/>
          </a:ln>
        </p:spPr>
        <p:txBody>
          <a:bodyPr lIns="35719" tIns="35719" rIns="35719" bIns="35719" anchor="ctr"/>
          <a:lstStyle/>
          <a:p>
            <a:pPr>
              <a:defRPr sz="2400">
                <a:solidFill>
                  <a:srgbClr val="FFFFFF"/>
                </a:solidFill>
              </a:defRPr>
            </a:pPr>
            <a:endParaRPr sz="1687"/>
          </a:p>
        </p:txBody>
      </p:sp>
      <p:sp>
        <p:nvSpPr>
          <p:cNvPr id="8" name="Isosceles Triangle 14"/>
          <p:cNvSpPr>
            <a:spLocks noChangeAspect="1"/>
          </p:cNvSpPr>
          <p:nvPr/>
        </p:nvSpPr>
        <p:spPr>
          <a:xfrm rot="10800000">
            <a:off x="1697504" y="-33014"/>
            <a:ext cx="1399594" cy="659025"/>
          </a:xfrm>
          <a:prstGeom prst="triangle">
            <a:avLst/>
          </a:prstGeom>
          <a:solidFill>
            <a:srgbClr val="018DA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2" descr="ttp://www.simbhq.org/wp-content/themes/sim/images/SIMBlogo_webhe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9" y="190647"/>
            <a:ext cx="1879181" cy="4421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ymposium on Biotechnology for Fuels and Chemic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3937" y="1435888"/>
            <a:ext cx="3286860" cy="12782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ecent Advances in Fermentation Technolog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40498" y="1534238"/>
            <a:ext cx="2331986" cy="1179874"/>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2686232" y="3526049"/>
            <a:ext cx="3286860" cy="1388851"/>
            <a:chOff x="2789028" y="3575540"/>
            <a:chExt cx="2413246" cy="1018103"/>
          </a:xfrm>
        </p:grpSpPr>
        <p:pic>
          <p:nvPicPr>
            <p:cNvPr id="12" name="Picture 8" descr="atural Products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9028" y="3575540"/>
              <a:ext cx="2285791" cy="4729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simbhq.org/np/wp-content/uploads/2017/05/SAJ_logo_web_header.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8603" y="4084642"/>
              <a:ext cx="1189161" cy="48471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http://www.simbhq.org/np/wp-content/uploads/2017/05/KMB_logo_web_header.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47176" y="4204337"/>
              <a:ext cx="955098" cy="3893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p:cNvGrpSpPr/>
          <p:nvPr/>
        </p:nvGrpSpPr>
        <p:grpSpPr>
          <a:xfrm>
            <a:off x="7492043" y="3659060"/>
            <a:ext cx="3345403" cy="913668"/>
            <a:chOff x="5547493" y="3758821"/>
            <a:chExt cx="2537593" cy="433777"/>
          </a:xfrm>
        </p:grpSpPr>
        <p:pic>
          <p:nvPicPr>
            <p:cNvPr id="16" name="Picture 16" descr="AMC"/>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5547493" y="3758821"/>
              <a:ext cx="2537593" cy="43377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userDrawn="1"/>
          </p:nvSpPr>
          <p:spPr>
            <a:xfrm>
              <a:off x="6665655" y="3952360"/>
              <a:ext cx="1185529" cy="1509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smtClean="0">
                  <a:ln>
                    <a:noFill/>
                  </a:ln>
                  <a:solidFill>
                    <a:srgbClr val="000000"/>
                  </a:solidFill>
                  <a:effectLst/>
                  <a:uFillTx/>
                  <a:latin typeface="Avenir Roman" charset="0"/>
                  <a:ea typeface="+mn-ea"/>
                  <a:cs typeface="+mn-cs"/>
                  <a:sym typeface="Helvetica Light"/>
                </a:rPr>
                <a:t>Microbial Control</a:t>
              </a:r>
              <a:endParaRPr kumimoji="0" lang="en-US" sz="1400" b="1" i="0" u="none" strike="noStrike" cap="none" spc="0" normalizeH="0" baseline="0" dirty="0">
                <a:ln>
                  <a:noFill/>
                </a:ln>
                <a:solidFill>
                  <a:srgbClr val="000000"/>
                </a:solidFill>
                <a:effectLst/>
                <a:uFillTx/>
                <a:latin typeface="Avenir Roman" charset="0"/>
                <a:ea typeface="+mn-ea"/>
                <a:cs typeface="+mn-cs"/>
                <a:sym typeface="Helvetica Light"/>
              </a:endParaRPr>
            </a:p>
          </p:txBody>
        </p:sp>
      </p:grpSp>
      <p:pic>
        <p:nvPicPr>
          <p:cNvPr id="20" name="Picture 18" descr="ttp://www.kormb.or.kr/home/kor/data/%EC%A0%95%EA%B8%B0%ED%99%8D%EB%B3%B4%EC%9E%90%EB%A3%8C%EC%95%88%EB%8"/>
          <p:cNvPicPr>
            <a:picLocks noChangeAspect="1" noChangeArrowheads="1"/>
          </p:cNvPicPr>
          <p:nvPr/>
        </p:nvPicPr>
        <p:blipFill rotWithShape="1">
          <a:blip r:embed="rId10">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845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8746" y="1196422"/>
            <a:ext cx="2057400" cy="685800"/>
          </a:xfrm>
          <a:prstGeom prst="rect">
            <a:avLst/>
          </a:prstGeom>
        </p:spPr>
      </p:pic>
      <p:sp>
        <p:nvSpPr>
          <p:cNvPr id="27" name="Shape 116"/>
          <p:cNvSpPr/>
          <p:nvPr/>
        </p:nvSpPr>
        <p:spPr>
          <a:xfrm>
            <a:off x="2767894" y="775956"/>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28" name="Shape 117"/>
          <p:cNvSpPr/>
          <p:nvPr/>
        </p:nvSpPr>
        <p:spPr>
          <a:xfrm>
            <a:off x="2772939" y="966677"/>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821" y="672812"/>
            <a:ext cx="367589" cy="54864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1481" y="1960323"/>
            <a:ext cx="1292839" cy="805254"/>
          </a:xfrm>
          <a:prstGeom prst="rect">
            <a:avLst/>
          </a:prstGeom>
        </p:spPr>
      </p:pic>
      <p:pic>
        <p:nvPicPr>
          <p:cNvPr id="33" name="Picture 3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93576" y="3344668"/>
            <a:ext cx="2724486" cy="1047224"/>
          </a:xfrm>
          <a:prstGeom prst="rect">
            <a:avLst/>
          </a:prstGeom>
        </p:spPr>
      </p:pic>
      <p:pic>
        <p:nvPicPr>
          <p:cNvPr id="34" name="Pictur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03374" y="2863102"/>
            <a:ext cx="2400837" cy="529840"/>
          </a:xfrm>
          <a:prstGeom prst="rect">
            <a:avLst/>
          </a:prstGeom>
        </p:spPr>
      </p:pic>
      <p:sp>
        <p:nvSpPr>
          <p:cNvPr id="35" name="Rectangle 34"/>
          <p:cNvSpPr/>
          <p:nvPr/>
        </p:nvSpPr>
        <p:spPr>
          <a:xfrm>
            <a:off x="5992600" y="1107599"/>
            <a:ext cx="5558423" cy="4893647"/>
          </a:xfrm>
          <a:prstGeom prst="rect">
            <a:avLst/>
          </a:prstGeom>
        </p:spPr>
        <p:txBody>
          <a:bodyPr wrap="square">
            <a:spAutoFit/>
          </a:bodyPr>
          <a:lstStyle/>
          <a:p>
            <a:pPr>
              <a:defRPr sz="3200">
                <a:latin typeface="Myriad Pro"/>
                <a:ea typeface="Myriad Pro"/>
                <a:cs typeface="Myriad Pro"/>
                <a:sym typeface="Myriad Pro"/>
              </a:defRPr>
            </a:pPr>
            <a:r>
              <a:rPr lang="en-US" sz="2400" dirty="0">
                <a:latin typeface="Helvetica" charset="0"/>
                <a:ea typeface="Helvetica" charset="0"/>
                <a:cs typeface="Helvetica" charset="0"/>
              </a:rPr>
              <a:t>A Michigan State University spin-off company.</a:t>
            </a:r>
          </a:p>
          <a:p>
            <a:pPr lvl="2">
              <a:defRPr sz="3200">
                <a:latin typeface="Myriad Pro"/>
                <a:ea typeface="Myriad Pro"/>
                <a:cs typeface="Myriad Pro"/>
                <a:sym typeface="Myriad Pro"/>
              </a:defRPr>
            </a:pPr>
            <a:endParaRPr lang="en-US" sz="2400" dirty="0">
              <a:latin typeface="Helvetica" charset="0"/>
              <a:ea typeface="Helvetica" charset="0"/>
              <a:cs typeface="Helvetica" charset="0"/>
            </a:endParaRPr>
          </a:p>
          <a:p>
            <a:pPr>
              <a:defRPr sz="3200">
                <a:latin typeface="Myriad Pro"/>
                <a:ea typeface="Myriad Pro"/>
                <a:cs typeface="Myriad Pro"/>
                <a:sym typeface="Myriad Pro"/>
              </a:defRPr>
            </a:pPr>
            <a:r>
              <a:rPr lang="en-US" sz="2400" dirty="0">
                <a:latin typeface="Helvetica" charset="0"/>
                <a:ea typeface="Helvetica" charset="0"/>
                <a:cs typeface="Helvetica" charset="0"/>
              </a:rPr>
              <a:t>A team of software developers, knowledge engineers and domain experts with a </a:t>
            </a:r>
            <a:r>
              <a:rPr lang="en-US" sz="2400" dirty="0" smtClean="0">
                <a:latin typeface="Helvetica" charset="0"/>
                <a:ea typeface="Helvetica" charset="0"/>
                <a:cs typeface="Helvetica" charset="0"/>
              </a:rPr>
              <a:t>proven </a:t>
            </a:r>
            <a:r>
              <a:rPr lang="en-US" sz="2400" dirty="0">
                <a:latin typeface="Helvetica" charset="0"/>
                <a:ea typeface="Helvetica" charset="0"/>
                <a:cs typeface="Helvetica" charset="0"/>
              </a:rPr>
              <a:t>R&amp;D </a:t>
            </a:r>
            <a:r>
              <a:rPr lang="en-US" sz="2400" dirty="0" smtClean="0">
                <a:latin typeface="Helvetica" charset="0"/>
                <a:ea typeface="Helvetica" charset="0"/>
                <a:cs typeface="Helvetica" charset="0"/>
              </a:rPr>
              <a:t>record</a:t>
            </a:r>
            <a:r>
              <a:rPr lang="en-US" sz="2400" dirty="0">
                <a:latin typeface="Helvetica" charset="0"/>
                <a:ea typeface="Helvetica" charset="0"/>
                <a:cs typeface="Helvetica" charset="0"/>
              </a:rPr>
              <a:t>.</a:t>
            </a: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a:p>
            <a:pPr>
              <a:defRPr sz="3200">
                <a:latin typeface="Myriad Pro"/>
                <a:ea typeface="Myriad Pro"/>
                <a:cs typeface="Myriad Pro"/>
                <a:sym typeface="Myriad Pro"/>
              </a:defRPr>
            </a:pPr>
            <a:r>
              <a:rPr lang="en-US" sz="2400" dirty="0">
                <a:latin typeface="Helvetica" charset="0"/>
                <a:ea typeface="Helvetica" charset="0"/>
                <a:cs typeface="Helvetica" charset="0"/>
              </a:rPr>
              <a:t>Principle goal is to apply a novel semantic technology to solve real problems in scholarly publishing.</a:t>
            </a: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a:p>
            <a:pPr>
              <a:defRPr sz="3200">
                <a:latin typeface="Myriad Pro"/>
                <a:ea typeface="Myriad Pro"/>
                <a:cs typeface="Myriad Pro"/>
                <a:sym typeface="Myriad Pro"/>
              </a:defRPr>
            </a:pPr>
            <a:r>
              <a:rPr lang="en-US" sz="2400" dirty="0">
                <a:latin typeface="Helvetica" charset="0"/>
                <a:ea typeface="Helvetica" charset="0"/>
                <a:cs typeface="Helvetica" charset="0"/>
              </a:rPr>
              <a:t>A provider of </a:t>
            </a:r>
            <a:r>
              <a:rPr lang="en-US" sz="2400" dirty="0" smtClean="0">
                <a:latin typeface="Helvetica" charset="0"/>
                <a:ea typeface="Helvetica" charset="0"/>
                <a:cs typeface="Helvetica" charset="0"/>
              </a:rPr>
              <a:t>standards compliant custom </a:t>
            </a:r>
            <a:r>
              <a:rPr lang="en-US" sz="2400" dirty="0">
                <a:latin typeface="Helvetica" charset="0"/>
                <a:ea typeface="Helvetica" charset="0"/>
                <a:cs typeface="Helvetica" charset="0"/>
              </a:rPr>
              <a:t>data products/services</a:t>
            </a:r>
          </a:p>
        </p:txBody>
      </p:sp>
      <p:pic>
        <p:nvPicPr>
          <p:cNvPr id="36" name="Picture 3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55819" y="4341799"/>
            <a:ext cx="977143" cy="627365"/>
          </a:xfrm>
          <a:prstGeom prst="rect">
            <a:avLst/>
          </a:prstGeom>
        </p:spPr>
      </p:pic>
      <p:pic>
        <p:nvPicPr>
          <p:cNvPr id="37" name="Picture 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65381" y="5282847"/>
            <a:ext cx="1874154" cy="791669"/>
          </a:xfrm>
          <a:prstGeom prst="rect">
            <a:avLst/>
          </a:prstGeom>
        </p:spPr>
      </p:pic>
    </p:spTree>
    <p:extLst>
      <p:ext uri="{BB962C8B-B14F-4D97-AF65-F5344CB8AC3E}">
        <p14:creationId xmlns:p14="http://schemas.microsoft.com/office/powerpoint/2010/main" val="1966407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pic>
        <p:nvPicPr>
          <p:cNvPr id="22"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p:nvSpPr>
        <p:spPr>
          <a:xfrm>
            <a:off x="2397301" y="661143"/>
            <a:ext cx="8777205" cy="5632311"/>
          </a:xfrm>
          <a:prstGeom prst="rect">
            <a:avLst/>
          </a:prstGeom>
        </p:spPr>
        <p:txBody>
          <a:bodyPr wrap="square">
            <a:spAutoFit/>
          </a:bodyPr>
          <a:lstStyle/>
          <a:p>
            <a:pPr marL="523875" indent="-508000">
              <a:defRPr sz="3200">
                <a:latin typeface="Myriad Pro"/>
                <a:ea typeface="Myriad Pro"/>
                <a:cs typeface="Myriad Pro"/>
                <a:sym typeface="Myriad Pro"/>
              </a:defRPr>
            </a:pPr>
            <a:r>
              <a:rPr lang="en-US" sz="2400" dirty="0" smtClean="0">
                <a:latin typeface="Helvetica" charset="0"/>
                <a:ea typeface="Helvetica" charset="0"/>
                <a:cs typeface="Helvetica" charset="0"/>
              </a:rPr>
              <a:t>N4L::Scribe – parsing, semantic tagging, content aggregation, resource summarization, XML validation.</a:t>
            </a:r>
            <a:endParaRPr lang="en-US" sz="2400" dirty="0">
              <a:latin typeface="Helvetica" charset="0"/>
              <a:ea typeface="Helvetica" charset="0"/>
              <a:cs typeface="Helvetica" charset="0"/>
            </a:endParaRPr>
          </a:p>
          <a:p>
            <a:pPr lvl="2">
              <a:defRPr sz="3200">
                <a:latin typeface="Myriad Pro"/>
                <a:ea typeface="Myriad Pro"/>
                <a:cs typeface="Myriad Pro"/>
                <a:sym typeface="Myriad Pro"/>
              </a:defRPr>
            </a:pPr>
            <a:endParaRPr lang="en-US" sz="2400" dirty="0">
              <a:latin typeface="Helvetica" charset="0"/>
              <a:ea typeface="Helvetica" charset="0"/>
              <a:cs typeface="Helvetica" charset="0"/>
            </a:endParaRPr>
          </a:p>
          <a:p>
            <a:pPr marL="523875" indent="-508000">
              <a:defRPr sz="3200">
                <a:latin typeface="Myriad Pro"/>
                <a:ea typeface="Myriad Pro"/>
                <a:cs typeface="Myriad Pro"/>
                <a:sym typeface="Myriad Pro"/>
              </a:defRPr>
            </a:pPr>
            <a:r>
              <a:rPr lang="en-US" sz="2400" dirty="0" smtClean="0">
                <a:latin typeface="Helvetica" charset="0"/>
                <a:ea typeface="Helvetica" charset="0"/>
                <a:cs typeface="Helvetica" charset="0"/>
              </a:rPr>
              <a:t>N4L::Guide – browser independent rich content layer over published content in HTML form</a:t>
            </a: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a:p>
            <a:pPr marL="523875" indent="-523875">
              <a:defRPr sz="3200">
                <a:latin typeface="Myriad Pro"/>
                <a:ea typeface="Myriad Pro"/>
                <a:cs typeface="Myriad Pro"/>
                <a:sym typeface="Myriad Pro"/>
              </a:defRPr>
            </a:pPr>
            <a:r>
              <a:rPr lang="en-US" sz="2400" dirty="0" smtClean="0">
                <a:latin typeface="Helvetica" charset="0"/>
                <a:ea typeface="Helvetica" charset="0"/>
                <a:cs typeface="Helvetica" charset="0"/>
              </a:rPr>
              <a:t>N4L::Recommendations – rapidly identify and invite credible authors as peer-reviewers</a:t>
            </a: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a:p>
            <a:pPr marL="523875" indent="-508000">
              <a:defRPr sz="3200">
                <a:latin typeface="Myriad Pro"/>
                <a:ea typeface="Myriad Pro"/>
                <a:cs typeface="Myriad Pro"/>
                <a:sym typeface="Myriad Pro"/>
              </a:defRPr>
            </a:pPr>
            <a:r>
              <a:rPr lang="en-US" sz="2400" dirty="0" smtClean="0">
                <a:latin typeface="Helvetica" charset="0"/>
                <a:ea typeface="Helvetica" charset="0"/>
                <a:cs typeface="Helvetica" charset="0"/>
              </a:rPr>
              <a:t>Terminology/taxonomy development services, back content </a:t>
            </a:r>
            <a:r>
              <a:rPr lang="en-US" sz="2400" dirty="0" smtClean="0">
                <a:latin typeface="Helvetica" charset="0"/>
                <a:ea typeface="Helvetica" charset="0"/>
                <a:cs typeface="Helvetica" charset="0"/>
              </a:rPr>
              <a:t>annotation </a:t>
            </a:r>
            <a:endParaRPr lang="en-US" sz="2400" dirty="0" smtClean="0">
              <a:latin typeface="Helvetica" charset="0"/>
              <a:ea typeface="Helvetica" charset="0"/>
              <a:cs typeface="Helvetica" charset="0"/>
            </a:endParaRP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a:p>
            <a:pPr>
              <a:defRPr sz="3200">
                <a:latin typeface="Myriad Pro"/>
                <a:ea typeface="Myriad Pro"/>
                <a:cs typeface="Myriad Pro"/>
                <a:sym typeface="Myriad Pro"/>
              </a:defRPr>
            </a:pPr>
            <a:r>
              <a:rPr lang="en-US" sz="2400" dirty="0" err="1">
                <a:latin typeface="Helvetica" charset="0"/>
                <a:ea typeface="Helvetica" charset="0"/>
                <a:cs typeface="Helvetica" charset="0"/>
              </a:rPr>
              <a:t>HiddenMetrix</a:t>
            </a:r>
            <a:r>
              <a:rPr lang="en-US" sz="2400" baseline="30000" dirty="0" err="1">
                <a:latin typeface="Helvetica" charset="0"/>
                <a:ea typeface="Helvetica" charset="0"/>
                <a:cs typeface="Helvetica" charset="0"/>
              </a:rPr>
              <a:t>TM</a:t>
            </a:r>
            <a:r>
              <a:rPr lang="en-US" sz="2400" dirty="0">
                <a:latin typeface="Helvetica" charset="0"/>
                <a:ea typeface="Helvetica" charset="0"/>
                <a:cs typeface="Helvetica" charset="0"/>
              </a:rPr>
              <a:t> – semiotic indexing, search and retrieval of topically relevant content and practitioners.</a:t>
            </a:r>
            <a:endParaRPr lang="en-US" sz="2400" baseline="30000" dirty="0">
              <a:latin typeface="Helvetica" charset="0"/>
              <a:ea typeface="Helvetica" charset="0"/>
              <a:cs typeface="Helvetica" charset="0"/>
            </a:endParaRPr>
          </a:p>
          <a:p>
            <a:pPr>
              <a:defRPr sz="3200">
                <a:latin typeface="Myriad Pro"/>
                <a:ea typeface="Myriad Pro"/>
                <a:cs typeface="Myriad Pro"/>
                <a:sym typeface="Myriad Pro"/>
              </a:defRPr>
            </a:pPr>
            <a:endParaRPr lang="en-US" sz="2400" dirty="0">
              <a:latin typeface="Helvetica" charset="0"/>
              <a:ea typeface="Helvetica" charset="0"/>
              <a:cs typeface="Helvetica" charset="0"/>
            </a:endParaRPr>
          </a:p>
        </p:txBody>
      </p:sp>
    </p:spTree>
    <p:extLst>
      <p:ext uri="{BB962C8B-B14F-4D97-AF65-F5344CB8AC3E}">
        <p14:creationId xmlns:p14="http://schemas.microsoft.com/office/powerpoint/2010/main" val="80555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63919"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30" name="Straight Connector 29"/>
          <p:cNvCxnSpPr/>
          <p:nvPr/>
        </p:nvCxnSpPr>
        <p:spPr>
          <a:xfrm flipH="1" flipV="1">
            <a:off x="3274725" y="1473547"/>
            <a:ext cx="1572578" cy="1292"/>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39" name="TextBox 38"/>
          <p:cNvSpPr txBox="1"/>
          <p:nvPr/>
        </p:nvSpPr>
        <p:spPr>
          <a:xfrm>
            <a:off x="4847303" y="695499"/>
            <a:ext cx="7094981" cy="1764586"/>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b="1" dirty="0" smtClean="0">
                <a:solidFill>
                  <a:schemeClr val="tx1"/>
                </a:solidFill>
                <a:latin typeface="Helvetica" charset="0"/>
                <a:ea typeface="Helvetica" charset="0"/>
                <a:cs typeface="Helvetica" charset="0"/>
              </a:rPr>
              <a:t>Primary/secondary references</a:t>
            </a:r>
          </a:p>
          <a:p>
            <a:pPr lvl="1" defTabSz="584200" hangingPunct="0"/>
            <a:r>
              <a:rPr lang="en-US" dirty="0" smtClean="0">
                <a:latin typeface="Helvetica" charset="0"/>
                <a:ea typeface="Helvetica" charset="0"/>
                <a:cs typeface="Helvetica" charset="0"/>
              </a:rPr>
              <a:t>Historical and current STM literature</a:t>
            </a:r>
          </a:p>
          <a:p>
            <a:pPr lvl="1" defTabSz="584200" hangingPunct="0"/>
            <a:r>
              <a:rPr lang="en-US" dirty="0" smtClean="0">
                <a:latin typeface="Helvetica" charset="0"/>
                <a:ea typeface="Helvetica" charset="0"/>
                <a:cs typeface="Helvetica" charset="0"/>
              </a:rPr>
              <a:t>Published monographs</a:t>
            </a:r>
          </a:p>
          <a:p>
            <a:pPr marL="641350" lvl="1" indent="-171450" defTabSz="584200" hangingPunct="0"/>
            <a:r>
              <a:rPr lang="en-US" dirty="0" smtClean="0">
                <a:latin typeface="Helvetica" charset="0"/>
                <a:ea typeface="Helvetica" charset="0"/>
                <a:cs typeface="Helvetica" charset="0"/>
              </a:rPr>
              <a:t>Current/earlier versions of the “Codes” and other specialized works. </a:t>
            </a:r>
          </a:p>
          <a:p>
            <a:pPr lvl="1" defTabSz="584200" hangingPunct="0"/>
            <a:r>
              <a:rPr lang="en-US" dirty="0" smtClean="0">
                <a:solidFill>
                  <a:schemeClr val="tx1"/>
                </a:solidFill>
                <a:latin typeface="Helvetica" charset="0"/>
                <a:ea typeface="Helvetica" charset="0"/>
                <a:cs typeface="Helvetica" charset="0"/>
              </a:rPr>
              <a:t>Patent literature</a:t>
            </a:r>
            <a:endParaRPr lang="en-US" dirty="0">
              <a:solidFill>
                <a:schemeClr val="tx1"/>
              </a:solidFill>
              <a:latin typeface="Helvetica" charset="0"/>
              <a:ea typeface="Helvetica" charset="0"/>
              <a:cs typeface="Helvetica" charset="0"/>
            </a:endParaRPr>
          </a:p>
        </p:txBody>
      </p:sp>
      <p:pic>
        <p:nvPicPr>
          <p:cNvPr id="32"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359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63919"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3" name="TextBox 32"/>
          <p:cNvSpPr txBox="1"/>
          <p:nvPr/>
        </p:nvSpPr>
        <p:spPr>
          <a:xfrm>
            <a:off x="4873820" y="885822"/>
            <a:ext cx="6746871" cy="1210588"/>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b="1" dirty="0" smtClean="0">
                <a:latin typeface="Helvetica" charset="0"/>
                <a:ea typeface="Helvetica" charset="0"/>
                <a:cs typeface="Helvetica" charset="0"/>
              </a:rPr>
              <a:t>Digital resources</a:t>
            </a:r>
          </a:p>
          <a:p>
            <a:pPr lvl="1" defTabSz="584200" hangingPunct="0"/>
            <a:r>
              <a:rPr lang="en-US" dirty="0" smtClean="0">
                <a:latin typeface="Helvetica" charset="0"/>
                <a:ea typeface="Helvetica" charset="0"/>
                <a:cs typeface="Helvetica" charset="0"/>
              </a:rPr>
              <a:t>GenBank/EMBL/DDBJ</a:t>
            </a:r>
          </a:p>
          <a:p>
            <a:pPr marL="635000" lvl="1" indent="-165100" defTabSz="584200" hangingPunct="0"/>
            <a:r>
              <a:rPr lang="en-US" dirty="0" smtClean="0">
                <a:latin typeface="Helvetica" charset="0"/>
                <a:ea typeface="Helvetica" charset="0"/>
                <a:cs typeface="Helvetica" charset="0"/>
              </a:rPr>
              <a:t>Culture collections/ Biological Resource Centers catalogues</a:t>
            </a:r>
          </a:p>
          <a:p>
            <a:pPr marL="635000" lvl="1" indent="-165100" defTabSz="584200" hangingPunct="0"/>
            <a:r>
              <a:rPr lang="en-US" dirty="0" smtClean="0">
                <a:latin typeface="Helvetica" charset="0"/>
                <a:ea typeface="Helvetica" charset="0"/>
                <a:cs typeface="Helvetica" charset="0"/>
              </a:rPr>
              <a:t>Specialized database</a:t>
            </a:r>
          </a:p>
        </p:txBody>
      </p:sp>
      <p:cxnSp>
        <p:nvCxnSpPr>
          <p:cNvPr id="34" name="Straight Connector 33"/>
          <p:cNvCxnSpPr>
            <a:stCxn id="33" idx="1"/>
            <a:endCxn id="58" idx="6"/>
          </p:cNvCxnSpPr>
          <p:nvPr/>
        </p:nvCxnSpPr>
        <p:spPr>
          <a:xfrm flipH="1" flipV="1">
            <a:off x="3277052" y="1483265"/>
            <a:ext cx="1596768" cy="7851"/>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pic>
        <p:nvPicPr>
          <p:cNvPr id="41" name="Picture 18" descr="ttp://www.kormb.or.kr/home/kor/data/%EC%A0%95%EA%B8%B0%ED%99%8D%EB%B3%B4%EC%9E%90%EB%A3%8C%EC%95%88%EB%8"/>
          <p:cNvPicPr>
            <a:picLocks noChangeAspect="1" noChangeArrowheads="1"/>
          </p:cNvPicPr>
          <p:nvPr/>
        </p:nvPicPr>
        <p:blipFill rotWithShape="1">
          <a:blip r:embed="rId4">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952" y="2143957"/>
            <a:ext cx="5096887" cy="3342485"/>
          </a:xfrm>
          <a:prstGeom prst="rect">
            <a:avLst/>
          </a:prstGeom>
          <a:ln w="25400">
            <a:solidFill>
              <a:schemeClr val="accent1">
                <a:shade val="50000"/>
              </a:schemeClr>
            </a:solidFill>
          </a:ln>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8971" y="2304604"/>
            <a:ext cx="5171095" cy="3532674"/>
          </a:xfrm>
          <a:prstGeom prst="rect">
            <a:avLst/>
          </a:prstGeom>
          <a:ln w="25400">
            <a:solidFill>
              <a:schemeClr val="accent1">
                <a:shade val="50000"/>
              </a:schemeClr>
            </a:solidFill>
          </a:ln>
        </p:spPr>
      </p:pic>
      <p:pic>
        <p:nvPicPr>
          <p:cNvPr id="23" name="Picture 2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54850" y="2525717"/>
            <a:ext cx="5169796" cy="3429000"/>
          </a:xfrm>
          <a:prstGeom prst="rect">
            <a:avLst/>
          </a:prstGeom>
          <a:ln w="25400">
            <a:solidFill>
              <a:schemeClr val="accent1">
                <a:shade val="50000"/>
              </a:schemeClr>
            </a:solidFill>
          </a:ln>
        </p:spPr>
      </p:pic>
      <p:pic>
        <p:nvPicPr>
          <p:cNvPr id="24" name="Picture 2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50228" y="3209374"/>
            <a:ext cx="5342933" cy="2745343"/>
          </a:xfrm>
          <a:prstGeom prst="rect">
            <a:avLst/>
          </a:prstGeom>
          <a:ln w="25400">
            <a:solidFill>
              <a:schemeClr val="accent1">
                <a:shade val="50000"/>
              </a:schemeClr>
            </a:solidFill>
          </a:ln>
        </p:spPr>
      </p:pic>
      <p:pic>
        <p:nvPicPr>
          <p:cNvPr id="25" name="Picture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08368" y="3520450"/>
            <a:ext cx="4523617" cy="2297965"/>
          </a:xfrm>
          <a:prstGeom prst="rect">
            <a:avLst/>
          </a:prstGeom>
          <a:ln w="25400">
            <a:solidFill>
              <a:schemeClr val="accent1">
                <a:shade val="50000"/>
              </a:schemeClr>
            </a:solidFill>
          </a:ln>
        </p:spPr>
      </p:pic>
    </p:spTree>
    <p:extLst>
      <p:ext uri="{BB962C8B-B14F-4D97-AF65-F5344CB8AC3E}">
        <p14:creationId xmlns:p14="http://schemas.microsoft.com/office/powerpoint/2010/main" val="106769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1"/>
          <p:cNvSpPr/>
          <p:nvPr/>
        </p:nvSpPr>
        <p:spPr>
          <a:xfrm>
            <a:off x="-4297" y="6188113"/>
            <a:ext cx="12196297"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5"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6"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7" name="TextBox 6"/>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9"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0" name="Group 9"/>
          <p:cNvGrpSpPr/>
          <p:nvPr/>
        </p:nvGrpSpPr>
        <p:grpSpPr>
          <a:xfrm>
            <a:off x="1697504" y="-68146"/>
            <a:ext cx="10494496" cy="698191"/>
            <a:chOff x="1697504" y="-68146"/>
            <a:chExt cx="7529067" cy="698191"/>
          </a:xfrm>
        </p:grpSpPr>
        <p:sp>
          <p:nvSpPr>
            <p:cNvPr id="11"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12"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sp>
        <p:nvSpPr>
          <p:cNvPr id="13" name="Shape 111"/>
          <p:cNvSpPr/>
          <p:nvPr/>
        </p:nvSpPr>
        <p:spPr>
          <a:xfrm>
            <a:off x="-2977" y="6188114"/>
            <a:ext cx="9149953" cy="669887"/>
          </a:xfrm>
          <a:prstGeom prst="rect">
            <a:avLst/>
          </a:prstGeom>
          <a:solidFill>
            <a:srgbClr val="007541"/>
          </a:solidFill>
          <a:ln w="12700">
            <a:miter lim="400000"/>
          </a:ln>
        </p:spPr>
        <p:txBody>
          <a:bodyPr lIns="35719" tIns="35719" rIns="35719" bIns="35719" anchor="ctr"/>
          <a:lstStyle/>
          <a:p>
            <a:pPr>
              <a:defRPr sz="2400">
                <a:solidFill>
                  <a:srgbClr val="FFFFFF"/>
                </a:solidFill>
              </a:defRPr>
            </a:pPr>
            <a:endParaRPr sz="1687"/>
          </a:p>
        </p:txBody>
      </p:sp>
      <p:sp>
        <p:nvSpPr>
          <p:cNvPr id="14" name="Shape 116"/>
          <p:cNvSpPr/>
          <p:nvPr/>
        </p:nvSpPr>
        <p:spPr>
          <a:xfrm>
            <a:off x="597255" y="184233"/>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t>NamesforLife </a:t>
            </a:r>
          </a:p>
        </p:txBody>
      </p:sp>
      <p:sp>
        <p:nvSpPr>
          <p:cNvPr id="15" name="Shape 117"/>
          <p:cNvSpPr/>
          <p:nvPr/>
        </p:nvSpPr>
        <p:spPr>
          <a:xfrm>
            <a:off x="602300" y="398832"/>
            <a:ext cx="1365760" cy="212815"/>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14" dirty="0"/>
              <a:t>Bringing meaning to life ... </a:t>
            </a:r>
          </a:p>
        </p:txBody>
      </p:sp>
      <p:sp>
        <p:nvSpPr>
          <p:cNvPr id="16" name="TextBox 15"/>
          <p:cNvSpPr txBox="1"/>
          <p:nvPr/>
        </p:nvSpPr>
        <p:spPr>
          <a:xfrm>
            <a:off x="63919" y="6340424"/>
            <a:ext cx="1710405" cy="3968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5719" tIns="35719" rIns="35719" bIns="35719" numCol="1" spcCol="38100" rtlCol="0" anchor="ctr">
            <a:spAutoFit/>
          </a:bodyPr>
          <a:lstStyle/>
          <a:p>
            <a:pPr marL="0" marR="0" indent="0" algn="l" defTabSz="410751" rtl="0" fontAlgn="auto" latinLnBrk="0" hangingPunct="0">
              <a:lnSpc>
                <a:spcPct val="100000"/>
              </a:lnSpc>
              <a:spcBef>
                <a:spcPts val="0"/>
              </a:spcBef>
              <a:spcAft>
                <a:spcPts val="0"/>
              </a:spcAft>
              <a:buClrTx/>
              <a:buSzTx/>
              <a:buFontTx/>
              <a:buNone/>
              <a:tabLst/>
            </a:pPr>
            <a:r>
              <a:rPr kumimoji="0" lang="en-US" sz="1266" b="0" i="0" u="none" strike="noStrike" cap="none" spc="0" normalizeH="0" baseline="0" dirty="0">
                <a:ln>
                  <a:noFill/>
                </a:ln>
                <a:solidFill>
                  <a:schemeClr val="bg1"/>
                </a:solidFill>
                <a:effectLst/>
                <a:uFillTx/>
                <a:latin typeface="Helvetica" charset="0"/>
                <a:ea typeface="Helvetica" charset="0"/>
                <a:cs typeface="Helvetica" charset="0"/>
                <a:sym typeface="Helvetica Light"/>
              </a:rPr>
              <a:t>http://namesforlife.com</a:t>
            </a:r>
          </a:p>
          <a:p>
            <a:pPr marL="0" marR="0" indent="0" algn="l" defTabSz="410751" rtl="0" fontAlgn="auto" latinLnBrk="0" hangingPunct="0">
              <a:lnSpc>
                <a:spcPct val="100000"/>
              </a:lnSpc>
              <a:spcBef>
                <a:spcPts val="0"/>
              </a:spcBef>
              <a:spcAft>
                <a:spcPts val="0"/>
              </a:spcAft>
              <a:buClrTx/>
              <a:buSzTx/>
              <a:buFontTx/>
              <a:buNone/>
              <a:tabLst/>
            </a:pPr>
            <a:r>
              <a:rPr kumimoji="0" lang="en-US" sz="844" b="0" i="0" u="none" strike="noStrike" cap="none" spc="0" normalizeH="0" baseline="0" dirty="0">
                <a:ln>
                  <a:noFill/>
                </a:ln>
                <a:solidFill>
                  <a:schemeClr val="bg1">
                    <a:lumMod val="75000"/>
                  </a:schemeClr>
                </a:solidFill>
                <a:effectLst/>
                <a:uFillTx/>
                <a:latin typeface="Helvetica" charset="0"/>
                <a:ea typeface="Helvetica" charset="0"/>
                <a:cs typeface="Helvetica" charset="0"/>
                <a:sym typeface="Helvetica Light"/>
              </a:rPr>
              <a:t>All rights reserved.</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182" y="104967"/>
            <a:ext cx="367589" cy="548640"/>
          </a:xfrm>
          <a:prstGeom prst="rect">
            <a:avLst/>
          </a:prstGeom>
        </p:spPr>
      </p:pic>
      <p:sp>
        <p:nvSpPr>
          <p:cNvPr id="18" name="Isosceles Triangle 13"/>
          <p:cNvSpPr>
            <a:spLocks noChangeAspect="1"/>
          </p:cNvSpPr>
          <p:nvPr/>
        </p:nvSpPr>
        <p:spPr>
          <a:xfrm rot="5400000">
            <a:off x="-596998" y="3106348"/>
            <a:ext cx="1844427"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nvGrpSpPr>
          <p:cNvPr id="19" name="Group 18"/>
          <p:cNvGrpSpPr/>
          <p:nvPr/>
        </p:nvGrpSpPr>
        <p:grpSpPr>
          <a:xfrm>
            <a:off x="1697504" y="-68146"/>
            <a:ext cx="7529067" cy="698191"/>
            <a:chOff x="1697504" y="-68146"/>
            <a:chExt cx="7529067" cy="698191"/>
          </a:xfrm>
        </p:grpSpPr>
        <p:sp>
          <p:nvSpPr>
            <p:cNvPr id="20" name="Shape 113"/>
            <p:cNvSpPr/>
            <p:nvPr/>
          </p:nvSpPr>
          <p:spPr>
            <a:xfrm>
              <a:off x="2399075" y="-68146"/>
              <a:ext cx="6827496" cy="698191"/>
            </a:xfrm>
            <a:prstGeom prst="rect">
              <a:avLst/>
            </a:prstGeom>
            <a:solidFill>
              <a:srgbClr val="007440"/>
            </a:solidFill>
            <a:ln w="12700">
              <a:miter lim="400000"/>
            </a:ln>
          </p:spPr>
          <p:txBody>
            <a:bodyPr lIns="35719" tIns="35719" rIns="35719" bIns="35719" anchor="ctr"/>
            <a:lstStyle/>
            <a:p>
              <a:pPr>
                <a:defRPr sz="2400">
                  <a:solidFill>
                    <a:srgbClr val="FFFFFF"/>
                  </a:solidFill>
                </a:defRPr>
              </a:pPr>
              <a:endParaRPr sz="1687"/>
            </a:p>
          </p:txBody>
        </p:sp>
        <p:sp>
          <p:nvSpPr>
            <p:cNvPr id="21" name="Isosceles Triangle 14"/>
            <p:cNvSpPr>
              <a:spLocks noChangeAspect="1"/>
            </p:cNvSpPr>
            <p:nvPr userDrawn="1"/>
          </p:nvSpPr>
          <p:spPr>
            <a:xfrm rot="10800000">
              <a:off x="1697504" y="-33014"/>
              <a:ext cx="1399594" cy="659025"/>
            </a:xfrm>
            <a:prstGeom prst="triangle">
              <a:avLst/>
            </a:prstGeom>
            <a:solidFill>
              <a:srgbClr val="1B744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indent="0" algn="ctr" defTabSz="410751" rtl="0" fontAlgn="auto" latinLnBrk="0" hangingPunct="0">
                <a:lnSpc>
                  <a:spcPct val="100000"/>
                </a:lnSpc>
                <a:spcBef>
                  <a:spcPts val="0"/>
                </a:spcBef>
                <a:spcAft>
                  <a:spcPts val="0"/>
                </a:spcAft>
                <a:buClrTx/>
                <a:buSzTx/>
                <a:buFontTx/>
                <a:buNone/>
                <a:tabLst/>
              </a:pPr>
              <a:endParaRPr kumimoji="0" lang="en-US" sz="1687" b="0" i="0" u="none" strike="noStrike" cap="none" spc="0" normalizeH="0" baseline="0">
                <a:ln>
                  <a:noFill/>
                </a:ln>
                <a:solidFill>
                  <a:srgbClr val="FFFFFF"/>
                </a:solidFill>
                <a:effectLst/>
                <a:uFillTx/>
                <a:latin typeface="+mn-lt"/>
                <a:ea typeface="+mn-ea"/>
                <a:cs typeface="+mn-cs"/>
                <a:sym typeface="Helvetica Light"/>
              </a:endParaRPr>
            </a:p>
          </p:txBody>
        </p:sp>
      </p:grpSp>
      <p:cxnSp>
        <p:nvCxnSpPr>
          <p:cNvPr id="49" name="Straight Connector 48"/>
          <p:cNvCxnSpPr/>
          <p:nvPr/>
        </p:nvCxnSpPr>
        <p:spPr>
          <a:xfrm>
            <a:off x="3072829" y="1712196"/>
            <a:ext cx="1023" cy="4031638"/>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50" name="Oval 49"/>
          <p:cNvSpPr/>
          <p:nvPr/>
        </p:nvSpPr>
        <p:spPr>
          <a:xfrm>
            <a:off x="2890972" y="2559693"/>
            <a:ext cx="365760" cy="365760"/>
          </a:xfrm>
          <a:prstGeom prst="ellipse">
            <a:avLst/>
          </a:prstGeom>
          <a:solidFill>
            <a:schemeClr val="tx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1" name="Oval 50"/>
          <p:cNvSpPr/>
          <p:nvPr/>
        </p:nvSpPr>
        <p:spPr>
          <a:xfrm>
            <a:off x="2911292" y="5574215"/>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2" name="Oval 51"/>
          <p:cNvSpPr/>
          <p:nvPr/>
        </p:nvSpPr>
        <p:spPr>
          <a:xfrm>
            <a:off x="2911292" y="3874457"/>
            <a:ext cx="365760" cy="365760"/>
          </a:xfrm>
          <a:prstGeom prst="ellipse">
            <a:avLst/>
          </a:prstGeom>
          <a:solidFill>
            <a:srgbClr val="FFFFFF"/>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53" name="TextBox 52"/>
          <p:cNvSpPr txBox="1"/>
          <p:nvPr/>
        </p:nvSpPr>
        <p:spPr>
          <a:xfrm>
            <a:off x="224760" y="2504979"/>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Aggregation</a:t>
            </a:r>
            <a:endParaRPr lang="en-US" sz="2400" dirty="0">
              <a:solidFill>
                <a:schemeClr val="tx1">
                  <a:lumMod val="50000"/>
                  <a:lumOff val="50000"/>
                </a:schemeClr>
              </a:solidFill>
              <a:latin typeface="Helvetica" charset="0"/>
              <a:ea typeface="Helvetica" charset="0"/>
              <a:cs typeface="Helvetica" charset="0"/>
            </a:endParaRPr>
          </a:p>
        </p:txBody>
      </p:sp>
      <p:sp>
        <p:nvSpPr>
          <p:cNvPr id="54" name="TextBox 53"/>
          <p:cNvSpPr txBox="1"/>
          <p:nvPr/>
        </p:nvSpPr>
        <p:spPr>
          <a:xfrm>
            <a:off x="2591017" y="704621"/>
            <a:ext cx="96362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sz="2400" dirty="0">
                <a:latin typeface="Helvetica" charset="0"/>
                <a:ea typeface="Helvetica" charset="0"/>
                <a:cs typeface="Helvetica" charset="0"/>
              </a:rPr>
              <a:t>Stage</a:t>
            </a:r>
          </a:p>
        </p:txBody>
      </p:sp>
      <p:sp>
        <p:nvSpPr>
          <p:cNvPr id="55" name="TextBox 54"/>
          <p:cNvSpPr txBox="1"/>
          <p:nvPr/>
        </p:nvSpPr>
        <p:spPr>
          <a:xfrm>
            <a:off x="218135" y="3815200"/>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Curation</a:t>
            </a:r>
            <a:endParaRPr lang="en-US" sz="2400" dirty="0">
              <a:solidFill>
                <a:schemeClr val="tx1">
                  <a:lumMod val="50000"/>
                  <a:lumOff val="50000"/>
                </a:schemeClr>
              </a:solidFill>
              <a:latin typeface="Helvetica" charset="0"/>
              <a:ea typeface="Helvetica" charset="0"/>
              <a:cs typeface="Helvetica" charset="0"/>
            </a:endParaRPr>
          </a:p>
        </p:txBody>
      </p:sp>
      <p:sp>
        <p:nvSpPr>
          <p:cNvPr id="56" name="TextBox 55"/>
          <p:cNvSpPr txBox="1"/>
          <p:nvPr/>
        </p:nvSpPr>
        <p:spPr>
          <a:xfrm>
            <a:off x="226474" y="5524726"/>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lumMod val="50000"/>
                    <a:lumOff val="50000"/>
                  </a:schemeClr>
                </a:solidFill>
                <a:latin typeface="Helvetica" charset="0"/>
                <a:ea typeface="Helvetica" charset="0"/>
                <a:cs typeface="Helvetica" charset="0"/>
              </a:rPr>
              <a:t>Publication</a:t>
            </a:r>
            <a:endParaRPr lang="en-US" sz="2400" dirty="0">
              <a:solidFill>
                <a:schemeClr val="tx1">
                  <a:lumMod val="50000"/>
                  <a:lumOff val="50000"/>
                </a:schemeClr>
              </a:solidFill>
              <a:latin typeface="Helvetica" charset="0"/>
              <a:ea typeface="Helvetica" charset="0"/>
              <a:cs typeface="Helvetica" charset="0"/>
            </a:endParaRPr>
          </a:p>
        </p:txBody>
      </p:sp>
      <p:sp>
        <p:nvSpPr>
          <p:cNvPr id="57" name="TextBox 56"/>
          <p:cNvSpPr txBox="1"/>
          <p:nvPr/>
        </p:nvSpPr>
        <p:spPr>
          <a:xfrm>
            <a:off x="256416" y="1255154"/>
            <a:ext cx="2557100"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sz="2400" dirty="0" smtClean="0">
                <a:solidFill>
                  <a:schemeClr val="tx1"/>
                </a:solidFill>
                <a:latin typeface="Helvetica" charset="0"/>
                <a:ea typeface="Helvetica" charset="0"/>
                <a:cs typeface="Helvetica" charset="0"/>
              </a:rPr>
              <a:t>Resources</a:t>
            </a:r>
            <a:endParaRPr lang="en-US" sz="2400" dirty="0">
              <a:solidFill>
                <a:schemeClr val="tx1"/>
              </a:solidFill>
              <a:latin typeface="Helvetica" charset="0"/>
              <a:ea typeface="Helvetica" charset="0"/>
              <a:cs typeface="Helvetica" charset="0"/>
            </a:endParaRPr>
          </a:p>
        </p:txBody>
      </p:sp>
      <p:sp>
        <p:nvSpPr>
          <p:cNvPr id="58" name="Oval 57"/>
          <p:cNvSpPr/>
          <p:nvPr/>
        </p:nvSpPr>
        <p:spPr>
          <a:xfrm>
            <a:off x="2911292" y="1300385"/>
            <a:ext cx="365760" cy="365760"/>
          </a:xfrm>
          <a:prstGeom prst="ellipse">
            <a:avLst/>
          </a:prstGeom>
          <a:solidFill>
            <a:schemeClr val="bg1"/>
          </a:solidFill>
          <a:ln w="76200"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cxnSp>
        <p:nvCxnSpPr>
          <p:cNvPr id="60" name="Straight Connector 59"/>
          <p:cNvCxnSpPr>
            <a:endCxn id="50" idx="6"/>
          </p:cNvCxnSpPr>
          <p:nvPr/>
        </p:nvCxnSpPr>
        <p:spPr>
          <a:xfrm flipH="1">
            <a:off x="3256732" y="1488160"/>
            <a:ext cx="1622664" cy="1254413"/>
          </a:xfrm>
          <a:prstGeom prst="line">
            <a:avLst/>
          </a:prstGeom>
          <a:noFill/>
          <a:ln w="76200" cap="flat">
            <a:solidFill>
              <a:srgbClr val="D8D8D8"/>
            </a:solidFill>
            <a:prstDash val="solid"/>
            <a:miter lim="400000"/>
          </a:ln>
          <a:effectLst/>
          <a:sp3d/>
        </p:spPr>
        <p:style>
          <a:lnRef idx="0">
            <a:scrgbClr r="0" g="0" b="0"/>
          </a:lnRef>
          <a:fillRef idx="0">
            <a:scrgbClr r="0" g="0" b="0"/>
          </a:fillRef>
          <a:effectRef idx="0">
            <a:scrgbClr r="0" g="0" b="0"/>
          </a:effectRef>
          <a:fontRef idx="none"/>
        </p:style>
      </p:cxnSp>
      <p:sp>
        <p:nvSpPr>
          <p:cNvPr id="62" name="TextBox 61"/>
          <p:cNvSpPr txBox="1"/>
          <p:nvPr/>
        </p:nvSpPr>
        <p:spPr>
          <a:xfrm>
            <a:off x="4724400" y="977297"/>
            <a:ext cx="6746871" cy="933589"/>
          </a:xfrm>
          <a:prstGeom prst="rect">
            <a:avLst/>
          </a:prstGeom>
          <a:solidFill>
            <a:schemeClr val="bg1"/>
          </a:solidFill>
          <a:ln w="66675" cap="flat">
            <a:solidFill>
              <a:srgbClr val="D8D8D8"/>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en-US" b="1" dirty="0" smtClean="0">
                <a:latin typeface="Helvetica" charset="0"/>
                <a:ea typeface="Helvetica" charset="0"/>
                <a:cs typeface="Helvetica" charset="0"/>
              </a:rPr>
              <a:t>Daily retrieval</a:t>
            </a:r>
          </a:p>
          <a:p>
            <a:pPr lvl="1" defTabSz="584200" hangingPunct="0"/>
            <a:r>
              <a:rPr lang="en-US" dirty="0" smtClean="0">
                <a:latin typeface="Helvetica" charset="0"/>
                <a:ea typeface="Helvetica" charset="0"/>
                <a:cs typeface="Helvetica" charset="0"/>
              </a:rPr>
              <a:t>Downloads of sequence data</a:t>
            </a:r>
          </a:p>
          <a:p>
            <a:pPr lvl="1" defTabSz="584200" hangingPunct="0"/>
            <a:r>
              <a:rPr lang="en-US" dirty="0" smtClean="0">
                <a:latin typeface="Helvetica" charset="0"/>
                <a:ea typeface="Helvetica" charset="0"/>
                <a:cs typeface="Helvetica" charset="0"/>
              </a:rPr>
              <a:t>Downloads of relevant STM literature</a:t>
            </a:r>
          </a:p>
        </p:txBody>
      </p:sp>
      <p:pic>
        <p:nvPicPr>
          <p:cNvPr id="66" name="Picture 18" descr="ttp://www.kormb.or.kr/home/kor/data/%EC%A0%95%EA%B8%B0%ED%99%8D%EB%B3%B4%EC%9E%90%EB%A3%8C%EC%95%88%EB%8"/>
          <p:cNvPicPr>
            <a:picLocks noChangeAspect="1" noChangeArrowheads="1"/>
          </p:cNvPicPr>
          <p:nvPr/>
        </p:nvPicPr>
        <p:blipFill rotWithShape="1">
          <a:blip r:embed="rId3">
            <a:extLst>
              <a:ext uri="{28A0092B-C50C-407E-A947-70E740481C1C}">
                <a14:useLocalDpi xmlns:a14="http://schemas.microsoft.com/office/drawing/2010/main" val="0"/>
              </a:ext>
            </a:extLst>
          </a:blip>
          <a:srcRect l="36999" t="61243" b="22914"/>
          <a:stretch/>
        </p:blipFill>
        <p:spPr bwMode="auto">
          <a:xfrm>
            <a:off x="10566085" y="6249715"/>
            <a:ext cx="1574504" cy="56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72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2556</TotalTime>
  <Words>2146</Words>
  <Application>Microsoft Macintosh PowerPoint</Application>
  <PresentationFormat>Widescreen</PresentationFormat>
  <Paragraphs>778</Paragraphs>
  <Slides>29</Slides>
  <Notes>13</Notes>
  <HiddenSlides>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Avenir Roman</vt:lpstr>
      <vt:lpstr>Calibri</vt:lpstr>
      <vt:lpstr>Calibri Light</vt:lpstr>
      <vt:lpstr>Georgia</vt:lpstr>
      <vt:lpstr>Helvetica</vt:lpstr>
      <vt:lpstr>Helvetica Light</vt:lpstr>
      <vt:lpstr>Myriad Pro</vt:lpstr>
      <vt:lpstr>Times New Roman</vt:lpstr>
      <vt:lpstr>Arial</vt:lpstr>
      <vt:lpstr>Office Theme</vt:lpstr>
      <vt:lpstr>Some thoughts and observations on ”Taxon Calling”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garrity@acd.net</dc:creator>
  <cp:lastModifiedBy>garrity@acd.net</cp:lastModifiedBy>
  <cp:revision>134</cp:revision>
  <dcterms:created xsi:type="dcterms:W3CDTF">2017-06-24T19:01:50Z</dcterms:created>
  <dcterms:modified xsi:type="dcterms:W3CDTF">2017-06-28T00:13:43Z</dcterms:modified>
</cp:coreProperties>
</file>