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6" r:id="rId3"/>
    <p:sldId id="260" r:id="rId4"/>
    <p:sldId id="265" r:id="rId5"/>
    <p:sldId id="264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4581"/>
  </p:normalViewPr>
  <p:slideViewPr>
    <p:cSldViewPr snapToGrid="0" snapToObjects="1">
      <p:cViewPr>
        <p:scale>
          <a:sx n="98" d="100"/>
          <a:sy n="98" d="100"/>
        </p:scale>
        <p:origin x="-560" y="-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027834-ECD8-764D-B0E2-31FE6224EB5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5DC06B-1664-8942-9256-11617019FA7D}">
      <dgm:prSet custT="1"/>
      <dgm:spPr/>
      <dgm:t>
        <a:bodyPr/>
        <a:lstStyle/>
        <a:p>
          <a:r>
            <a:rPr lang="en-US" sz="1200" dirty="0"/>
            <a:t>Prehospital care</a:t>
          </a:r>
          <a:endParaRPr lang="en-IN" sz="1200" dirty="0"/>
        </a:p>
      </dgm:t>
    </dgm:pt>
    <dgm:pt modelId="{7E88628C-6869-3445-8BCA-50490D185675}" type="parTrans" cxnId="{BAB814C4-EA3C-A440-91F6-7B55D6A22A10}">
      <dgm:prSet/>
      <dgm:spPr/>
      <dgm:t>
        <a:bodyPr/>
        <a:lstStyle/>
        <a:p>
          <a:endParaRPr lang="en-US"/>
        </a:p>
      </dgm:t>
    </dgm:pt>
    <dgm:pt modelId="{0FD03955-C800-0846-AA98-30E964E2C97A}" type="sibTrans" cxnId="{BAB814C4-EA3C-A440-91F6-7B55D6A22A10}">
      <dgm:prSet/>
      <dgm:spPr/>
      <dgm:t>
        <a:bodyPr/>
        <a:lstStyle/>
        <a:p>
          <a:endParaRPr lang="en-US"/>
        </a:p>
      </dgm:t>
    </dgm:pt>
    <dgm:pt modelId="{2853F4E5-2C4C-334D-AD61-385ED5AEE844}">
      <dgm:prSet custT="1"/>
      <dgm:spPr/>
      <dgm:t>
        <a:bodyPr/>
        <a:lstStyle/>
        <a:p>
          <a:r>
            <a:rPr lang="en-US" sz="1200" dirty="0"/>
            <a:t>Emergency care</a:t>
          </a:r>
        </a:p>
      </dgm:t>
    </dgm:pt>
    <dgm:pt modelId="{9FFC64AF-09C3-B74D-B2B1-DD8388DCAA5B}" type="parTrans" cxnId="{36CF8781-CA91-424C-A9FB-7C4462099983}">
      <dgm:prSet/>
      <dgm:spPr/>
      <dgm:t>
        <a:bodyPr/>
        <a:lstStyle/>
        <a:p>
          <a:endParaRPr lang="en-US"/>
        </a:p>
      </dgm:t>
    </dgm:pt>
    <dgm:pt modelId="{4B624843-B294-C544-942F-6176EE527E86}" type="sibTrans" cxnId="{36CF8781-CA91-424C-A9FB-7C4462099983}">
      <dgm:prSet/>
      <dgm:spPr/>
      <dgm:t>
        <a:bodyPr/>
        <a:lstStyle/>
        <a:p>
          <a:endParaRPr lang="en-US"/>
        </a:p>
      </dgm:t>
    </dgm:pt>
    <dgm:pt modelId="{D6E6D09D-37F6-3A42-AF2C-20C073789D4E}">
      <dgm:prSet custT="1"/>
      <dgm:spPr/>
      <dgm:t>
        <a:bodyPr/>
        <a:lstStyle/>
        <a:p>
          <a:r>
            <a:rPr lang="en-US" sz="1200" dirty="0"/>
            <a:t>Short-term stabilisation</a:t>
          </a:r>
        </a:p>
      </dgm:t>
    </dgm:pt>
    <dgm:pt modelId="{79BFD9A8-7C86-094B-9846-3305923CD4AE}" type="parTrans" cxnId="{C1D41D69-02C8-F941-ADB7-D2A7D7D968AA}">
      <dgm:prSet/>
      <dgm:spPr/>
      <dgm:t>
        <a:bodyPr/>
        <a:lstStyle/>
        <a:p>
          <a:endParaRPr lang="en-US"/>
        </a:p>
      </dgm:t>
    </dgm:pt>
    <dgm:pt modelId="{C7049EDE-0D8A-DE4C-A5FF-B68DF393E9E8}" type="sibTrans" cxnId="{C1D41D69-02C8-F941-ADB7-D2A7D7D968AA}">
      <dgm:prSet/>
      <dgm:spPr/>
      <dgm:t>
        <a:bodyPr/>
        <a:lstStyle/>
        <a:p>
          <a:endParaRPr lang="en-US"/>
        </a:p>
      </dgm:t>
    </dgm:pt>
    <dgm:pt modelId="{EB90CED4-4908-F844-B82E-25CBEB518661}">
      <dgm:prSet custT="1"/>
      <dgm:spPr/>
      <dgm:t>
        <a:bodyPr/>
        <a:lstStyle/>
        <a:p>
          <a:r>
            <a:rPr lang="en-US" sz="1200" dirty="0"/>
            <a:t>Acute surgery and trauma</a:t>
          </a:r>
        </a:p>
      </dgm:t>
    </dgm:pt>
    <dgm:pt modelId="{9A5A5194-EFC8-1743-83C8-E1F314EF9E3A}" type="parTrans" cxnId="{29B5F2B8-BE9E-2549-8918-CE33E8F34E3A}">
      <dgm:prSet/>
      <dgm:spPr/>
      <dgm:t>
        <a:bodyPr/>
        <a:lstStyle/>
        <a:p>
          <a:endParaRPr lang="en-US"/>
        </a:p>
      </dgm:t>
    </dgm:pt>
    <dgm:pt modelId="{19623762-EC19-5046-BC5B-59ADDE2603B5}" type="sibTrans" cxnId="{29B5F2B8-BE9E-2549-8918-CE33E8F34E3A}">
      <dgm:prSet/>
      <dgm:spPr/>
      <dgm:t>
        <a:bodyPr/>
        <a:lstStyle/>
        <a:p>
          <a:endParaRPr lang="en-US"/>
        </a:p>
      </dgm:t>
    </dgm:pt>
    <dgm:pt modelId="{AB919E57-65BF-DC45-A8D9-649241905DED}">
      <dgm:prSet custT="1"/>
      <dgm:spPr/>
      <dgm:t>
        <a:bodyPr/>
        <a:lstStyle/>
        <a:p>
          <a:r>
            <a:rPr lang="en-US" sz="1200" dirty="0"/>
            <a:t>Critical care</a:t>
          </a:r>
        </a:p>
      </dgm:t>
    </dgm:pt>
    <dgm:pt modelId="{8FD1399C-652B-7847-B7B4-73594B39D392}" type="parTrans" cxnId="{754CEC0D-8F27-1F45-A60D-13D420F26FF0}">
      <dgm:prSet/>
      <dgm:spPr/>
      <dgm:t>
        <a:bodyPr/>
        <a:lstStyle/>
        <a:p>
          <a:endParaRPr lang="en-US"/>
        </a:p>
      </dgm:t>
    </dgm:pt>
    <dgm:pt modelId="{417F360E-2F55-464D-8239-E09F13A5231F}" type="sibTrans" cxnId="{754CEC0D-8F27-1F45-A60D-13D420F26FF0}">
      <dgm:prSet/>
      <dgm:spPr/>
      <dgm:t>
        <a:bodyPr/>
        <a:lstStyle/>
        <a:p>
          <a:endParaRPr lang="en-US"/>
        </a:p>
      </dgm:t>
    </dgm:pt>
    <dgm:pt modelId="{CF075186-FD63-3848-A42E-571A99849844}">
      <dgm:prSet/>
      <dgm:spPr/>
      <dgm:t>
        <a:bodyPr/>
        <a:lstStyle/>
        <a:p>
          <a:endParaRPr lang="en-US"/>
        </a:p>
      </dgm:t>
    </dgm:pt>
    <dgm:pt modelId="{D9974501-247F-2B44-8E24-65DE3B99D2CB}" type="parTrans" cxnId="{B45C283C-6240-4E4D-9C87-97463C037646}">
      <dgm:prSet/>
      <dgm:spPr/>
      <dgm:t>
        <a:bodyPr/>
        <a:lstStyle/>
        <a:p>
          <a:endParaRPr lang="en-US"/>
        </a:p>
      </dgm:t>
    </dgm:pt>
    <dgm:pt modelId="{55330AC0-BC82-6C49-9C43-D36A7B884244}" type="sibTrans" cxnId="{B45C283C-6240-4E4D-9C87-97463C037646}">
      <dgm:prSet/>
      <dgm:spPr/>
      <dgm:t>
        <a:bodyPr/>
        <a:lstStyle/>
        <a:p>
          <a:endParaRPr lang="en-US"/>
        </a:p>
      </dgm:t>
    </dgm:pt>
    <dgm:pt modelId="{1BF0AF14-7D55-3042-9849-02D07181473A}" type="pres">
      <dgm:prSet presAssocID="{55027834-ECD8-764D-B0E2-31FE6224EB5C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596FFCF5-DD80-CA48-B183-F818F288D403}" type="pres">
      <dgm:prSet presAssocID="{55027834-ECD8-764D-B0E2-31FE6224EB5C}" presName="cycle" presStyleCnt="0"/>
      <dgm:spPr/>
    </dgm:pt>
    <dgm:pt modelId="{EA499128-1E18-B24F-9037-D458D181A38E}" type="pres">
      <dgm:prSet presAssocID="{55027834-ECD8-764D-B0E2-31FE6224EB5C}" presName="centerShape" presStyleCnt="0"/>
      <dgm:spPr/>
    </dgm:pt>
    <dgm:pt modelId="{D95FF2C0-C089-9D47-97F9-63B03FBB7ACE}" type="pres">
      <dgm:prSet presAssocID="{55027834-ECD8-764D-B0E2-31FE6224EB5C}" presName="connSite" presStyleLbl="node1" presStyleIdx="0" presStyleCnt="6"/>
      <dgm:spPr/>
    </dgm:pt>
    <dgm:pt modelId="{ABB1928D-AAB4-4647-9610-A56891DB64E4}" type="pres">
      <dgm:prSet presAssocID="{55027834-ECD8-764D-B0E2-31FE6224EB5C}" presName="visible" presStyleLbl="node1" presStyleIdx="0" presStyleCnt="6"/>
      <dgm:spPr>
        <a:prstGeom prst="ellipse">
          <a:avLst/>
        </a:prstGeom>
        <a:solidFill>
          <a:schemeClr val="accent1">
            <a:hueOff val="0"/>
            <a:satOff val="0"/>
            <a:lumOff val="0"/>
          </a:schemeClr>
        </a:solidFill>
      </dgm:spPr>
    </dgm:pt>
    <dgm:pt modelId="{0C953669-CD9E-3542-B081-4FE2BA07EF2D}" type="pres">
      <dgm:prSet presAssocID="{7E88628C-6869-3445-8BCA-50490D185675}" presName="Name25" presStyleLbl="parChTrans1D1" presStyleIdx="0" presStyleCnt="5"/>
      <dgm:spPr/>
    </dgm:pt>
    <dgm:pt modelId="{8064BE3B-0B8A-B742-9877-83EBE4CB404E}" type="pres">
      <dgm:prSet presAssocID="{635DC06B-1664-8942-9256-11617019FA7D}" presName="node" presStyleCnt="0"/>
      <dgm:spPr/>
    </dgm:pt>
    <dgm:pt modelId="{9CF58F52-E070-374D-B999-2BA1EEDFBBAB}" type="pres">
      <dgm:prSet presAssocID="{635DC06B-1664-8942-9256-11617019FA7D}" presName="parentNode" presStyleLbl="node1" presStyleIdx="1" presStyleCnt="6" custScaleX="185722">
        <dgm:presLayoutVars>
          <dgm:chMax val="1"/>
          <dgm:bulletEnabled val="1"/>
        </dgm:presLayoutVars>
      </dgm:prSet>
      <dgm:spPr/>
    </dgm:pt>
    <dgm:pt modelId="{9CA131F9-31A5-A34C-AA0E-020657974F38}" type="pres">
      <dgm:prSet presAssocID="{635DC06B-1664-8942-9256-11617019FA7D}" presName="childNode" presStyleLbl="revTx" presStyleIdx="0" presStyleCnt="1">
        <dgm:presLayoutVars>
          <dgm:bulletEnabled val="1"/>
        </dgm:presLayoutVars>
      </dgm:prSet>
      <dgm:spPr/>
    </dgm:pt>
    <dgm:pt modelId="{FB46D4F0-294A-044A-A61B-5F710C9979D0}" type="pres">
      <dgm:prSet presAssocID="{9FFC64AF-09C3-B74D-B2B1-DD8388DCAA5B}" presName="Name25" presStyleLbl="parChTrans1D1" presStyleIdx="1" presStyleCnt="5"/>
      <dgm:spPr/>
    </dgm:pt>
    <dgm:pt modelId="{336A54F2-460E-4D4E-AA80-2942699D3942}" type="pres">
      <dgm:prSet presAssocID="{2853F4E5-2C4C-334D-AD61-385ED5AEE844}" presName="node" presStyleCnt="0"/>
      <dgm:spPr/>
    </dgm:pt>
    <dgm:pt modelId="{727BB150-805A-8C49-8C62-2B196080D5C9}" type="pres">
      <dgm:prSet presAssocID="{2853F4E5-2C4C-334D-AD61-385ED5AEE844}" presName="parentNode" presStyleLbl="node1" presStyleIdx="2" presStyleCnt="6" custScaleX="138637" custLinFactNeighborX="25333">
        <dgm:presLayoutVars>
          <dgm:chMax val="1"/>
          <dgm:bulletEnabled val="1"/>
        </dgm:presLayoutVars>
      </dgm:prSet>
      <dgm:spPr/>
    </dgm:pt>
    <dgm:pt modelId="{43FDD6E3-E2E5-BA4A-B2D0-D8703727A576}" type="pres">
      <dgm:prSet presAssocID="{2853F4E5-2C4C-334D-AD61-385ED5AEE844}" presName="childNode" presStyleLbl="revTx" presStyleIdx="0" presStyleCnt="1">
        <dgm:presLayoutVars>
          <dgm:bulletEnabled val="1"/>
        </dgm:presLayoutVars>
      </dgm:prSet>
      <dgm:spPr/>
    </dgm:pt>
    <dgm:pt modelId="{C8B782D1-3A52-4147-8ADE-8A608C08ECCD}" type="pres">
      <dgm:prSet presAssocID="{79BFD9A8-7C86-094B-9846-3305923CD4AE}" presName="Name25" presStyleLbl="parChTrans1D1" presStyleIdx="2" presStyleCnt="5"/>
      <dgm:spPr/>
    </dgm:pt>
    <dgm:pt modelId="{577CBF1A-DFB6-1644-AF37-AEAD6CD57B24}" type="pres">
      <dgm:prSet presAssocID="{D6E6D09D-37F6-3A42-AF2C-20C073789D4E}" presName="node" presStyleCnt="0"/>
      <dgm:spPr/>
    </dgm:pt>
    <dgm:pt modelId="{1B2430CC-B768-1B42-B0A3-B2254E5134A6}" type="pres">
      <dgm:prSet presAssocID="{D6E6D09D-37F6-3A42-AF2C-20C073789D4E}" presName="parentNode" presStyleLbl="node1" presStyleIdx="3" presStyleCnt="6" custScaleX="162068">
        <dgm:presLayoutVars>
          <dgm:chMax val="1"/>
          <dgm:bulletEnabled val="1"/>
        </dgm:presLayoutVars>
      </dgm:prSet>
      <dgm:spPr/>
    </dgm:pt>
    <dgm:pt modelId="{B7E86AF5-A9EB-B248-82E8-6A2314C3E4FE}" type="pres">
      <dgm:prSet presAssocID="{D6E6D09D-37F6-3A42-AF2C-20C073789D4E}" presName="childNode" presStyleLbl="revTx" presStyleIdx="0" presStyleCnt="1">
        <dgm:presLayoutVars>
          <dgm:bulletEnabled val="1"/>
        </dgm:presLayoutVars>
      </dgm:prSet>
      <dgm:spPr/>
    </dgm:pt>
    <dgm:pt modelId="{2269720E-C07F-E346-80D1-CA67964C0B85}" type="pres">
      <dgm:prSet presAssocID="{9A5A5194-EFC8-1743-83C8-E1F314EF9E3A}" presName="Name25" presStyleLbl="parChTrans1D1" presStyleIdx="3" presStyleCnt="5"/>
      <dgm:spPr/>
    </dgm:pt>
    <dgm:pt modelId="{EB3EA732-330E-D14E-AD39-8AF91D666D84}" type="pres">
      <dgm:prSet presAssocID="{EB90CED4-4908-F844-B82E-25CBEB518661}" presName="node" presStyleCnt="0"/>
      <dgm:spPr/>
    </dgm:pt>
    <dgm:pt modelId="{12ADA6E0-8288-8A4B-9F32-A0F6333D8226}" type="pres">
      <dgm:prSet presAssocID="{EB90CED4-4908-F844-B82E-25CBEB518661}" presName="parentNode" presStyleLbl="node1" presStyleIdx="4" presStyleCnt="6" custScaleX="167136">
        <dgm:presLayoutVars>
          <dgm:chMax val="1"/>
          <dgm:bulletEnabled val="1"/>
        </dgm:presLayoutVars>
      </dgm:prSet>
      <dgm:spPr/>
    </dgm:pt>
    <dgm:pt modelId="{E07B1F31-A24B-A740-87F9-713492E1EAE5}" type="pres">
      <dgm:prSet presAssocID="{EB90CED4-4908-F844-B82E-25CBEB518661}" presName="childNode" presStyleLbl="revTx" presStyleIdx="0" presStyleCnt="1">
        <dgm:presLayoutVars>
          <dgm:bulletEnabled val="1"/>
        </dgm:presLayoutVars>
      </dgm:prSet>
      <dgm:spPr/>
    </dgm:pt>
    <dgm:pt modelId="{26C5D203-0852-2646-85E1-4DA5F4ED05DB}" type="pres">
      <dgm:prSet presAssocID="{8FD1399C-652B-7847-B7B4-73594B39D392}" presName="Name25" presStyleLbl="parChTrans1D1" presStyleIdx="4" presStyleCnt="5"/>
      <dgm:spPr/>
    </dgm:pt>
    <dgm:pt modelId="{301A348E-9E58-FC43-A259-19E152E43C03}" type="pres">
      <dgm:prSet presAssocID="{AB919E57-65BF-DC45-A8D9-649241905DED}" presName="node" presStyleCnt="0"/>
      <dgm:spPr/>
    </dgm:pt>
    <dgm:pt modelId="{FDD52E35-6E61-0744-8DD6-F70E323B6547}" type="pres">
      <dgm:prSet presAssocID="{AB919E57-65BF-DC45-A8D9-649241905DED}" presName="parentNode" presStyleLbl="node1" presStyleIdx="5" presStyleCnt="6" custScaleX="154007">
        <dgm:presLayoutVars>
          <dgm:chMax val="1"/>
          <dgm:bulletEnabled val="1"/>
        </dgm:presLayoutVars>
      </dgm:prSet>
      <dgm:spPr/>
    </dgm:pt>
    <dgm:pt modelId="{17056E8F-0C37-AC49-889C-F57694ADB58C}" type="pres">
      <dgm:prSet presAssocID="{AB919E57-65BF-DC45-A8D9-649241905DED}" presName="childNode" presStyleLbl="revTx" presStyleIdx="0" presStyleCnt="1">
        <dgm:presLayoutVars>
          <dgm:bulletEnabled val="1"/>
        </dgm:presLayoutVars>
      </dgm:prSet>
      <dgm:spPr/>
    </dgm:pt>
  </dgm:ptLst>
  <dgm:cxnLst>
    <dgm:cxn modelId="{754CEC0D-8F27-1F45-A60D-13D420F26FF0}" srcId="{55027834-ECD8-764D-B0E2-31FE6224EB5C}" destId="{AB919E57-65BF-DC45-A8D9-649241905DED}" srcOrd="4" destOrd="0" parTransId="{8FD1399C-652B-7847-B7B4-73594B39D392}" sibTransId="{417F360E-2F55-464D-8239-E09F13A5231F}"/>
    <dgm:cxn modelId="{E74E412C-333B-174E-A60C-85FA9AD9EDB2}" type="presOf" srcId="{AB919E57-65BF-DC45-A8D9-649241905DED}" destId="{FDD52E35-6E61-0744-8DD6-F70E323B6547}" srcOrd="0" destOrd="0" presId="urn:microsoft.com/office/officeart/2005/8/layout/radial2"/>
    <dgm:cxn modelId="{1DFBC136-A040-0C47-A528-64CFCFA653F5}" type="presOf" srcId="{CF075186-FD63-3848-A42E-571A99849844}" destId="{B7E86AF5-A9EB-B248-82E8-6A2314C3E4FE}" srcOrd="0" destOrd="0" presId="urn:microsoft.com/office/officeart/2005/8/layout/radial2"/>
    <dgm:cxn modelId="{B45C283C-6240-4E4D-9C87-97463C037646}" srcId="{D6E6D09D-37F6-3A42-AF2C-20C073789D4E}" destId="{CF075186-FD63-3848-A42E-571A99849844}" srcOrd="0" destOrd="0" parTransId="{D9974501-247F-2B44-8E24-65DE3B99D2CB}" sibTransId="{55330AC0-BC82-6C49-9C43-D36A7B884244}"/>
    <dgm:cxn modelId="{F65F743D-8745-6141-BAB3-7DBE23AE09E4}" type="presOf" srcId="{9A5A5194-EFC8-1743-83C8-E1F314EF9E3A}" destId="{2269720E-C07F-E346-80D1-CA67964C0B85}" srcOrd="0" destOrd="0" presId="urn:microsoft.com/office/officeart/2005/8/layout/radial2"/>
    <dgm:cxn modelId="{9B9FED46-784C-DA42-BCAF-2751746B52FA}" type="presOf" srcId="{EB90CED4-4908-F844-B82E-25CBEB518661}" destId="{12ADA6E0-8288-8A4B-9F32-A0F6333D8226}" srcOrd="0" destOrd="0" presId="urn:microsoft.com/office/officeart/2005/8/layout/radial2"/>
    <dgm:cxn modelId="{D4DF0856-D3D0-C747-A6E9-BCE148D4493B}" type="presOf" srcId="{7E88628C-6869-3445-8BCA-50490D185675}" destId="{0C953669-CD9E-3542-B081-4FE2BA07EF2D}" srcOrd="0" destOrd="0" presId="urn:microsoft.com/office/officeart/2005/8/layout/radial2"/>
    <dgm:cxn modelId="{268E905A-0B0B-F340-B595-687F5062C762}" type="presOf" srcId="{635DC06B-1664-8942-9256-11617019FA7D}" destId="{9CF58F52-E070-374D-B999-2BA1EEDFBBAB}" srcOrd="0" destOrd="0" presId="urn:microsoft.com/office/officeart/2005/8/layout/radial2"/>
    <dgm:cxn modelId="{C1D41D69-02C8-F941-ADB7-D2A7D7D968AA}" srcId="{55027834-ECD8-764D-B0E2-31FE6224EB5C}" destId="{D6E6D09D-37F6-3A42-AF2C-20C073789D4E}" srcOrd="2" destOrd="0" parTransId="{79BFD9A8-7C86-094B-9846-3305923CD4AE}" sibTransId="{C7049EDE-0D8A-DE4C-A5FF-B68DF393E9E8}"/>
    <dgm:cxn modelId="{0BDAAB6B-D91F-1440-BB24-B706E590B108}" type="presOf" srcId="{8FD1399C-652B-7847-B7B4-73594B39D392}" destId="{26C5D203-0852-2646-85E1-4DA5F4ED05DB}" srcOrd="0" destOrd="0" presId="urn:microsoft.com/office/officeart/2005/8/layout/radial2"/>
    <dgm:cxn modelId="{CA0D9F6F-61CD-2249-97F7-FD4777577366}" type="presOf" srcId="{55027834-ECD8-764D-B0E2-31FE6224EB5C}" destId="{1BF0AF14-7D55-3042-9849-02D07181473A}" srcOrd="0" destOrd="0" presId="urn:microsoft.com/office/officeart/2005/8/layout/radial2"/>
    <dgm:cxn modelId="{9C9D9E74-1F10-EB4E-9289-D2C14D47DD29}" type="presOf" srcId="{D6E6D09D-37F6-3A42-AF2C-20C073789D4E}" destId="{1B2430CC-B768-1B42-B0A3-B2254E5134A6}" srcOrd="0" destOrd="0" presId="urn:microsoft.com/office/officeart/2005/8/layout/radial2"/>
    <dgm:cxn modelId="{36CF8781-CA91-424C-A9FB-7C4462099983}" srcId="{55027834-ECD8-764D-B0E2-31FE6224EB5C}" destId="{2853F4E5-2C4C-334D-AD61-385ED5AEE844}" srcOrd="1" destOrd="0" parTransId="{9FFC64AF-09C3-B74D-B2B1-DD8388DCAA5B}" sibTransId="{4B624843-B294-C544-942F-6176EE527E86}"/>
    <dgm:cxn modelId="{29B5F2B8-BE9E-2549-8918-CE33E8F34E3A}" srcId="{55027834-ECD8-764D-B0E2-31FE6224EB5C}" destId="{EB90CED4-4908-F844-B82E-25CBEB518661}" srcOrd="3" destOrd="0" parTransId="{9A5A5194-EFC8-1743-83C8-E1F314EF9E3A}" sibTransId="{19623762-EC19-5046-BC5B-59ADDE2603B5}"/>
    <dgm:cxn modelId="{BAB814C4-EA3C-A440-91F6-7B55D6A22A10}" srcId="{55027834-ECD8-764D-B0E2-31FE6224EB5C}" destId="{635DC06B-1664-8942-9256-11617019FA7D}" srcOrd="0" destOrd="0" parTransId="{7E88628C-6869-3445-8BCA-50490D185675}" sibTransId="{0FD03955-C800-0846-AA98-30E964E2C97A}"/>
    <dgm:cxn modelId="{7FAE59D8-CEB4-994E-AE39-CB01EB8C6D97}" type="presOf" srcId="{9FFC64AF-09C3-B74D-B2B1-DD8388DCAA5B}" destId="{FB46D4F0-294A-044A-A61B-5F710C9979D0}" srcOrd="0" destOrd="0" presId="urn:microsoft.com/office/officeart/2005/8/layout/radial2"/>
    <dgm:cxn modelId="{072232E4-61C9-FA45-BFD4-D42E069C69D8}" type="presOf" srcId="{79BFD9A8-7C86-094B-9846-3305923CD4AE}" destId="{C8B782D1-3A52-4147-8ADE-8A608C08ECCD}" srcOrd="0" destOrd="0" presId="urn:microsoft.com/office/officeart/2005/8/layout/radial2"/>
    <dgm:cxn modelId="{D3A21BFD-87D7-C24E-85CF-6BFC4AB4287C}" type="presOf" srcId="{2853F4E5-2C4C-334D-AD61-385ED5AEE844}" destId="{727BB150-805A-8C49-8C62-2B196080D5C9}" srcOrd="0" destOrd="0" presId="urn:microsoft.com/office/officeart/2005/8/layout/radial2"/>
    <dgm:cxn modelId="{844A3055-58CF-E845-BA77-C312E8190750}" type="presParOf" srcId="{1BF0AF14-7D55-3042-9849-02D07181473A}" destId="{596FFCF5-DD80-CA48-B183-F818F288D403}" srcOrd="0" destOrd="0" presId="urn:microsoft.com/office/officeart/2005/8/layout/radial2"/>
    <dgm:cxn modelId="{EE100EE0-28E1-464F-A8E4-43B16208825C}" type="presParOf" srcId="{596FFCF5-DD80-CA48-B183-F818F288D403}" destId="{EA499128-1E18-B24F-9037-D458D181A38E}" srcOrd="0" destOrd="0" presId="urn:microsoft.com/office/officeart/2005/8/layout/radial2"/>
    <dgm:cxn modelId="{67410CFD-BBA5-674F-B7A9-07C43D62333B}" type="presParOf" srcId="{EA499128-1E18-B24F-9037-D458D181A38E}" destId="{D95FF2C0-C089-9D47-97F9-63B03FBB7ACE}" srcOrd="0" destOrd="0" presId="urn:microsoft.com/office/officeart/2005/8/layout/radial2"/>
    <dgm:cxn modelId="{C192B9E2-1C5C-2E41-91C8-D24BB05FC389}" type="presParOf" srcId="{EA499128-1E18-B24F-9037-D458D181A38E}" destId="{ABB1928D-AAB4-4647-9610-A56891DB64E4}" srcOrd="1" destOrd="0" presId="urn:microsoft.com/office/officeart/2005/8/layout/radial2"/>
    <dgm:cxn modelId="{FA834D74-1F8D-654C-9195-E7F1C72B560C}" type="presParOf" srcId="{596FFCF5-DD80-CA48-B183-F818F288D403}" destId="{0C953669-CD9E-3542-B081-4FE2BA07EF2D}" srcOrd="1" destOrd="0" presId="urn:microsoft.com/office/officeart/2005/8/layout/radial2"/>
    <dgm:cxn modelId="{F54CA430-19BA-3D4A-AF17-B8A803FF07FE}" type="presParOf" srcId="{596FFCF5-DD80-CA48-B183-F818F288D403}" destId="{8064BE3B-0B8A-B742-9877-83EBE4CB404E}" srcOrd="2" destOrd="0" presId="urn:microsoft.com/office/officeart/2005/8/layout/radial2"/>
    <dgm:cxn modelId="{3AD88F48-95A6-9741-8F57-333D894775EE}" type="presParOf" srcId="{8064BE3B-0B8A-B742-9877-83EBE4CB404E}" destId="{9CF58F52-E070-374D-B999-2BA1EEDFBBAB}" srcOrd="0" destOrd="0" presId="urn:microsoft.com/office/officeart/2005/8/layout/radial2"/>
    <dgm:cxn modelId="{31698EB3-C82B-834D-9FCD-39869274B5EC}" type="presParOf" srcId="{8064BE3B-0B8A-B742-9877-83EBE4CB404E}" destId="{9CA131F9-31A5-A34C-AA0E-020657974F38}" srcOrd="1" destOrd="0" presId="urn:microsoft.com/office/officeart/2005/8/layout/radial2"/>
    <dgm:cxn modelId="{B3CF549C-EFA4-1140-8812-806C4E51D2C4}" type="presParOf" srcId="{596FFCF5-DD80-CA48-B183-F818F288D403}" destId="{FB46D4F0-294A-044A-A61B-5F710C9979D0}" srcOrd="3" destOrd="0" presId="urn:microsoft.com/office/officeart/2005/8/layout/radial2"/>
    <dgm:cxn modelId="{C31D1CEA-4C65-0442-9315-2C485964F7E6}" type="presParOf" srcId="{596FFCF5-DD80-CA48-B183-F818F288D403}" destId="{336A54F2-460E-4D4E-AA80-2942699D3942}" srcOrd="4" destOrd="0" presId="urn:microsoft.com/office/officeart/2005/8/layout/radial2"/>
    <dgm:cxn modelId="{9D3CD3A5-0EB3-5C43-BCB3-045632166581}" type="presParOf" srcId="{336A54F2-460E-4D4E-AA80-2942699D3942}" destId="{727BB150-805A-8C49-8C62-2B196080D5C9}" srcOrd="0" destOrd="0" presId="urn:microsoft.com/office/officeart/2005/8/layout/radial2"/>
    <dgm:cxn modelId="{F44F6A1C-C1EF-DD49-AFDB-E3A06AF49340}" type="presParOf" srcId="{336A54F2-460E-4D4E-AA80-2942699D3942}" destId="{43FDD6E3-E2E5-BA4A-B2D0-D8703727A576}" srcOrd="1" destOrd="0" presId="urn:microsoft.com/office/officeart/2005/8/layout/radial2"/>
    <dgm:cxn modelId="{6C691288-B3A2-3840-9D3E-9C3B7BAF5042}" type="presParOf" srcId="{596FFCF5-DD80-CA48-B183-F818F288D403}" destId="{C8B782D1-3A52-4147-8ADE-8A608C08ECCD}" srcOrd="5" destOrd="0" presId="urn:microsoft.com/office/officeart/2005/8/layout/radial2"/>
    <dgm:cxn modelId="{E333E80B-190C-204A-BA9B-802C48DAFE60}" type="presParOf" srcId="{596FFCF5-DD80-CA48-B183-F818F288D403}" destId="{577CBF1A-DFB6-1644-AF37-AEAD6CD57B24}" srcOrd="6" destOrd="0" presId="urn:microsoft.com/office/officeart/2005/8/layout/radial2"/>
    <dgm:cxn modelId="{43DA8722-97CF-8346-A5FE-1C2E2F876B08}" type="presParOf" srcId="{577CBF1A-DFB6-1644-AF37-AEAD6CD57B24}" destId="{1B2430CC-B768-1B42-B0A3-B2254E5134A6}" srcOrd="0" destOrd="0" presId="urn:microsoft.com/office/officeart/2005/8/layout/radial2"/>
    <dgm:cxn modelId="{48480D50-57BF-3343-8CB1-C8E4F0F500F8}" type="presParOf" srcId="{577CBF1A-DFB6-1644-AF37-AEAD6CD57B24}" destId="{B7E86AF5-A9EB-B248-82E8-6A2314C3E4FE}" srcOrd="1" destOrd="0" presId="urn:microsoft.com/office/officeart/2005/8/layout/radial2"/>
    <dgm:cxn modelId="{FC6FFA1D-B2E6-0A45-B9BD-3A6B61B4B932}" type="presParOf" srcId="{596FFCF5-DD80-CA48-B183-F818F288D403}" destId="{2269720E-C07F-E346-80D1-CA67964C0B85}" srcOrd="7" destOrd="0" presId="urn:microsoft.com/office/officeart/2005/8/layout/radial2"/>
    <dgm:cxn modelId="{CC4FFD5E-589B-FD46-8792-AC627A44D5B9}" type="presParOf" srcId="{596FFCF5-DD80-CA48-B183-F818F288D403}" destId="{EB3EA732-330E-D14E-AD39-8AF91D666D84}" srcOrd="8" destOrd="0" presId="urn:microsoft.com/office/officeart/2005/8/layout/radial2"/>
    <dgm:cxn modelId="{7F8E4935-EADB-CA48-85E3-CE9E5386C035}" type="presParOf" srcId="{EB3EA732-330E-D14E-AD39-8AF91D666D84}" destId="{12ADA6E0-8288-8A4B-9F32-A0F6333D8226}" srcOrd="0" destOrd="0" presId="urn:microsoft.com/office/officeart/2005/8/layout/radial2"/>
    <dgm:cxn modelId="{1B33972D-F6F3-7D47-8990-0DBF23CD1E84}" type="presParOf" srcId="{EB3EA732-330E-D14E-AD39-8AF91D666D84}" destId="{E07B1F31-A24B-A740-87F9-713492E1EAE5}" srcOrd="1" destOrd="0" presId="urn:microsoft.com/office/officeart/2005/8/layout/radial2"/>
    <dgm:cxn modelId="{245C040C-B79C-E442-B964-9459EE1C1275}" type="presParOf" srcId="{596FFCF5-DD80-CA48-B183-F818F288D403}" destId="{26C5D203-0852-2646-85E1-4DA5F4ED05DB}" srcOrd="9" destOrd="0" presId="urn:microsoft.com/office/officeart/2005/8/layout/radial2"/>
    <dgm:cxn modelId="{352322C6-0B18-AA4E-B0B4-8A49897D4D27}" type="presParOf" srcId="{596FFCF5-DD80-CA48-B183-F818F288D403}" destId="{301A348E-9E58-FC43-A259-19E152E43C03}" srcOrd="10" destOrd="0" presId="urn:microsoft.com/office/officeart/2005/8/layout/radial2"/>
    <dgm:cxn modelId="{853272A8-A69B-3A43-AEA6-9C62E4936765}" type="presParOf" srcId="{301A348E-9E58-FC43-A259-19E152E43C03}" destId="{FDD52E35-6E61-0744-8DD6-F70E323B6547}" srcOrd="0" destOrd="0" presId="urn:microsoft.com/office/officeart/2005/8/layout/radial2"/>
    <dgm:cxn modelId="{2EF80843-4413-5845-B742-6D07A82106E2}" type="presParOf" srcId="{301A348E-9E58-FC43-A259-19E152E43C03}" destId="{17056E8F-0C37-AC49-889C-F57694ADB58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C5D203-0852-2646-85E1-4DA5F4ED05DB}">
      <dsp:nvSpPr>
        <dsp:cNvPr id="0" name=""/>
        <dsp:cNvSpPr/>
      </dsp:nvSpPr>
      <dsp:spPr>
        <a:xfrm rot="3436929">
          <a:off x="1267118" y="3146144"/>
          <a:ext cx="1237327" cy="39199"/>
        </a:xfrm>
        <a:custGeom>
          <a:avLst/>
          <a:gdLst/>
          <a:ahLst/>
          <a:cxnLst/>
          <a:rect l="0" t="0" r="0" b="0"/>
          <a:pathLst>
            <a:path>
              <a:moveTo>
                <a:pt x="0" y="19599"/>
              </a:moveTo>
              <a:lnTo>
                <a:pt x="1237327" y="195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9720E-C07F-E346-80D1-CA67964C0B85}">
      <dsp:nvSpPr>
        <dsp:cNvPr id="0" name=""/>
        <dsp:cNvSpPr/>
      </dsp:nvSpPr>
      <dsp:spPr>
        <a:xfrm rot="1792331">
          <a:off x="1645093" y="2676554"/>
          <a:ext cx="955818" cy="39199"/>
        </a:xfrm>
        <a:custGeom>
          <a:avLst/>
          <a:gdLst/>
          <a:ahLst/>
          <a:cxnLst/>
          <a:rect l="0" t="0" r="0" b="0"/>
          <a:pathLst>
            <a:path>
              <a:moveTo>
                <a:pt x="0" y="19599"/>
              </a:moveTo>
              <a:lnTo>
                <a:pt x="955818" y="195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782D1-3A52-4147-8ADE-8A608C08ECCD}">
      <dsp:nvSpPr>
        <dsp:cNvPr id="0" name=""/>
        <dsp:cNvSpPr/>
      </dsp:nvSpPr>
      <dsp:spPr>
        <a:xfrm>
          <a:off x="1708589" y="2186013"/>
          <a:ext cx="874058" cy="39199"/>
        </a:xfrm>
        <a:custGeom>
          <a:avLst/>
          <a:gdLst/>
          <a:ahLst/>
          <a:cxnLst/>
          <a:rect l="0" t="0" r="0" b="0"/>
          <a:pathLst>
            <a:path>
              <a:moveTo>
                <a:pt x="0" y="19599"/>
              </a:moveTo>
              <a:lnTo>
                <a:pt x="874058" y="195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46D4F0-294A-044A-A61B-5F710C9979D0}">
      <dsp:nvSpPr>
        <dsp:cNvPr id="0" name=""/>
        <dsp:cNvSpPr/>
      </dsp:nvSpPr>
      <dsp:spPr>
        <a:xfrm rot="19978915">
          <a:off x="1642782" y="1687923"/>
          <a:ext cx="1205959" cy="39199"/>
        </a:xfrm>
        <a:custGeom>
          <a:avLst/>
          <a:gdLst/>
          <a:ahLst/>
          <a:cxnLst/>
          <a:rect l="0" t="0" r="0" b="0"/>
          <a:pathLst>
            <a:path>
              <a:moveTo>
                <a:pt x="0" y="19599"/>
              </a:moveTo>
              <a:lnTo>
                <a:pt x="1205959" y="195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953669-CD9E-3542-B081-4FE2BA07EF2D}">
      <dsp:nvSpPr>
        <dsp:cNvPr id="0" name=""/>
        <dsp:cNvSpPr/>
      </dsp:nvSpPr>
      <dsp:spPr>
        <a:xfrm rot="18123012">
          <a:off x="1258560" y="1230534"/>
          <a:ext cx="1217242" cy="39199"/>
        </a:xfrm>
        <a:custGeom>
          <a:avLst/>
          <a:gdLst/>
          <a:ahLst/>
          <a:cxnLst/>
          <a:rect l="0" t="0" r="0" b="0"/>
          <a:pathLst>
            <a:path>
              <a:moveTo>
                <a:pt x="0" y="19599"/>
              </a:moveTo>
              <a:lnTo>
                <a:pt x="1217242" y="195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B1928D-AAB4-4647-9610-A56891DB64E4}">
      <dsp:nvSpPr>
        <dsp:cNvPr id="0" name=""/>
        <dsp:cNvSpPr/>
      </dsp:nvSpPr>
      <dsp:spPr>
        <a:xfrm>
          <a:off x="640935" y="1577581"/>
          <a:ext cx="1256063" cy="1256063"/>
        </a:xfrm>
        <a:prstGeom prst="ellipse">
          <a:avLst/>
        </a:prstGeom>
        <a:solidFill>
          <a:schemeClr val="accent1">
            <a:hueOff val="0"/>
            <a:satOff val="0"/>
            <a:lum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F58F52-E070-374D-B999-2BA1EEDFBBAB}">
      <dsp:nvSpPr>
        <dsp:cNvPr id="0" name=""/>
        <dsp:cNvSpPr/>
      </dsp:nvSpPr>
      <dsp:spPr>
        <a:xfrm>
          <a:off x="1713879" y="382"/>
          <a:ext cx="1399671" cy="753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Prehospital care</a:t>
          </a:r>
          <a:endParaRPr lang="en-IN" sz="1200" kern="1200" dirty="0"/>
        </a:p>
      </dsp:txBody>
      <dsp:txXfrm>
        <a:off x="1918856" y="110750"/>
        <a:ext cx="989717" cy="532902"/>
      </dsp:txXfrm>
    </dsp:sp>
    <dsp:sp modelId="{727BB150-805A-8C49-8C62-2B196080D5C9}">
      <dsp:nvSpPr>
        <dsp:cNvPr id="0" name=""/>
        <dsp:cNvSpPr/>
      </dsp:nvSpPr>
      <dsp:spPr>
        <a:xfrm>
          <a:off x="2687103" y="839264"/>
          <a:ext cx="1044821" cy="753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Emergency care</a:t>
          </a:r>
        </a:p>
      </dsp:txBody>
      <dsp:txXfrm>
        <a:off x="2840113" y="949632"/>
        <a:ext cx="738801" cy="532902"/>
      </dsp:txXfrm>
    </dsp:sp>
    <dsp:sp modelId="{1B2430CC-B768-1B42-B0A3-B2254E5134A6}">
      <dsp:nvSpPr>
        <dsp:cNvPr id="0" name=""/>
        <dsp:cNvSpPr/>
      </dsp:nvSpPr>
      <dsp:spPr>
        <a:xfrm>
          <a:off x="2582648" y="1828794"/>
          <a:ext cx="1221406" cy="753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Short-term stabilisation</a:t>
          </a:r>
        </a:p>
      </dsp:txBody>
      <dsp:txXfrm>
        <a:off x="2761519" y="1939162"/>
        <a:ext cx="863664" cy="532902"/>
      </dsp:txXfrm>
    </dsp:sp>
    <dsp:sp modelId="{B7E86AF5-A9EB-B248-82E8-6A2314C3E4FE}">
      <dsp:nvSpPr>
        <dsp:cNvPr id="0" name=""/>
        <dsp:cNvSpPr/>
      </dsp:nvSpPr>
      <dsp:spPr>
        <a:xfrm>
          <a:off x="3294708" y="1828794"/>
          <a:ext cx="1832109" cy="753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400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400" kern="1200"/>
        </a:p>
      </dsp:txBody>
      <dsp:txXfrm>
        <a:off x="3294708" y="1828794"/>
        <a:ext cx="1832109" cy="753638"/>
      </dsp:txXfrm>
    </dsp:sp>
    <dsp:sp modelId="{12ADA6E0-8288-8A4B-9F32-A0F6333D8226}">
      <dsp:nvSpPr>
        <dsp:cNvPr id="0" name=""/>
        <dsp:cNvSpPr/>
      </dsp:nvSpPr>
      <dsp:spPr>
        <a:xfrm>
          <a:off x="2361947" y="2818324"/>
          <a:ext cx="1259600" cy="753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Acute surgery and trauma</a:t>
          </a:r>
        </a:p>
      </dsp:txBody>
      <dsp:txXfrm>
        <a:off x="2546411" y="2928692"/>
        <a:ext cx="890672" cy="532902"/>
      </dsp:txXfrm>
    </dsp:sp>
    <dsp:sp modelId="{FDD52E35-6E61-0744-8DD6-F70E323B6547}">
      <dsp:nvSpPr>
        <dsp:cNvPr id="0" name=""/>
        <dsp:cNvSpPr/>
      </dsp:nvSpPr>
      <dsp:spPr>
        <a:xfrm>
          <a:off x="1863264" y="3657206"/>
          <a:ext cx="1160655" cy="753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Critical care</a:t>
          </a:r>
        </a:p>
      </dsp:txBody>
      <dsp:txXfrm>
        <a:off x="2033238" y="3767574"/>
        <a:ext cx="820707" cy="532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338C5-053D-EC4B-AFC6-7FA7C1100A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1F68B0-BD5B-0D43-AEB5-B6C7A36BA3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DC875-DA50-C847-9C6C-13F99B358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93A8C-9AD8-C542-B852-0F2426AEB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611E3-4305-A14C-A06C-75979990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55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2E124-5313-9146-8C40-155C5D103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8E9996-6ABD-7F47-8761-78EBB06BC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2707C-01E1-9E43-A460-8C1B92DB6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26C64-D418-5749-A9DF-A367B8531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003EA-46CB-4847-B9BC-80E1A1FC3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6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325D78-00FE-1241-8FE3-CF04DC4D6B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850081-AF81-5547-9059-73EE39F6CB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ED095-13C5-F64A-9B59-7B24C6A4E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11377-9AB5-844F-BD78-528FE3135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A24C5-0C8F-A64A-9F03-18E66832A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80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31D3E-199C-0943-A82E-0AEDAC2A6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9EE29-2FB1-4146-93DE-AC681C5C0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760D1-EBC0-7A42-84AC-DEAA6A1FC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7FAA6-4434-844D-BFBB-C77C648B7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7CDD9-6055-F04D-80FF-1FBB8CA7B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70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B7440-B19C-0049-BC7C-FE691667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1733E-B049-EB4C-B316-890719E78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7F382-F515-2946-B217-525C6AD8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AD694-8EDF-2B4C-B73C-B5F1B5579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16F64-C416-B344-AF57-B51BF0FD6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0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F74C1-8132-DE47-A470-46EB70AB3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72797F-F72C-E64D-9561-66EF4FCCE2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9C2A7-05C1-8346-95AC-432480AEE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75BA4C-074C-AF4E-A502-B002DBFF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866D1D-0F02-C944-BF3C-2966F1821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2EAD31-7526-284F-B512-838722CFE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8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F7F77-2600-D540-A58F-2FC8F8396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91ABB2-E52A-2843-A697-484E04655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815EF3-FD4F-CA4B-9F69-2AF7170CD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DBCB4B-1104-D743-831C-B982B19770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40D27C-5A2C-784C-B8B0-080102D90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370AF1-BD2A-6440-94AA-7AFF22AB7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1BBDCE-3CE1-6042-BD3A-D14BBD012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D59D86-34B4-E949-B637-DD4DAB8CD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C65DA-6B52-7449-AD10-9984AECC7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B3378B-36BD-EF48-A841-121E219C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91DD09-B036-1D41-BEF6-955B2DE04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BF2FA3-7184-2642-B3F6-FE959946F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092A4C-84B5-CD4C-B0DB-6CB4B99CC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E5D26B-AFCE-5846-8FC3-CD20452CF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BF9FE-4B94-E043-AA34-3279928D6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31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7A311-EDDF-A240-97B7-E09B8015D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8687C-BF59-6D4B-9209-0DF369FAB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7887F3-E86B-854F-AE33-17C2623A3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E5928-9489-8044-B4DE-301935EC3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D5CC7D-A751-A941-9D7A-366F8E240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54ACD2-9D95-694E-B578-32433CA55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38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ABF82-35E9-DE4F-903A-F88BA88DC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7F2059-57C7-DF4B-A76C-7125AA702C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AE4FE6-70FC-224D-B6B7-DCC85424D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22D211-BDA5-014C-A90C-122334F84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4615A0-E925-B84A-A0DB-0A4D86994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30A237-7EAF-1A49-869A-429C0BE19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15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1A626B-53D9-9C40-8631-EF047A9CA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86BFC2-41EA-BB49-9C84-A1ACFC675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BBFF9-CB9C-0C4B-B37F-A172DE6D6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6A630-CF85-A14C-A507-98C77F8E745F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73E2F-1AC7-B042-A668-E03DF202D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9357D-9131-F841-B4C8-646B6F940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2FA0B-0302-E144-8B57-B947275E5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1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7C4B57-E90F-D846-870A-D0160F15C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992" y="1662474"/>
            <a:ext cx="3888749" cy="242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741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A91A3EEF-5CE0-A24C-BEC2-A78C72404E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140815"/>
              </p:ext>
            </p:extLst>
          </p:nvPr>
        </p:nvGraphicFramePr>
        <p:xfrm>
          <a:off x="1637881" y="1416645"/>
          <a:ext cx="5767753" cy="4411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24DD8C2-2757-B143-B4F4-E0C31A0B8682}"/>
              </a:ext>
            </a:extLst>
          </p:cNvPr>
          <p:cNvSpPr txBox="1"/>
          <p:nvPr/>
        </p:nvSpPr>
        <p:spPr>
          <a:xfrm>
            <a:off x="2512088" y="3299092"/>
            <a:ext cx="76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Acute care</a:t>
            </a:r>
          </a:p>
        </p:txBody>
      </p:sp>
    </p:spTree>
    <p:extLst>
      <p:ext uri="{BB962C8B-B14F-4D97-AF65-F5344CB8AC3E}">
        <p14:creationId xmlns:p14="http://schemas.microsoft.com/office/powerpoint/2010/main" val="94023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F1BEF21-C90E-3840-81B1-6855E818D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700" y="1828800"/>
            <a:ext cx="48006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21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D159EDC-322F-7A4C-B657-B1AB81971B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433547"/>
              </p:ext>
            </p:extLst>
          </p:nvPr>
        </p:nvGraphicFramePr>
        <p:xfrm>
          <a:off x="3144283" y="823177"/>
          <a:ext cx="3256518" cy="5065290"/>
        </p:xfrm>
        <a:graphic>
          <a:graphicData uri="http://schemas.openxmlformats.org/drawingml/2006/table">
            <a:tbl>
              <a:tblPr/>
              <a:tblGrid>
                <a:gridCol w="1628259">
                  <a:extLst>
                    <a:ext uri="{9D8B030D-6E8A-4147-A177-3AD203B41FA5}">
                      <a16:colId xmlns:a16="http://schemas.microsoft.com/office/drawing/2014/main" val="3788866014"/>
                    </a:ext>
                  </a:extLst>
                </a:gridCol>
                <a:gridCol w="1628259">
                  <a:extLst>
                    <a:ext uri="{9D8B030D-6E8A-4147-A177-3AD203B41FA5}">
                      <a16:colId xmlns:a16="http://schemas.microsoft.com/office/drawing/2014/main" val="3165262481"/>
                    </a:ext>
                  </a:extLst>
                </a:gridCol>
              </a:tblGrid>
              <a:tr h="101246">
                <a:tc>
                  <a:txBody>
                    <a:bodyPr/>
                    <a:lstStyle/>
                    <a:p>
                      <a:pPr algn="ctr"/>
                      <a:r>
                        <a:rPr lang="en-IN" sz="900" b="1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Area of interest</a:t>
                      </a:r>
                      <a:endParaRPr lang="en-IN" sz="900">
                        <a:effectLst/>
                      </a:endParaRPr>
                    </a:p>
                  </a:txBody>
                  <a:tcPr marL="12753" marR="12753" marT="12753" marB="1275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151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Search terms</a:t>
                      </a:r>
                      <a:endParaRPr lang="en-IN" sz="900" dirty="0">
                        <a:effectLst/>
                      </a:endParaRPr>
                    </a:p>
                  </a:txBody>
                  <a:tcPr marL="12753" marR="12753" marT="12753" marB="1275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151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286699"/>
                  </a:ext>
                </a:extLst>
              </a:tr>
              <a:tr h="418190">
                <a:tc rowSpan="3">
                  <a:txBody>
                    <a:bodyPr/>
                    <a:lstStyle/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Human resources in acute care</a:t>
                      </a:r>
                      <a:endParaRPr lang="en-IN" sz="900" dirty="0">
                        <a:effectLst/>
                      </a:endParaRPr>
                    </a:p>
                    <a:p>
                      <a:br>
                        <a:rPr lang="en-IN" sz="900" dirty="0">
                          <a:effectLst/>
                          <a:latin typeface="Helvetica" pitchFamily="2" charset="0"/>
                        </a:rPr>
                      </a:br>
                      <a:endParaRPr lang="en-IN" sz="900" dirty="0">
                        <a:effectLst/>
                        <a:latin typeface="Helvetica" pitchFamily="2" charset="0"/>
                      </a:endParaRPr>
                    </a:p>
                  </a:txBody>
                  <a:tcPr marL="12753" marR="12753" marT="12753" marB="1275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151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“Human resources” OR “personnel” OR “workforce” OR “manpower” AND “healthcare”</a:t>
                      </a:r>
                      <a:endParaRPr lang="en-IN" sz="900">
                        <a:effectLst/>
                      </a:endParaRPr>
                    </a:p>
                  </a:txBody>
                  <a:tcPr marL="12753" marR="12753" marT="12753" marB="1275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151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589124"/>
                  </a:ext>
                </a:extLst>
              </a:tr>
              <a:tr h="1012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900" i="1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AND</a:t>
                      </a:r>
                      <a:endParaRPr lang="en-IN" sz="900">
                        <a:effectLst/>
                      </a:endParaRPr>
                    </a:p>
                  </a:txBody>
                  <a:tcPr marL="12753" marR="12753" marT="12753" marB="1275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168755"/>
                  </a:ext>
                </a:extLst>
              </a:tr>
              <a:tr h="7351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“Acute care” OR “Intensive care” OR critical care OR “Emergency care”</a:t>
                      </a:r>
                      <a:endParaRPr lang="en-IN" sz="900">
                        <a:effectLst/>
                      </a:endParaRPr>
                    </a:p>
                    <a:p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“Emergency and Essential Surgical Care” </a:t>
                      </a:r>
                      <a:b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</a:br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“National ED Inventories Survey”</a:t>
                      </a:r>
                      <a:endParaRPr lang="en-IN" sz="900">
                        <a:effectLst/>
                      </a:endParaRPr>
                    </a:p>
                  </a:txBody>
                  <a:tcPr marL="12753" marR="12753" marT="12753" marB="1275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964480"/>
                  </a:ext>
                </a:extLst>
              </a:tr>
              <a:tr h="2399089">
                <a:tc>
                  <a:txBody>
                    <a:bodyPr/>
                    <a:lstStyle/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Literature review</a:t>
                      </a:r>
                      <a:endParaRPr lang="en-IN" sz="900" dirty="0">
                        <a:effectLst/>
                      </a:endParaRPr>
                    </a:p>
                  </a:txBody>
                  <a:tcPr marL="12753" marR="12753" marT="12753" marB="1275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Healthcare system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Healthcare structure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Healthcare delivery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Coverage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Community health workers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Healthcare expenditure</a:t>
                      </a:r>
                      <a:endParaRPr lang="en-IN" sz="900" dirty="0">
                        <a:effectLst/>
                      </a:endParaRPr>
                    </a:p>
                    <a:p>
                      <a:b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</a:br>
                      <a:endParaRPr lang="en-IN" sz="900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Resource-restricted 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Resource poor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LMIC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Low-income, middle-income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Sepsis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Natural hazards</a:t>
                      </a:r>
                      <a:endParaRPr lang="en-IN" sz="900" dirty="0">
                        <a:effectLst/>
                      </a:endParaRPr>
                    </a:p>
                    <a:p>
                      <a:b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</a:br>
                      <a:endParaRPr lang="en-IN" sz="900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Education, training, skills mix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Migration, mobility, distribution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Accessibility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Competence, efficacy, performance, motivation, retention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Healthcare policy</a:t>
                      </a:r>
                      <a:endParaRPr lang="en-IN" sz="900" dirty="0">
                        <a:effectLst/>
                      </a:endParaRPr>
                    </a:p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Healthcare planning</a:t>
                      </a:r>
                      <a:endParaRPr lang="en-IN" sz="900" dirty="0">
                        <a:effectLst/>
                      </a:endParaRPr>
                    </a:p>
                  </a:txBody>
                  <a:tcPr marL="12753" marR="12753" marT="12753" marB="1275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44700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E124B503-5613-E741-80B9-D53D54E00724}"/>
              </a:ext>
            </a:extLst>
          </p:cNvPr>
          <p:cNvSpPr/>
          <p:nvPr/>
        </p:nvSpPr>
        <p:spPr>
          <a:xfrm>
            <a:off x="3374160" y="528027"/>
            <a:ext cx="242887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N" sz="900" b="1" dirty="0">
                <a:solidFill>
                  <a:srgbClr val="000000"/>
                </a:solidFill>
                <a:effectLst/>
                <a:latin typeface="Helvetica" pitchFamily="2" charset="0"/>
              </a:rPr>
              <a:t>Fig. 5    </a:t>
            </a:r>
            <a:r>
              <a:rPr lang="en-IN" sz="900" dirty="0">
                <a:solidFill>
                  <a:srgbClr val="000000"/>
                </a:solidFill>
                <a:effectLst/>
                <a:latin typeface="Helvetica" pitchFamily="2" charset="0"/>
              </a:rPr>
              <a:t>Search terms applied to databases</a:t>
            </a:r>
          </a:p>
        </p:txBody>
      </p:sp>
    </p:spTree>
    <p:extLst>
      <p:ext uri="{BB962C8B-B14F-4D97-AF65-F5344CB8AC3E}">
        <p14:creationId xmlns:p14="http://schemas.microsoft.com/office/powerpoint/2010/main" val="3486301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5BF48B5-B3A8-394F-A0DF-27ED456A99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661516"/>
              </p:ext>
            </p:extLst>
          </p:nvPr>
        </p:nvGraphicFramePr>
        <p:xfrm>
          <a:off x="3540779" y="1600199"/>
          <a:ext cx="4782950" cy="3354341"/>
        </p:xfrm>
        <a:graphic>
          <a:graphicData uri="http://schemas.openxmlformats.org/drawingml/2006/table">
            <a:tbl>
              <a:tblPr/>
              <a:tblGrid>
                <a:gridCol w="910197">
                  <a:extLst>
                    <a:ext uri="{9D8B030D-6E8A-4147-A177-3AD203B41FA5}">
                      <a16:colId xmlns:a16="http://schemas.microsoft.com/office/drawing/2014/main" val="3600285790"/>
                    </a:ext>
                  </a:extLst>
                </a:gridCol>
                <a:gridCol w="3872753">
                  <a:extLst>
                    <a:ext uri="{9D8B030D-6E8A-4147-A177-3AD203B41FA5}">
                      <a16:colId xmlns:a16="http://schemas.microsoft.com/office/drawing/2014/main" val="2005668346"/>
                    </a:ext>
                  </a:extLst>
                </a:gridCol>
              </a:tblGrid>
              <a:tr h="346625">
                <a:tc>
                  <a:txBody>
                    <a:bodyPr/>
                    <a:lstStyle/>
                    <a:p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Performance</a:t>
                      </a:r>
                      <a:endParaRPr lang="en-IN" sz="900" dirty="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availability of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consumables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diagnostics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or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therapeutics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with regards to acute care delivery</a:t>
                      </a:r>
                      <a:endParaRPr lang="en-IN" sz="900" dirty="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136641"/>
                  </a:ext>
                </a:extLst>
              </a:tr>
              <a:tr h="457055">
                <a:tc>
                  <a:txBody>
                    <a:bodyPr/>
                    <a:lstStyle/>
                    <a:p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Personal</a:t>
                      </a:r>
                      <a:endParaRPr lang="en-IN" sz="90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education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training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and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skill-mix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with regards to acute medicine</a:t>
                      </a:r>
                      <a:endParaRPr lang="en-IN" sz="900" dirty="0">
                        <a:effectLst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paraprofessional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training</a:t>
                      </a:r>
                      <a:endParaRPr lang="en-IN" sz="900" dirty="0">
                        <a:effectLst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salary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competence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or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motivation</a:t>
                      </a:r>
                      <a:endParaRPr lang="en-IN" sz="900" dirty="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7103256"/>
                  </a:ext>
                </a:extLst>
              </a:tr>
              <a:tr h="567483">
                <a:tc>
                  <a:txBody>
                    <a:bodyPr/>
                    <a:lstStyle/>
                    <a:p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Workload</a:t>
                      </a:r>
                      <a:endParaRPr lang="en-IN" sz="90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precise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numbers of acute care personnel</a:t>
                      </a:r>
                      <a:endParaRPr lang="en-IN" sz="900" dirty="0">
                        <a:effectLst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patient volume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or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attendance</a:t>
                      </a:r>
                      <a:endParaRPr lang="en-IN" sz="900" dirty="0">
                        <a:effectLst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distribution of personnel across shifts</a:t>
                      </a:r>
                      <a:endParaRPr lang="en-IN" sz="900" dirty="0">
                        <a:effectLst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degree of personnel shortage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(if present)</a:t>
                      </a:r>
                      <a:endParaRPr lang="en-IN" sz="900" dirty="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049034"/>
                  </a:ext>
                </a:extLst>
              </a:tr>
              <a:tr h="512269">
                <a:tc>
                  <a:txBody>
                    <a:bodyPr/>
                    <a:lstStyle/>
                    <a:p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Supervisory</a:t>
                      </a:r>
                      <a:endParaRPr lang="en-IN" sz="90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oversight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and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senior decision-making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regarding acute care delivery</a:t>
                      </a:r>
                      <a:endParaRPr lang="en-IN" sz="900" dirty="0">
                        <a:effectLst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Describes presence of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protocols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triaging systems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or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clinical guidelines</a:t>
                      </a:r>
                      <a:endParaRPr lang="en-IN" sz="900" dirty="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344979"/>
                  </a:ext>
                </a:extLst>
              </a:tr>
              <a:tr h="436586">
                <a:tc>
                  <a:txBody>
                    <a:bodyPr/>
                    <a:lstStyle/>
                    <a:p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Facility</a:t>
                      </a:r>
                      <a:endParaRPr lang="en-IN" sz="90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presence 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and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adequacy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of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prehospital services</a:t>
                      </a:r>
                      <a:endParaRPr lang="en-IN" sz="900" dirty="0">
                        <a:effectLst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bed numbers 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and other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hospital facilities</a:t>
                      </a:r>
                      <a:endParaRPr lang="en-IN" sz="900" dirty="0">
                        <a:effectLst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presence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and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adequacy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of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basic utilities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such as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running water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electricity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and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blood banks</a:t>
                      </a:r>
                      <a:endParaRPr lang="en-IN" sz="900" dirty="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401690"/>
                  </a:ext>
                </a:extLst>
              </a:tr>
              <a:tr h="346625">
                <a:tc>
                  <a:txBody>
                    <a:bodyPr/>
                    <a:lstStyle/>
                    <a:p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Role</a:t>
                      </a:r>
                      <a:endParaRPr lang="en-IN" sz="90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Discusses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autonomy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of staff with regards to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decision-making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over shift allocation, service design and staff appointments</a:t>
                      </a:r>
                      <a:endParaRPr lang="en-IN" sz="900" dirty="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7477599"/>
                  </a:ext>
                </a:extLst>
              </a:tr>
              <a:tr h="291410">
                <a:tc>
                  <a:txBody>
                    <a:bodyPr/>
                    <a:lstStyle/>
                    <a:p>
                      <a:r>
                        <a:rPr lang="en-IN" sz="90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Support</a:t>
                      </a:r>
                      <a:endParaRPr lang="en-IN" sz="90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Mentions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accessibility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to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supportive facilities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(e.g. laboratory, radiology) or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other</a:t>
                      </a:r>
                      <a:r>
                        <a:rPr lang="en-IN" sz="9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IN" sz="900" b="1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specialties</a:t>
                      </a:r>
                      <a:endParaRPr lang="en-IN" sz="900" dirty="0">
                        <a:effectLst/>
                      </a:endParaRPr>
                    </a:p>
                  </a:txBody>
                  <a:tcPr marL="10613" marR="10613" marT="10613" marB="106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5156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F0F8B8D-1501-8F44-8654-89045B375B52}"/>
              </a:ext>
            </a:extLst>
          </p:cNvPr>
          <p:cNvSpPr/>
          <p:nvPr/>
        </p:nvSpPr>
        <p:spPr>
          <a:xfrm>
            <a:off x="2584077" y="1236256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IN" sz="900" b="1" dirty="0">
                <a:solidFill>
                  <a:srgbClr val="000000"/>
                </a:solidFill>
                <a:effectLst/>
                <a:latin typeface="Helvetica" pitchFamily="2" charset="0"/>
              </a:rPr>
              <a:t>Fig. 6</a:t>
            </a:r>
            <a:r>
              <a:rPr lang="en-IN" sz="900" dirty="0">
                <a:solidFill>
                  <a:srgbClr val="000000"/>
                </a:solidFill>
                <a:effectLst/>
                <a:latin typeface="Helvetica" pitchFamily="2" charset="0"/>
              </a:rPr>
              <a:t>       Adapted framework for capacity building. Based on Potter &amp; Brough (2004).</a:t>
            </a:r>
          </a:p>
        </p:txBody>
      </p:sp>
    </p:spTree>
    <p:extLst>
      <p:ext uri="{BB962C8B-B14F-4D97-AF65-F5344CB8AC3E}">
        <p14:creationId xmlns:p14="http://schemas.microsoft.com/office/powerpoint/2010/main" val="446991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387F1D-988C-1442-B9DF-D8E6256BF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256" y="400259"/>
            <a:ext cx="8938800" cy="460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565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F046E4-6570-8A4B-BBA6-EE8DFE8D6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443" y="1198880"/>
            <a:ext cx="6672804" cy="424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32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384D63-1C68-9F43-8601-BEDA87F55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222" y="880654"/>
            <a:ext cx="7009725" cy="434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039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261</Words>
  <Application>Microsoft Macintosh PowerPoint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Helvetica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Anahita Sharma</dc:creator>
  <cp:lastModifiedBy>anahitaasharma@gmail.com</cp:lastModifiedBy>
  <cp:revision>10</cp:revision>
  <dcterms:created xsi:type="dcterms:W3CDTF">2018-06-11T20:09:38Z</dcterms:created>
  <dcterms:modified xsi:type="dcterms:W3CDTF">2019-02-19T20:39:12Z</dcterms:modified>
</cp:coreProperties>
</file>