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tif" ContentType="image/t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316" r:id="rId2"/>
    <p:sldId id="317" r:id="rId3"/>
    <p:sldId id="318" r:id="rId4"/>
    <p:sldId id="319" r:id="rId5"/>
    <p:sldId id="363" r:id="rId6"/>
    <p:sldId id="320" r:id="rId7"/>
    <p:sldId id="341" r:id="rId8"/>
    <p:sldId id="321" r:id="rId9"/>
    <p:sldId id="364" r:id="rId10"/>
    <p:sldId id="305" r:id="rId11"/>
    <p:sldId id="326" r:id="rId12"/>
    <p:sldId id="327" r:id="rId13"/>
    <p:sldId id="328" r:id="rId14"/>
    <p:sldId id="329" r:id="rId15"/>
    <p:sldId id="330" r:id="rId16"/>
    <p:sldId id="365" r:id="rId17"/>
    <p:sldId id="306" r:id="rId18"/>
    <p:sldId id="307" r:id="rId19"/>
    <p:sldId id="322" r:id="rId20"/>
    <p:sldId id="366" r:id="rId21"/>
    <p:sldId id="308" r:id="rId22"/>
    <p:sldId id="309" r:id="rId23"/>
    <p:sldId id="310" r:id="rId24"/>
    <p:sldId id="311" r:id="rId25"/>
    <p:sldId id="312" r:id="rId26"/>
    <p:sldId id="333" r:id="rId27"/>
    <p:sldId id="325" r:id="rId28"/>
    <p:sldId id="334" r:id="rId29"/>
    <p:sldId id="362" r:id="rId30"/>
    <p:sldId id="345" r:id="rId31"/>
    <p:sldId id="315" r:id="rId32"/>
    <p:sldId id="335" r:id="rId33"/>
    <p:sldId id="336" r:id="rId34"/>
    <p:sldId id="346" r:id="rId35"/>
    <p:sldId id="349" r:id="rId36"/>
    <p:sldId id="350" r:id="rId37"/>
    <p:sldId id="347" r:id="rId38"/>
    <p:sldId id="348" r:id="rId39"/>
    <p:sldId id="353" r:id="rId40"/>
    <p:sldId id="354" r:id="rId41"/>
    <p:sldId id="355" r:id="rId42"/>
    <p:sldId id="367" r:id="rId43"/>
    <p:sldId id="369" r:id="rId44"/>
    <p:sldId id="358" r:id="rId45"/>
    <p:sldId id="359" r:id="rId46"/>
    <p:sldId id="368" r:id="rId47"/>
    <p:sldId id="370" r:id="rId48"/>
    <p:sldId id="371" r:id="rId49"/>
    <p:sldId id="357" r:id="rId50"/>
    <p:sldId id="337" r:id="rId51"/>
    <p:sldId id="332" r:id="rId5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96" userDrawn="1">
          <p15:clr>
            <a:srgbClr val="A4A3A4"/>
          </p15:clr>
        </p15:guide>
        <p15:guide id="2" pos="2128"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7342"/>
    <a:srgbClr val="91A7DF"/>
    <a:srgbClr val="94BD98"/>
    <a:srgbClr val="CBD3E8"/>
    <a:srgbClr val="8064A2"/>
    <a:srgbClr val="9BBB59"/>
    <a:srgbClr val="4F81BD"/>
    <a:srgbClr val="007541"/>
    <a:srgbClr val="4F8159"/>
    <a:srgbClr val="681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75" autoAdjust="0"/>
    <p:restoredTop sz="65179" autoAdjust="0"/>
  </p:normalViewPr>
  <p:slideViewPr>
    <p:cSldViewPr snapToGrid="0">
      <p:cViewPr varScale="1">
        <p:scale>
          <a:sx n="52" d="100"/>
          <a:sy n="52" d="100"/>
        </p:scale>
        <p:origin x="1758" y="72"/>
      </p:cViewPr>
      <p:guideLst>
        <p:guide orient="horz" pos="3096"/>
        <p:guide pos="2128"/>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78" d="100"/>
          <a:sy n="78" d="100"/>
        </p:scale>
        <p:origin x="3440"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342123539"/>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8" Type="http://schemas.openxmlformats.org/officeDocument/2006/relationships/hyperlink" Target="https://en.wikipedia.org/wiki/Nikolai_Smirnov_(mathematician)" TargetMode="External"/><Relationship Id="rId3" Type="http://schemas.openxmlformats.org/officeDocument/2006/relationships/hyperlink" Target="https://en.wikipedia.org/wiki/Statistics" TargetMode="External"/><Relationship Id="rId7" Type="http://schemas.openxmlformats.org/officeDocument/2006/relationships/hyperlink" Target="https://en.wikipedia.org/wiki/Andrey_Kolmogorov"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en.wikipedia.org/wiki/Random_sample" TargetMode="External"/><Relationship Id="rId5" Type="http://schemas.openxmlformats.org/officeDocument/2006/relationships/hyperlink" Target="https://en.wikipedia.org/wiki/Probability_distribution" TargetMode="External"/><Relationship Id="rId4" Type="http://schemas.openxmlformats.org/officeDocument/2006/relationships/hyperlink" Target="https://en.wikipedia.org/wiki/Nonparametric_statistics" TargetMode="Externa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s://en.wikipedia.org/wiki/Supremum" TargetMode="External"/><Relationship Id="rId3" Type="http://schemas.openxmlformats.org/officeDocument/2006/relationships/hyperlink" Target="https://en.wikipedia.org/wiki/Empirical_distribution_function" TargetMode="External"/><Relationship Id="rId7" Type="http://schemas.openxmlformats.org/officeDocument/2006/relationships/hyperlink" Target="https://en.wikipedia.org/wiki/Cumulative_distribution_function" TargetMode="External"/><Relationship Id="rId12" Type="http://schemas.openxmlformats.org/officeDocument/2006/relationships/hyperlink" Target="https://en.wikipedia.org/wiki/Wikipedia:Please_clarify" TargetMode="External"/><Relationship Id="rId2" Type="http://schemas.openxmlformats.org/officeDocument/2006/relationships/slide" Target="../slides/slide27.xml"/><Relationship Id="rId1" Type="http://schemas.openxmlformats.org/officeDocument/2006/relationships/notesMaster" Target="../notesMasters/notesMaster1.xml"/><Relationship Id="rId6" Type="http://schemas.openxmlformats.org/officeDocument/2006/relationships/hyperlink" Target="https://en.wikipedia.org/wiki/Statistic" TargetMode="External"/><Relationship Id="rId11" Type="http://schemas.openxmlformats.org/officeDocument/2006/relationships/hyperlink" Target="https://en.wikipedia.org/wiki/Donsker's_theorem" TargetMode="External"/><Relationship Id="rId5" Type="http://schemas.openxmlformats.org/officeDocument/2006/relationships/hyperlink" Target="https://en.wikipedia.org/wiki/Indicator_function" TargetMode="External"/><Relationship Id="rId10" Type="http://schemas.openxmlformats.org/officeDocument/2006/relationships/hyperlink" Target="https://en.wikipedia.org/wiki/Almost_surely" TargetMode="External"/><Relationship Id="rId4" Type="http://schemas.openxmlformats.org/officeDocument/2006/relationships/hyperlink" Target="https://en.wikipedia.org/wiki/Independent_and_identically_distributed_random_variables" TargetMode="External"/><Relationship Id="rId9" Type="http://schemas.openxmlformats.org/officeDocument/2006/relationships/hyperlink" Target="https://en.wikipedia.org/wiki/Glivenko%E2%80%93Cantelli_theorem" TargetMode="Externa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en.wikipedia.org/wiki/Supremum" TargetMode="External"/><Relationship Id="rId3" Type="http://schemas.openxmlformats.org/officeDocument/2006/relationships/hyperlink" Target="https://en.wikipedia.org/wiki/Empirical_distribution_function" TargetMode="External"/><Relationship Id="rId7" Type="http://schemas.openxmlformats.org/officeDocument/2006/relationships/hyperlink" Target="https://en.wikipedia.org/wiki/Cumulative_distribution_function" TargetMode="External"/><Relationship Id="rId12" Type="http://schemas.openxmlformats.org/officeDocument/2006/relationships/hyperlink" Target="https://en.wikipedia.org/wiki/Wikipedia:Please_clarify"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en.wikipedia.org/wiki/Statistic" TargetMode="External"/><Relationship Id="rId11" Type="http://schemas.openxmlformats.org/officeDocument/2006/relationships/hyperlink" Target="https://en.wikipedia.org/wiki/Donsker's_theorem" TargetMode="External"/><Relationship Id="rId5" Type="http://schemas.openxmlformats.org/officeDocument/2006/relationships/hyperlink" Target="https://en.wikipedia.org/wiki/Indicator_function" TargetMode="External"/><Relationship Id="rId10" Type="http://schemas.openxmlformats.org/officeDocument/2006/relationships/hyperlink" Target="https://en.wikipedia.org/wiki/Almost_surely" TargetMode="External"/><Relationship Id="rId4" Type="http://schemas.openxmlformats.org/officeDocument/2006/relationships/hyperlink" Target="https://en.wikipedia.org/wiki/Independent_and_identically_distributed_random_variables" TargetMode="External"/><Relationship Id="rId9" Type="http://schemas.openxmlformats.org/officeDocument/2006/relationships/hyperlink" Target="https://en.wikipedia.org/wiki/Glivenko%E2%80%93Cantelli_theorem"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428694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05189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Starting</a:t>
            </a:r>
            <a:r>
              <a:rPr lang="en-US" baseline="0" dirty="0" smtClean="0"/>
              <a:t> point with the Approved Lists on January 1, </a:t>
            </a:r>
            <a:r>
              <a:rPr lang="en-US" baseline="0" dirty="0" smtClean="0"/>
              <a:t>1980.</a:t>
            </a:r>
            <a:endParaRPr lang="en-US" baseline="0" dirty="0" smtClean="0"/>
          </a:p>
          <a:p>
            <a:endParaRPr lang="en-US" baseline="0" dirty="0" smtClean="0"/>
          </a:p>
          <a:p>
            <a:r>
              <a:rPr lang="en-US" baseline="0" dirty="0" smtClean="0"/>
              <a:t>While we discuss taxonomy (which is unregulated), we </a:t>
            </a:r>
            <a:r>
              <a:rPr lang="en-US" baseline="0" dirty="0" smtClean="0"/>
              <a:t>immortalize </a:t>
            </a:r>
            <a:r>
              <a:rPr lang="en-US" baseline="0" dirty="0" smtClean="0"/>
              <a:t>our hypotheses in the names we assign to them. These names are </a:t>
            </a:r>
            <a:r>
              <a:rPr lang="en-US" baseline="0" dirty="0" smtClean="0"/>
              <a:t>governed </a:t>
            </a:r>
            <a:r>
              <a:rPr lang="en-US" baseline="0" dirty="0" smtClean="0"/>
              <a:t>by a Code of Nomenclature, which represents an international standard to which we are supposed to </a:t>
            </a:r>
            <a:r>
              <a:rPr lang="en-US" baseline="0" dirty="0" smtClean="0"/>
              <a:t>adhere.</a:t>
            </a:r>
            <a:endParaRPr lang="en-US" baseline="0" dirty="0" smtClean="0"/>
          </a:p>
          <a:p>
            <a:endParaRPr lang="en-US" baseline="0" dirty="0" smtClean="0"/>
          </a:p>
          <a:p>
            <a:r>
              <a:rPr lang="en-US" baseline="0" dirty="0" smtClean="0"/>
              <a:t>Two main types of nomenclatural events, </a:t>
            </a:r>
            <a:r>
              <a:rPr lang="en-US" baseline="0" dirty="0" smtClean="0"/>
              <a:t>new </a:t>
            </a:r>
            <a:r>
              <a:rPr lang="en-US" baseline="0" dirty="0" smtClean="0"/>
              <a:t>names/new combinations, which must be explicitly </a:t>
            </a:r>
            <a:r>
              <a:rPr lang="en-US" baseline="0" dirty="0" smtClean="0"/>
              <a:t>stated </a:t>
            </a:r>
            <a:r>
              <a:rPr lang="en-US" baseline="0" dirty="0" smtClean="0"/>
              <a:t>and published in a formalized manner and emendations of existing named taxa, which may be </a:t>
            </a:r>
            <a:r>
              <a:rPr lang="en-US" baseline="0" dirty="0" smtClean="0"/>
              <a:t>explicit </a:t>
            </a:r>
            <a:r>
              <a:rPr lang="en-US" baseline="0" dirty="0" smtClean="0"/>
              <a:t>or implicit. The vast majority are implicit, but play a significant and silent role on the evolution of any </a:t>
            </a:r>
            <a:r>
              <a:rPr lang="en-US" baseline="0" dirty="0" smtClean="0"/>
              <a:t>classification </a:t>
            </a:r>
            <a:r>
              <a:rPr lang="en-US" baseline="0" dirty="0" smtClean="0"/>
              <a:t>as they accumulate at each level, often silently.</a:t>
            </a:r>
          </a:p>
          <a:p>
            <a:endParaRPr lang="en-US" baseline="0" dirty="0" smtClean="0"/>
          </a:p>
          <a:p>
            <a:r>
              <a:rPr lang="en-US" baseline="0" dirty="0" smtClean="0"/>
              <a:t>Since 1980, there have been 22,947 validly published nomenclatural events and </a:t>
            </a:r>
            <a:r>
              <a:rPr lang="en-US" baseline="0" dirty="0" smtClean="0"/>
              <a:t>198,695 emendations</a:t>
            </a:r>
            <a:r>
              <a:rPr lang="en-US" baseline="0" dirty="0" smtClean="0"/>
              <a:t>, almost all of which are implicit. The consequence of this is that the meaning of a name may be highly ambiguous, especially at the higher taxonomic level. So, establishing the ground truth of a name that is used may be difficult if not impossible.</a:t>
            </a:r>
            <a:endParaRPr lang="en-US" dirty="0"/>
          </a:p>
        </p:txBody>
      </p:sp>
    </p:spTree>
    <p:extLst>
      <p:ext uri="{BB962C8B-B14F-4D97-AF65-F5344CB8AC3E}">
        <p14:creationId xmlns:p14="http://schemas.microsoft.com/office/powerpoint/2010/main" val="590136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the stage by describing our common</a:t>
            </a:r>
            <a:r>
              <a:rPr lang="en-US" baseline="0" dirty="0" smtClean="0"/>
              <a:t> </a:t>
            </a:r>
            <a:r>
              <a:rPr lang="en-US" baseline="0" dirty="0" smtClean="0"/>
              <a:t>workflow:</a:t>
            </a:r>
            <a:endParaRPr lang="en-US" baseline="0" dirty="0" smtClean="0"/>
          </a:p>
          <a:p>
            <a:endParaRPr lang="en-US" baseline="0" dirty="0" smtClean="0"/>
          </a:p>
          <a:p>
            <a:r>
              <a:rPr lang="en-US" baseline="0" dirty="0" smtClean="0"/>
              <a:t>Using one of several different reference files, the routine workflow is to classify unknowns using various comparative methods. The major reference files are the RDP, Greengenes and Silva (various versions). These are also used in the popular software used in metagenome/microbiome analyses (mothur, </a:t>
            </a:r>
            <a:r>
              <a:rPr lang="en-US" baseline="0" dirty="0" err="1" smtClean="0"/>
              <a:t>qiime</a:t>
            </a:r>
            <a:r>
              <a:rPr lang="en-US" baseline="0" dirty="0" smtClean="0"/>
              <a:t> and </a:t>
            </a:r>
            <a:r>
              <a:rPr lang="en-US" baseline="0" dirty="0" err="1" smtClean="0"/>
              <a:t>usearch</a:t>
            </a:r>
            <a:r>
              <a:rPr lang="en-US" baseline="0" dirty="0" smtClean="0"/>
              <a:t>).</a:t>
            </a:r>
          </a:p>
          <a:p>
            <a:endParaRPr lang="en-US" baseline="0" dirty="0" smtClean="0"/>
          </a:p>
          <a:p>
            <a:r>
              <a:rPr lang="en-US" baseline="0" dirty="0" smtClean="0"/>
              <a:t>The question sought to address is whether or not re-annotating these resources would yield improved or taxonomically more meaningful results.</a:t>
            </a:r>
          </a:p>
        </p:txBody>
      </p:sp>
    </p:spTree>
    <p:extLst>
      <p:ext uri="{BB962C8B-B14F-4D97-AF65-F5344CB8AC3E}">
        <p14:creationId xmlns:p14="http://schemas.microsoft.com/office/powerpoint/2010/main" val="1379314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34706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60787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 </a:t>
            </a:r>
            <a:r>
              <a:rPr lang="mr-IN" dirty="0" smtClean="0"/>
              <a:t>–</a:t>
            </a:r>
            <a:r>
              <a:rPr lang="en-US" dirty="0" smtClean="0"/>
              <a:t> OUT </a:t>
            </a:r>
            <a:r>
              <a:rPr lang="mr-IN" dirty="0" smtClean="0"/>
              <a:t>–</a:t>
            </a:r>
            <a:r>
              <a:rPr lang="en-US" dirty="0" smtClean="0"/>
              <a:t> taxonomy unsupervised methods</a:t>
            </a:r>
          </a:p>
          <a:p>
            <a:endParaRPr lang="en-US" dirty="0" smtClean="0"/>
          </a:p>
          <a:p>
            <a:r>
              <a:rPr lang="en-US" dirty="0" smtClean="0"/>
              <a:t>OTU</a:t>
            </a:r>
            <a:r>
              <a:rPr lang="en-US" baseline="0" dirty="0" smtClean="0"/>
              <a:t> to name </a:t>
            </a:r>
            <a:r>
              <a:rPr lang="mr-IN" baseline="0" dirty="0" smtClean="0"/>
              <a:t>–</a:t>
            </a:r>
            <a:r>
              <a:rPr lang="en-US" baseline="0" dirty="0" smtClean="0"/>
              <a:t> taxonomy supervised</a:t>
            </a:r>
          </a:p>
          <a:p>
            <a:endParaRPr lang="en-US" baseline="0" dirty="0" smtClean="0"/>
          </a:p>
          <a:p>
            <a:r>
              <a:rPr lang="en-US" baseline="0" dirty="0" smtClean="0"/>
              <a:t>Four matched sample sets from anaerobic </a:t>
            </a:r>
            <a:r>
              <a:rPr lang="en-US" baseline="0" dirty="0" smtClean="0"/>
              <a:t>digesters</a:t>
            </a:r>
            <a:endParaRPr lang="en-US" baseline="0" dirty="0" smtClean="0"/>
          </a:p>
          <a:p>
            <a:r>
              <a:rPr lang="en-US" baseline="0" dirty="0" smtClean="0"/>
              <a:t>On matched </a:t>
            </a:r>
            <a:r>
              <a:rPr lang="en-US" baseline="0" dirty="0" smtClean="0"/>
              <a:t>soil </a:t>
            </a:r>
            <a:r>
              <a:rPr lang="en-US" baseline="0" dirty="0" smtClean="0"/>
              <a:t>sample</a:t>
            </a:r>
          </a:p>
          <a:p>
            <a:r>
              <a:rPr lang="en-US" baseline="0" dirty="0" smtClean="0"/>
              <a:t>One biofilm</a:t>
            </a:r>
          </a:p>
          <a:p>
            <a:r>
              <a:rPr lang="en-US" baseline="0" dirty="0" smtClean="0"/>
              <a:t>Two from fish egg surfaces </a:t>
            </a:r>
          </a:p>
          <a:p>
            <a:endParaRPr lang="en-US" baseline="0" dirty="0" smtClean="0"/>
          </a:p>
          <a:p>
            <a:endParaRPr lang="en-US" baseline="0" dirty="0" smtClean="0"/>
          </a:p>
          <a:p>
            <a:endParaRPr lang="en-US" baseline="0" dirty="0" smtClean="0"/>
          </a:p>
          <a:p>
            <a:endParaRPr lang="en-US" dirty="0"/>
          </a:p>
        </p:txBody>
      </p:sp>
    </p:spTree>
    <p:extLst>
      <p:ext uri="{BB962C8B-B14F-4D97-AF65-F5344CB8AC3E}">
        <p14:creationId xmlns:p14="http://schemas.microsoft.com/office/powerpoint/2010/main" val="1022152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Started out with approximately</a:t>
            </a:r>
            <a:r>
              <a:rPr lang="en-US" baseline="0" dirty="0" smtClean="0"/>
              <a:t> </a:t>
            </a:r>
            <a:r>
              <a:rPr lang="mr-IN" baseline="0" dirty="0" smtClean="0"/>
              <a:t>–</a:t>
            </a:r>
            <a:r>
              <a:rPr lang="en-US" baseline="0" dirty="0" smtClean="0"/>
              <a:t> 458,000 paired end reads</a:t>
            </a:r>
          </a:p>
          <a:p>
            <a:r>
              <a:rPr lang="en-US" baseline="0" dirty="0" smtClean="0"/>
              <a:t>Reduced to 16,500 high quality unique sequences that mapped to a number OTUs</a:t>
            </a:r>
          </a:p>
          <a:p>
            <a:endParaRPr lang="en-US" baseline="0" dirty="0" smtClean="0"/>
          </a:p>
          <a:p>
            <a:r>
              <a:rPr lang="en-US" baseline="0" dirty="0" smtClean="0"/>
              <a:t>Time to produce high quality reads </a:t>
            </a:r>
            <a:r>
              <a:rPr lang="mr-IN" baseline="0" dirty="0" smtClean="0"/>
              <a:t>–</a:t>
            </a:r>
            <a:r>
              <a:rPr lang="en-US" baseline="0" dirty="0" smtClean="0"/>
              <a:t> approximately 15 min</a:t>
            </a:r>
          </a:p>
          <a:p>
            <a:r>
              <a:rPr lang="en-US" baseline="0" dirty="0" smtClean="0"/>
              <a:t>Time to analyze against different taxonomies 5-7 min/run</a:t>
            </a:r>
          </a:p>
          <a:p>
            <a:endParaRPr lang="en-US" baseline="0" dirty="0" smtClean="0"/>
          </a:p>
          <a:p>
            <a:endParaRPr lang="en-US" dirty="0"/>
          </a:p>
        </p:txBody>
      </p:sp>
    </p:spTree>
    <p:extLst>
      <p:ext uri="{BB962C8B-B14F-4D97-AF65-F5344CB8AC3E}">
        <p14:creationId xmlns:p14="http://schemas.microsoft.com/office/powerpoint/2010/main" val="11434310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dirty="0" smtClean="0"/>
              <a:t>One</a:t>
            </a:r>
            <a:r>
              <a:rPr lang="en-US" baseline="0" dirty="0" smtClean="0"/>
              <a:t> of the most common  first steps in the analysis of metagenome/microbiome data is a rarefaction analysis, comparing the species (or OTU abundances). But the </a:t>
            </a:r>
            <a:r>
              <a:rPr lang="en-US" baseline="0" dirty="0" smtClean="0"/>
              <a:t>what </a:t>
            </a:r>
            <a:r>
              <a:rPr lang="en-US" baseline="0" dirty="0" smtClean="0"/>
              <a:t>if the </a:t>
            </a:r>
            <a:r>
              <a:rPr lang="en-US" i="1" baseline="0" dirty="0" err="1" smtClean="0"/>
              <a:t>OTUna</a:t>
            </a:r>
            <a:r>
              <a:rPr lang="en-US" baseline="0" dirty="0" smtClean="0"/>
              <a:t> is not equal to </a:t>
            </a:r>
            <a:r>
              <a:rPr lang="en-US" i="1" baseline="0" dirty="0" err="1" smtClean="0"/>
              <a:t>OTUnb</a:t>
            </a:r>
            <a:r>
              <a:rPr lang="en-US" baseline="0" dirty="0" smtClean="0"/>
              <a:t>? </a:t>
            </a:r>
            <a:r>
              <a:rPr lang="en-US" baseline="0" dirty="0" smtClean="0"/>
              <a:t>Likewise</a:t>
            </a:r>
            <a:r>
              <a:rPr lang="en-US" baseline="0" dirty="0" smtClean="0"/>
              <a:t>, what </a:t>
            </a:r>
            <a:r>
              <a:rPr lang="en-US" baseline="0" dirty="0" smtClean="0"/>
              <a:t>if </a:t>
            </a:r>
            <a:r>
              <a:rPr lang="en-US" baseline="0" dirty="0" smtClean="0"/>
              <a:t>the way that OTUs are created are a </a:t>
            </a:r>
            <a:r>
              <a:rPr lang="en-US" baseline="0" dirty="0" smtClean="0"/>
              <a:t>unique to a </a:t>
            </a:r>
            <a:r>
              <a:rPr lang="en-US" baseline="0" dirty="0" smtClean="0"/>
              <a:t>particular </a:t>
            </a:r>
            <a:r>
              <a:rPr lang="en-US" baseline="0" dirty="0" smtClean="0"/>
              <a:t>experiment? We </a:t>
            </a:r>
            <a:r>
              <a:rPr lang="en-US" baseline="0" dirty="0" smtClean="0"/>
              <a:t>looked at rank abundance of named species in our combined metagenome samples, using four different taxonomies, the May 2018 NameforLife and May 2017 NamesforLife taxonomy, the re-annotated, corrected version of the Siva v132 seed </a:t>
            </a:r>
            <a:r>
              <a:rPr lang="en-US" baseline="0" dirty="0" smtClean="0"/>
              <a:t>database </a:t>
            </a:r>
            <a:r>
              <a:rPr lang="en-US" baseline="0" dirty="0" smtClean="0"/>
              <a:t>and the uncorrected, original seed data set.  As you can see, there are stark differences among these, suggesting that any interpretation of the data would be completely dependent on the input taxonomy and an </a:t>
            </a:r>
            <a:r>
              <a:rPr lang="en-US" i="1" baseline="0" dirty="0" err="1" smtClean="0"/>
              <a:t>apriori</a:t>
            </a:r>
            <a:r>
              <a:rPr lang="en-US" baseline="0" dirty="0" smtClean="0"/>
              <a:t> knowledge of its composition. Also, it is important to point out when examining the mapping of sequences to OTUs that these differ in composition, even when a two taxonomies may be reasonably similar.</a:t>
            </a:r>
            <a:endParaRPr lang="en-US" dirty="0" smtClean="0"/>
          </a:p>
        </p:txBody>
      </p:sp>
    </p:spTree>
    <p:extLst>
      <p:ext uri="{BB962C8B-B14F-4D97-AF65-F5344CB8AC3E}">
        <p14:creationId xmlns:p14="http://schemas.microsoft.com/office/powerpoint/2010/main" val="456946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Terry Marsh, we also</a:t>
            </a:r>
            <a:r>
              <a:rPr lang="en-US" baseline="0" dirty="0" smtClean="0"/>
              <a:t> looked at the data using some additional routine analytical approaches,  What proved interesting is that two time samples of the NamesforLife taxonomy mapped separately, in UPGMA analysis using the Bray-Curtis distance.</a:t>
            </a:r>
            <a:endParaRPr lang="en-US" dirty="0"/>
          </a:p>
        </p:txBody>
      </p:sp>
    </p:spTree>
    <p:extLst>
      <p:ext uri="{BB962C8B-B14F-4D97-AF65-F5344CB8AC3E}">
        <p14:creationId xmlns:p14="http://schemas.microsoft.com/office/powerpoint/2010/main" val="1071944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NMDS and </a:t>
            </a:r>
            <a:r>
              <a:rPr lang="en-US" dirty="0" err="1" smtClean="0"/>
              <a:t>PCoA</a:t>
            </a:r>
            <a:r>
              <a:rPr lang="en-US" dirty="0" smtClean="0"/>
              <a:t> analysis. This suggests that making direct comparisons</a:t>
            </a:r>
            <a:r>
              <a:rPr lang="en-US" baseline="0" dirty="0" smtClean="0"/>
              <a:t> of any data sets that may have been published needs to be approached carefully as derived values may not be directly comparable. The prudent approach may be to reanalyze the data under identical conditions, using the same reference taxonomy.</a:t>
            </a:r>
            <a:endParaRPr lang="en-US" dirty="0"/>
          </a:p>
        </p:txBody>
      </p:sp>
    </p:spTree>
    <p:extLst>
      <p:ext uri="{BB962C8B-B14F-4D97-AF65-F5344CB8AC3E}">
        <p14:creationId xmlns:p14="http://schemas.microsoft.com/office/powerpoint/2010/main" val="21098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significant differences between names, labels and formal nomenclature systems</a:t>
            </a:r>
          </a:p>
          <a:p>
            <a:r>
              <a:rPr lang="en-US" dirty="0" smtClean="0"/>
              <a:t>	Rationale</a:t>
            </a:r>
            <a:r>
              <a:rPr lang="en-US" baseline="0" dirty="0" smtClean="0"/>
              <a:t> for naming things (a mnemonic)</a:t>
            </a:r>
          </a:p>
          <a:p>
            <a:r>
              <a:rPr lang="en-US" baseline="0" dirty="0" smtClean="0"/>
              <a:t>		communicate information (e.g., distinguishing properties) about concrete or abstract entities or concepts</a:t>
            </a:r>
          </a:p>
          <a:p>
            <a:r>
              <a:rPr lang="en-US" baseline="0" dirty="0" smtClean="0"/>
              <a:t>Names </a:t>
            </a:r>
            <a:endParaRPr lang="en-US" baseline="0" dirty="0" smtClean="0"/>
          </a:p>
          <a:p>
            <a:r>
              <a:rPr lang="en-US" dirty="0" smtClean="0"/>
              <a:t>	often convey some additional information about the named entities</a:t>
            </a:r>
          </a:p>
          <a:p>
            <a:r>
              <a:rPr lang="en-US" dirty="0" smtClean="0"/>
              <a:t>	may/may not be unique</a:t>
            </a:r>
          </a:p>
          <a:p>
            <a:r>
              <a:rPr lang="en-US" dirty="0" smtClean="0"/>
              <a:t>	may/may not be persistent</a:t>
            </a:r>
          </a:p>
          <a:p>
            <a:r>
              <a:rPr lang="en-US" dirty="0" smtClean="0"/>
              <a:t>	may/may convey meaning</a:t>
            </a:r>
          </a:p>
          <a:p>
            <a:endParaRPr lang="en-US" dirty="0" smtClean="0"/>
          </a:p>
          <a:p>
            <a:r>
              <a:rPr lang="en-US" dirty="0" smtClean="0"/>
              <a:t>Labels</a:t>
            </a:r>
          </a:p>
          <a:p>
            <a:r>
              <a:rPr lang="en-US" dirty="0" smtClean="0"/>
              <a:t>	often overlap with names but tend to be trivial/vernacular</a:t>
            </a:r>
          </a:p>
          <a:p>
            <a:r>
              <a:rPr lang="en-US" dirty="0" smtClean="0"/>
              <a:t>	may/may</a:t>
            </a:r>
            <a:r>
              <a:rPr lang="en-US" baseline="0" dirty="0" smtClean="0"/>
              <a:t> not follow some sort of number schema</a:t>
            </a:r>
          </a:p>
          <a:p>
            <a:endParaRPr lang="en-US" baseline="0" dirty="0" smtClean="0"/>
          </a:p>
          <a:p>
            <a:r>
              <a:rPr lang="en-US" baseline="0" dirty="0" smtClean="0"/>
              <a:t>Nomenclature</a:t>
            </a:r>
          </a:p>
          <a:p>
            <a:r>
              <a:rPr lang="en-US" baseline="0" dirty="0" smtClean="0"/>
              <a:t>	formal system of naming members of a particular set of entities with common properties</a:t>
            </a:r>
          </a:p>
          <a:p>
            <a:r>
              <a:rPr lang="en-US" baseline="0" dirty="0" smtClean="0"/>
              <a:t>		typically governed by a set of rules or principles</a:t>
            </a:r>
          </a:p>
          <a:p>
            <a:r>
              <a:rPr lang="en-US" baseline="0" dirty="0" smtClean="0"/>
              <a:t>		formation/application</a:t>
            </a:r>
          </a:p>
          <a:p>
            <a:r>
              <a:rPr lang="en-US" baseline="0" dirty="0" smtClean="0"/>
              <a:t>		provide a set of referenceable definitions used to characterize and differentiate named </a:t>
            </a:r>
            <a:r>
              <a:rPr lang="en-US" baseline="0" dirty="0" smtClean="0"/>
              <a:t>entities</a:t>
            </a:r>
            <a:endParaRPr lang="en-US" dirty="0"/>
          </a:p>
        </p:txBody>
      </p:sp>
    </p:spTree>
    <p:extLst>
      <p:ext uri="{BB962C8B-B14F-4D97-AF65-F5344CB8AC3E}">
        <p14:creationId xmlns:p14="http://schemas.microsoft.com/office/powerpoint/2010/main" val="1478695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0" i="0" u="none" strike="noStrike" dirty="0" smtClean="0">
                <a:effectLst/>
                <a:latin typeface="Helvetica Neue"/>
                <a:ea typeface="Helvetica Neue"/>
                <a:cs typeface="Helvetica Neue"/>
                <a:sym typeface="Helvetica Neue"/>
              </a:rPr>
              <a:t>In </a:t>
            </a:r>
            <a:r>
              <a:rPr lang="en-US" sz="2200" b="0" i="0" u="none" strike="noStrike" dirty="0" smtClean="0">
                <a:effectLst/>
                <a:latin typeface="Helvetica Neue"/>
                <a:ea typeface="Helvetica Neue"/>
                <a:cs typeface="Helvetica Neue"/>
                <a:sym typeface="Helvetica Neue"/>
                <a:hlinkClick r:id="rId3" tooltip="Statistics"/>
              </a:rPr>
              <a:t>statistics</a:t>
            </a:r>
            <a:r>
              <a:rPr lang="en-US" sz="2200" b="0" i="0" u="none" strike="noStrike" dirty="0" smtClean="0">
                <a:effectLst/>
                <a:latin typeface="Helvetica Neue"/>
                <a:ea typeface="Helvetica Neue"/>
                <a:cs typeface="Helvetica Neue"/>
                <a:sym typeface="Helvetica Neue"/>
              </a:rPr>
              <a:t>, the </a:t>
            </a:r>
            <a:r>
              <a:rPr lang="en-US" sz="2200" b="1" i="0" u="none" strike="noStrike" dirty="0" smtClean="0">
                <a:effectLst/>
                <a:latin typeface="Helvetica Neue"/>
                <a:ea typeface="Helvetica Neue"/>
                <a:cs typeface="Helvetica Neue"/>
                <a:sym typeface="Helvetica Neue"/>
              </a:rPr>
              <a:t>Kolmogorov–Smirnov test</a:t>
            </a:r>
            <a:r>
              <a:rPr lang="en-US" sz="2200" b="0" i="0" u="none" strike="noStrike" dirty="0" smtClean="0">
                <a:effectLst/>
                <a:latin typeface="Helvetica Neue"/>
                <a:ea typeface="Helvetica Neue"/>
                <a:cs typeface="Helvetica Neue"/>
                <a:sym typeface="Helvetica Neue"/>
              </a:rPr>
              <a:t> (</a:t>
            </a:r>
            <a:r>
              <a:rPr lang="en-US" sz="2200" b="1" i="0" u="none" strike="noStrike" dirty="0" smtClean="0">
                <a:effectLst/>
                <a:latin typeface="Helvetica Neue"/>
                <a:ea typeface="Helvetica Neue"/>
                <a:cs typeface="Helvetica Neue"/>
                <a:sym typeface="Helvetica Neue"/>
              </a:rPr>
              <a:t>K–S test</a:t>
            </a:r>
            <a:r>
              <a:rPr lang="en-US" sz="2200" b="0" i="0" u="none" strike="noStrike" dirty="0" smtClean="0">
                <a:effectLst/>
                <a:latin typeface="Helvetica Neue"/>
                <a:ea typeface="Helvetica Neue"/>
                <a:cs typeface="Helvetica Neue"/>
                <a:sym typeface="Helvetica Neue"/>
              </a:rPr>
              <a:t> or </a:t>
            </a:r>
            <a:r>
              <a:rPr lang="en-US" sz="2200" b="1" i="0" u="none" strike="noStrike" dirty="0" smtClean="0">
                <a:effectLst/>
                <a:latin typeface="Helvetica Neue"/>
                <a:ea typeface="Helvetica Neue"/>
                <a:cs typeface="Helvetica Neue"/>
                <a:sym typeface="Helvetica Neue"/>
              </a:rPr>
              <a:t>KS test</a:t>
            </a:r>
            <a:r>
              <a:rPr lang="en-US" sz="2200" b="0" i="0" u="none" strike="noStrike" dirty="0" smtClean="0">
                <a:effectLst/>
                <a:latin typeface="Helvetica Neue"/>
                <a:ea typeface="Helvetica Neue"/>
                <a:cs typeface="Helvetica Neue"/>
                <a:sym typeface="Helvetica Neue"/>
              </a:rPr>
              <a:t>) is a </a:t>
            </a:r>
            <a:r>
              <a:rPr lang="en-US" sz="2200" b="0" i="0" u="none" strike="noStrike" dirty="0" smtClean="0">
                <a:effectLst/>
                <a:latin typeface="Helvetica Neue"/>
                <a:ea typeface="Helvetica Neue"/>
                <a:cs typeface="Helvetica Neue"/>
                <a:sym typeface="Helvetica Neue"/>
                <a:hlinkClick r:id="rId4" tooltip="Nonparametric statistics"/>
              </a:rPr>
              <a:t>nonparametric test</a:t>
            </a:r>
            <a:r>
              <a:rPr lang="en-US" sz="2200" b="0" i="0" u="none" strike="noStrike" dirty="0" smtClean="0">
                <a:effectLst/>
                <a:latin typeface="Helvetica Neue"/>
                <a:ea typeface="Helvetica Neue"/>
                <a:cs typeface="Helvetica Neue"/>
                <a:sym typeface="Helvetica Neue"/>
              </a:rPr>
              <a:t> of the equality of continuous, one-dimensional </a:t>
            </a:r>
            <a:r>
              <a:rPr lang="en-US" sz="2200" b="0" i="0" u="none" strike="noStrike" dirty="0" smtClean="0">
                <a:effectLst/>
                <a:latin typeface="Helvetica Neue"/>
                <a:ea typeface="Helvetica Neue"/>
                <a:cs typeface="Helvetica Neue"/>
                <a:sym typeface="Helvetica Neue"/>
                <a:hlinkClick r:id="rId5" tooltip="Probability distribution"/>
              </a:rPr>
              <a:t>probability distributions</a:t>
            </a:r>
            <a:r>
              <a:rPr lang="en-US" sz="2200" b="0" i="0" u="none" strike="noStrike" dirty="0" smtClean="0">
                <a:effectLst/>
                <a:latin typeface="Helvetica Neue"/>
                <a:ea typeface="Helvetica Neue"/>
                <a:cs typeface="Helvetica Neue"/>
                <a:sym typeface="Helvetica Neue"/>
              </a:rPr>
              <a:t> that can be used to compare a </a:t>
            </a:r>
            <a:r>
              <a:rPr lang="en-US" sz="2200" b="0" i="0" u="none" strike="noStrike" dirty="0" smtClean="0">
                <a:effectLst/>
                <a:latin typeface="Helvetica Neue"/>
                <a:ea typeface="Helvetica Neue"/>
                <a:cs typeface="Helvetica Neue"/>
                <a:sym typeface="Helvetica Neue"/>
                <a:hlinkClick r:id="rId6" tooltip="Random sample"/>
              </a:rPr>
              <a:t>sample</a:t>
            </a:r>
            <a:r>
              <a:rPr lang="en-US" sz="2200" b="0" i="0" u="none" strike="noStrike" dirty="0" smtClean="0">
                <a:effectLst/>
                <a:latin typeface="Helvetica Neue"/>
                <a:ea typeface="Helvetica Neue"/>
                <a:cs typeface="Helvetica Neue"/>
                <a:sym typeface="Helvetica Neue"/>
              </a:rPr>
              <a:t> with a reference probability distribution (one-sample K–S test), or to compare two samples (two-sample K–S test). It is named after  </a:t>
            </a:r>
            <a:r>
              <a:rPr lang="en-US" sz="2200" b="0" i="0" u="none" strike="noStrike" dirty="0" smtClean="0">
                <a:effectLst/>
                <a:latin typeface="Helvetica Neue"/>
                <a:ea typeface="Helvetica Neue"/>
                <a:cs typeface="Helvetica Neue"/>
                <a:sym typeface="Helvetica Neue"/>
                <a:hlinkClick r:id="rId7" tooltip="Andrey Kolmogorov"/>
              </a:rPr>
              <a:t>Andrey Kolmogorov</a:t>
            </a:r>
            <a:r>
              <a:rPr lang="en-US" sz="2200" b="0" i="0" u="none" strike="noStrike" dirty="0" smtClean="0">
                <a:effectLst/>
                <a:latin typeface="Helvetica Neue"/>
                <a:ea typeface="Helvetica Neue"/>
                <a:cs typeface="Helvetica Neue"/>
                <a:sym typeface="Helvetica Neue"/>
              </a:rPr>
              <a:t> and </a:t>
            </a:r>
            <a:r>
              <a:rPr lang="en-US" sz="2200" b="0" i="0" u="none" strike="noStrike" dirty="0" smtClean="0">
                <a:effectLst/>
                <a:latin typeface="Helvetica Neue"/>
                <a:ea typeface="Helvetica Neue"/>
                <a:cs typeface="Helvetica Neue"/>
                <a:sym typeface="Helvetica Neue"/>
                <a:hlinkClick r:id="rId8" tooltip="Nikolai Smirnov (mathematician)"/>
              </a:rPr>
              <a:t>Nikolai Smirnov</a:t>
            </a:r>
            <a:r>
              <a:rPr lang="en-US" sz="2200" b="0" i="0" u="none" strike="noStrike" dirty="0" smtClean="0">
                <a:effectLst/>
                <a:latin typeface="Helvetica Neue"/>
                <a:ea typeface="Helvetica Neue"/>
                <a:cs typeface="Helvetica Neue"/>
                <a:sym typeface="Helvetica Neue"/>
              </a:rPr>
              <a:t>.</a:t>
            </a:r>
            <a:endParaRPr lang="en-US" dirty="0"/>
          </a:p>
        </p:txBody>
      </p:sp>
    </p:spTree>
    <p:extLst>
      <p:ext uri="{BB962C8B-B14F-4D97-AF65-F5344CB8AC3E}">
        <p14:creationId xmlns:p14="http://schemas.microsoft.com/office/powerpoint/2010/main" val="1955624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0" i="0" u="none" strike="noStrike" dirty="0" smtClean="0">
                <a:effectLst/>
                <a:latin typeface="Helvetica Neue"/>
                <a:ea typeface="Helvetica Neue"/>
                <a:cs typeface="Helvetica Neue"/>
                <a:sym typeface="Helvetica Neue"/>
              </a:rPr>
              <a:t>The </a:t>
            </a:r>
            <a:r>
              <a:rPr lang="en-US" sz="2200" b="0" i="0" u="none" strike="noStrike" dirty="0" smtClean="0">
                <a:effectLst/>
                <a:latin typeface="Helvetica Neue"/>
                <a:ea typeface="Helvetica Neue"/>
                <a:cs typeface="Helvetica Neue"/>
                <a:sym typeface="Helvetica Neue"/>
                <a:hlinkClick r:id="rId3" tooltip="Empirical distribution function"/>
              </a:rPr>
              <a:t>empirical distribution function</a:t>
            </a:r>
            <a:r>
              <a:rPr lang="en-US" sz="2200" b="0" i="0" u="none" strike="noStrike" dirty="0" smtClean="0">
                <a:effectLst/>
                <a:latin typeface="Helvetica Neue"/>
                <a:ea typeface="Helvetica Neue"/>
                <a:cs typeface="Helvetica Neue"/>
                <a:sym typeface="Helvetica Neue"/>
              </a:rPr>
              <a:t> </a:t>
            </a:r>
            <a:r>
              <a:rPr lang="en-US" sz="2200" b="0" i="1" u="none" strike="noStrike" dirty="0" err="1" smtClean="0">
                <a:effectLst/>
                <a:latin typeface="Helvetica Neue"/>
                <a:ea typeface="Helvetica Neue"/>
                <a:cs typeface="Helvetica Neue"/>
                <a:sym typeface="Helvetica Neue"/>
              </a:rPr>
              <a:t>F</a:t>
            </a:r>
            <a:r>
              <a:rPr lang="en-US" sz="2200" b="0" i="1" u="none" strike="noStrike" baseline="-25000" dirty="0" err="1" smtClean="0">
                <a:effectLst/>
                <a:latin typeface="Helvetica Neue"/>
                <a:ea typeface="Helvetica Neue"/>
                <a:cs typeface="Helvetica Neue"/>
                <a:sym typeface="Helvetica Neue"/>
              </a:rPr>
              <a:t>n</a:t>
            </a:r>
            <a:r>
              <a:rPr lang="en-US" sz="2200" b="0" i="0" u="none" strike="noStrike" dirty="0" smtClean="0">
                <a:effectLst/>
                <a:latin typeface="Helvetica Neue"/>
                <a:ea typeface="Helvetica Neue"/>
                <a:cs typeface="Helvetica Neue"/>
                <a:sym typeface="Helvetica Neue"/>
              </a:rPr>
              <a:t> for </a:t>
            </a:r>
            <a:r>
              <a:rPr lang="en-US" sz="2200" b="0" i="1" u="none" strike="noStrike" dirty="0" smtClean="0">
                <a:effectLst/>
                <a:latin typeface="Helvetica Neue"/>
                <a:ea typeface="Helvetica Neue"/>
                <a:cs typeface="Helvetica Neue"/>
                <a:sym typeface="Helvetica Neue"/>
              </a:rPr>
              <a:t>n</a:t>
            </a:r>
            <a:r>
              <a:rPr lang="en-US" sz="2200" b="0" i="0" u="none" strike="noStrike" dirty="0" smtClean="0">
                <a:effectLst/>
                <a:latin typeface="Helvetica Neue"/>
                <a:ea typeface="Helvetica Neue"/>
                <a:cs typeface="Helvetica Neue"/>
                <a:sym typeface="Helvetica Neue"/>
              </a:rPr>
              <a:t> </a:t>
            </a:r>
            <a:r>
              <a:rPr lang="en-US" sz="2200" b="0" i="0" u="none" strike="noStrike" dirty="0" smtClean="0">
                <a:effectLst/>
                <a:latin typeface="Helvetica Neue"/>
                <a:ea typeface="Helvetica Neue"/>
                <a:cs typeface="Helvetica Neue"/>
                <a:sym typeface="Helvetica Neue"/>
                <a:hlinkClick r:id="rId4" tooltip="Independent and identically distributed random variables"/>
              </a:rPr>
              <a:t>iid</a:t>
            </a:r>
            <a:r>
              <a:rPr lang="en-US" sz="2200" b="0" i="0" u="none" strike="noStrike" dirty="0" smtClean="0">
                <a:effectLst/>
                <a:latin typeface="Helvetica Neue"/>
                <a:ea typeface="Helvetica Neue"/>
                <a:cs typeface="Helvetica Neue"/>
                <a:sym typeface="Helvetica Neue"/>
              </a:rPr>
              <a:t> ordered observations </a:t>
            </a:r>
            <a:r>
              <a:rPr lang="en-US" sz="2200" b="0" i="1" u="none" strike="noStrike" dirty="0" smtClean="0">
                <a:effectLst/>
                <a:latin typeface="Helvetica Neue"/>
                <a:ea typeface="Helvetica Neue"/>
                <a:cs typeface="Helvetica Neue"/>
                <a:sym typeface="Helvetica Neue"/>
              </a:rPr>
              <a:t>X</a:t>
            </a:r>
            <a:r>
              <a:rPr lang="en-US" sz="2200" b="0" i="1" u="none" strike="noStrike" baseline="-25000" dirty="0" smtClean="0">
                <a:effectLst/>
                <a:latin typeface="Helvetica Neue"/>
                <a:ea typeface="Helvetica Neue"/>
                <a:cs typeface="Helvetica Neue"/>
                <a:sym typeface="Helvetica Neue"/>
              </a:rPr>
              <a:t>i</a:t>
            </a:r>
            <a:r>
              <a:rPr lang="en-US" sz="2200" b="0" i="0" u="none" strike="noStrike" dirty="0" smtClean="0">
                <a:effectLst/>
                <a:latin typeface="Helvetica Neue"/>
                <a:ea typeface="Helvetica Neue"/>
                <a:cs typeface="Helvetica Neue"/>
                <a:sym typeface="Helvetica Neue"/>
              </a:rPr>
              <a:t> is defined as</a:t>
            </a:r>
          </a:p>
          <a:p>
            <a:r>
              <a:rPr lang="en-US" dirty="0" err="1" smtClean="0">
                <a:effectLst/>
              </a:rPr>
              <a:t>Fn</a:t>
            </a:r>
            <a:r>
              <a:rPr lang="en-US" dirty="0" smtClean="0">
                <a:effectLst/>
              </a:rPr>
              <a:t>(x)=1n∑i=1nI[−∞,x](Xi)</a:t>
            </a:r>
            <a:r>
              <a:rPr lang="en-US" sz="2200" b="0" i="0" u="none" strike="noStrike" dirty="0" smtClean="0">
                <a:effectLst/>
                <a:latin typeface="Helvetica Neue"/>
                <a:ea typeface="Helvetica Neue"/>
                <a:cs typeface="Helvetica Neue"/>
                <a:sym typeface="Helvetica Neue"/>
              </a:rPr>
              <a:t>where I[−∞,x](Xi) is the </a:t>
            </a:r>
            <a:r>
              <a:rPr lang="en-US" sz="2200" b="0" i="0" u="none" strike="noStrike" dirty="0" smtClean="0">
                <a:effectLst/>
                <a:latin typeface="Helvetica Neue"/>
                <a:ea typeface="Helvetica Neue"/>
                <a:cs typeface="Helvetica Neue"/>
                <a:sym typeface="Helvetica Neue"/>
                <a:hlinkClick r:id="rId5" tooltip="Indicator function"/>
              </a:rPr>
              <a:t>indicator function</a:t>
            </a:r>
            <a:r>
              <a:rPr lang="en-US" sz="2200" b="0" i="0" u="none" strike="noStrike" dirty="0" smtClean="0">
                <a:effectLst/>
                <a:latin typeface="Helvetica Neue"/>
                <a:ea typeface="Helvetica Neue"/>
                <a:cs typeface="Helvetica Neue"/>
                <a:sym typeface="Helvetica Neue"/>
              </a:rPr>
              <a:t>, equal to 1 if </a:t>
            </a:r>
            <a:r>
              <a:rPr lang="en-US" sz="2200" b="0" i="0" u="none" strike="noStrike" dirty="0" err="1" smtClean="0">
                <a:effectLst/>
                <a:latin typeface="Helvetica Neue"/>
                <a:ea typeface="Helvetica Neue"/>
                <a:cs typeface="Helvetica Neue"/>
                <a:sym typeface="Helvetica Neue"/>
              </a:rPr>
              <a:t>Xi≤x</a:t>
            </a:r>
            <a:r>
              <a:rPr lang="en-US" sz="2200" b="0" i="0" u="none" strike="noStrike" dirty="0" smtClean="0">
                <a:effectLst/>
                <a:latin typeface="Helvetica Neue"/>
                <a:ea typeface="Helvetica Neue"/>
                <a:cs typeface="Helvetica Neue"/>
                <a:sym typeface="Helvetica Neue"/>
              </a:rPr>
              <a:t> and equal to 0 otherwise.</a:t>
            </a:r>
          </a:p>
          <a:p>
            <a:r>
              <a:rPr lang="en-US" sz="2200" b="0" i="0" u="none" strike="noStrike" dirty="0" smtClean="0">
                <a:effectLst/>
                <a:latin typeface="Helvetica Neue"/>
                <a:ea typeface="Helvetica Neue"/>
                <a:cs typeface="Helvetica Neue"/>
                <a:sym typeface="Helvetica Neue"/>
              </a:rPr>
              <a:t>The Kolmogorov–Smirnov </a:t>
            </a:r>
            <a:r>
              <a:rPr lang="en-US" sz="2200" b="0" i="0" u="none" strike="noStrike" dirty="0" smtClean="0">
                <a:effectLst/>
                <a:latin typeface="Helvetica Neue"/>
                <a:ea typeface="Helvetica Neue"/>
                <a:cs typeface="Helvetica Neue"/>
                <a:sym typeface="Helvetica Neue"/>
                <a:hlinkClick r:id="rId6" tooltip="Statistic"/>
              </a:rPr>
              <a:t>statistic</a:t>
            </a:r>
            <a:r>
              <a:rPr lang="en-US" sz="2200" b="0" i="0" u="none" strike="noStrike" dirty="0" smtClean="0">
                <a:effectLst/>
                <a:latin typeface="Helvetica Neue"/>
                <a:ea typeface="Helvetica Neue"/>
                <a:cs typeface="Helvetica Neue"/>
                <a:sym typeface="Helvetica Neue"/>
              </a:rPr>
              <a:t> for a given </a:t>
            </a:r>
            <a:r>
              <a:rPr lang="en-US" sz="2200" b="0" i="0" u="none" strike="noStrike" dirty="0" smtClean="0">
                <a:effectLst/>
                <a:latin typeface="Helvetica Neue"/>
                <a:ea typeface="Helvetica Neue"/>
                <a:cs typeface="Helvetica Neue"/>
                <a:sym typeface="Helvetica Neue"/>
                <a:hlinkClick r:id="rId7" tooltip="Cumulative distribution function"/>
              </a:rPr>
              <a:t>cumulative distribution function</a:t>
            </a:r>
            <a:r>
              <a:rPr lang="en-US" sz="2200" b="0" i="0" u="none" strike="noStrike" dirty="0" smtClean="0">
                <a:effectLst/>
                <a:latin typeface="Helvetica Neue"/>
                <a:ea typeface="Helvetica Neue"/>
                <a:cs typeface="Helvetica Neue"/>
                <a:sym typeface="Helvetica Neue"/>
              </a:rPr>
              <a:t> </a:t>
            </a:r>
            <a:r>
              <a:rPr lang="en-US" sz="2200" b="0" i="1" u="none" strike="noStrike" dirty="0" smtClean="0">
                <a:effectLst/>
                <a:latin typeface="Helvetica Neue"/>
                <a:ea typeface="Helvetica Neue"/>
                <a:cs typeface="Helvetica Neue"/>
                <a:sym typeface="Helvetica Neue"/>
              </a:rPr>
              <a:t>F</a:t>
            </a:r>
            <a:r>
              <a:rPr lang="en-US" sz="2200" b="0" i="0" u="none" strike="noStrike" dirty="0" smtClean="0">
                <a:effectLst/>
                <a:latin typeface="Helvetica Neue"/>
                <a:ea typeface="Helvetica Neue"/>
                <a:cs typeface="Helvetica Neue"/>
                <a:sym typeface="Helvetica Neue"/>
              </a:rPr>
              <a:t>(</a:t>
            </a:r>
            <a:r>
              <a:rPr lang="en-US" sz="2200" b="0" i="1" u="none" strike="noStrike" dirty="0" smtClean="0">
                <a:effectLst/>
                <a:latin typeface="Helvetica Neue"/>
                <a:ea typeface="Helvetica Neue"/>
                <a:cs typeface="Helvetica Neue"/>
                <a:sym typeface="Helvetica Neue"/>
              </a:rPr>
              <a:t>x</a:t>
            </a:r>
            <a:r>
              <a:rPr lang="en-US" sz="2200" b="0" i="0" u="none" strike="noStrike" dirty="0" smtClean="0">
                <a:effectLst/>
                <a:latin typeface="Helvetica Neue"/>
                <a:ea typeface="Helvetica Neue"/>
                <a:cs typeface="Helvetica Neue"/>
                <a:sym typeface="Helvetica Neue"/>
              </a:rPr>
              <a:t>) is</a:t>
            </a:r>
          </a:p>
          <a:p>
            <a:r>
              <a:rPr lang="en-US" dirty="0" err="1" smtClean="0">
                <a:effectLst/>
              </a:rPr>
              <a:t>Dn</a:t>
            </a:r>
            <a:r>
              <a:rPr lang="en-US" dirty="0" smtClean="0">
                <a:effectLst/>
              </a:rPr>
              <a:t>=</a:t>
            </a:r>
            <a:r>
              <a:rPr lang="en-US" dirty="0" err="1" smtClean="0">
                <a:effectLst/>
              </a:rPr>
              <a:t>supx|Fn</a:t>
            </a:r>
            <a:r>
              <a:rPr lang="en-US" dirty="0" smtClean="0">
                <a:effectLst/>
              </a:rPr>
              <a:t>(x)−F(x)|</a:t>
            </a:r>
            <a:r>
              <a:rPr lang="en-US" sz="2200" b="0" i="0" u="none" strike="noStrike" dirty="0" smtClean="0">
                <a:effectLst/>
                <a:latin typeface="Helvetica Neue"/>
                <a:ea typeface="Helvetica Neue"/>
                <a:cs typeface="Helvetica Neue"/>
                <a:sym typeface="Helvetica Neue"/>
              </a:rPr>
              <a:t>where </a:t>
            </a:r>
            <a:r>
              <a:rPr lang="en-US" sz="2200" b="0" i="1" u="none" strike="noStrike" dirty="0" smtClean="0">
                <a:effectLst/>
                <a:latin typeface="Helvetica Neue"/>
                <a:ea typeface="Helvetica Neue"/>
                <a:cs typeface="Helvetica Neue"/>
                <a:sym typeface="Helvetica Neue"/>
              </a:rPr>
              <a:t>sup </a:t>
            </a:r>
            <a:r>
              <a:rPr lang="en-US" sz="2200" b="0" i="1" u="none" strike="noStrike" baseline="-25000" dirty="0" smtClean="0">
                <a:effectLst/>
                <a:latin typeface="Helvetica Neue"/>
                <a:ea typeface="Helvetica Neue"/>
                <a:cs typeface="Helvetica Neue"/>
                <a:sym typeface="Helvetica Neue"/>
              </a:rPr>
              <a:t>x</a:t>
            </a:r>
            <a:r>
              <a:rPr lang="en-US" sz="2200" b="0" i="0" u="none" strike="noStrike" dirty="0" smtClean="0">
                <a:effectLst/>
                <a:latin typeface="Helvetica Neue"/>
                <a:ea typeface="Helvetica Neue"/>
                <a:cs typeface="Helvetica Neue"/>
                <a:sym typeface="Helvetica Neue"/>
              </a:rPr>
              <a:t> is the </a:t>
            </a:r>
            <a:r>
              <a:rPr lang="en-US" sz="2200" b="0" i="0" u="none" strike="noStrike" dirty="0" smtClean="0">
                <a:effectLst/>
                <a:latin typeface="Helvetica Neue"/>
                <a:ea typeface="Helvetica Neue"/>
                <a:cs typeface="Helvetica Neue"/>
                <a:sym typeface="Helvetica Neue"/>
                <a:hlinkClick r:id="rId8" tooltip="Supremum"/>
              </a:rPr>
              <a:t>supremum</a:t>
            </a:r>
            <a:r>
              <a:rPr lang="en-US" sz="2200" b="0" i="0" u="none" strike="noStrike" dirty="0" smtClean="0">
                <a:effectLst/>
                <a:latin typeface="Helvetica Neue"/>
                <a:ea typeface="Helvetica Neue"/>
                <a:cs typeface="Helvetica Neue"/>
                <a:sym typeface="Helvetica Neue"/>
              </a:rPr>
              <a:t> of the set of distances. By the </a:t>
            </a:r>
            <a:r>
              <a:rPr lang="en-US" sz="2200" b="0" i="0" u="none" strike="noStrike" dirty="0" smtClean="0">
                <a:effectLst/>
                <a:latin typeface="Helvetica Neue"/>
                <a:ea typeface="Helvetica Neue"/>
                <a:cs typeface="Helvetica Neue"/>
                <a:sym typeface="Helvetica Neue"/>
                <a:hlinkClick r:id="rId9" tooltip="Glivenko–Cantelli theorem"/>
              </a:rPr>
              <a:t>Glivenko–Cantelli theorem</a:t>
            </a:r>
            <a:r>
              <a:rPr lang="en-US" sz="2200" b="0" i="0" u="none" strike="noStrike" dirty="0" smtClean="0">
                <a:effectLst/>
                <a:latin typeface="Helvetica Neue"/>
                <a:ea typeface="Helvetica Neue"/>
                <a:cs typeface="Helvetica Neue"/>
                <a:sym typeface="Helvetica Neue"/>
              </a:rPr>
              <a:t>, if the sample comes from distribution </a:t>
            </a:r>
            <a:r>
              <a:rPr lang="en-US" sz="2200" b="0" i="1" u="none" strike="noStrike" dirty="0" smtClean="0">
                <a:effectLst/>
                <a:latin typeface="Helvetica Neue"/>
                <a:ea typeface="Helvetica Neue"/>
                <a:cs typeface="Helvetica Neue"/>
                <a:sym typeface="Helvetica Neue"/>
              </a:rPr>
              <a:t>F</a:t>
            </a:r>
            <a:r>
              <a:rPr lang="en-US" sz="2200" b="0" i="0" u="none" strike="noStrike" dirty="0" smtClean="0">
                <a:effectLst/>
                <a:latin typeface="Helvetica Neue"/>
                <a:ea typeface="Helvetica Neue"/>
                <a:cs typeface="Helvetica Neue"/>
                <a:sym typeface="Helvetica Neue"/>
              </a:rPr>
              <a:t>(</a:t>
            </a:r>
            <a:r>
              <a:rPr lang="en-US" sz="2200" b="0" i="1" u="none" strike="noStrike" dirty="0" smtClean="0">
                <a:effectLst/>
                <a:latin typeface="Helvetica Neue"/>
                <a:ea typeface="Helvetica Neue"/>
                <a:cs typeface="Helvetica Neue"/>
                <a:sym typeface="Helvetica Neue"/>
              </a:rPr>
              <a:t>x</a:t>
            </a:r>
            <a:r>
              <a:rPr lang="en-US" sz="2200" b="0" i="0" u="none" strike="noStrike" dirty="0" smtClean="0">
                <a:effectLst/>
                <a:latin typeface="Helvetica Neue"/>
                <a:ea typeface="Helvetica Neue"/>
                <a:cs typeface="Helvetica Neue"/>
                <a:sym typeface="Helvetica Neue"/>
              </a:rPr>
              <a:t>), then </a:t>
            </a:r>
            <a:r>
              <a:rPr lang="en-US" sz="2200" b="0" i="1" u="none" strike="noStrike" dirty="0" err="1" smtClean="0">
                <a:effectLst/>
                <a:latin typeface="Helvetica Neue"/>
                <a:ea typeface="Helvetica Neue"/>
                <a:cs typeface="Helvetica Neue"/>
                <a:sym typeface="Helvetica Neue"/>
              </a:rPr>
              <a:t>D</a:t>
            </a:r>
            <a:r>
              <a:rPr lang="en-US" sz="2200" b="0" i="1" u="none" strike="noStrike" baseline="-25000" dirty="0" err="1" smtClean="0">
                <a:effectLst/>
                <a:latin typeface="Helvetica Neue"/>
                <a:ea typeface="Helvetica Neue"/>
                <a:cs typeface="Helvetica Neue"/>
                <a:sym typeface="Helvetica Neue"/>
              </a:rPr>
              <a:t>n</a:t>
            </a:r>
            <a:r>
              <a:rPr lang="en-US" sz="2200" b="0" i="0" u="none" strike="noStrike" dirty="0" smtClean="0">
                <a:effectLst/>
                <a:latin typeface="Helvetica Neue"/>
                <a:ea typeface="Helvetica Neue"/>
                <a:cs typeface="Helvetica Neue"/>
                <a:sym typeface="Helvetica Neue"/>
              </a:rPr>
              <a:t> converges to 0 </a:t>
            </a:r>
            <a:r>
              <a:rPr lang="en-US" sz="2200" b="0" i="0" u="none" strike="noStrike" dirty="0" smtClean="0">
                <a:effectLst/>
                <a:latin typeface="Helvetica Neue"/>
                <a:ea typeface="Helvetica Neue"/>
                <a:cs typeface="Helvetica Neue"/>
                <a:sym typeface="Helvetica Neue"/>
                <a:hlinkClick r:id="rId10" tooltip="Almost surely"/>
              </a:rPr>
              <a:t>almost surely</a:t>
            </a:r>
            <a:r>
              <a:rPr lang="en-US" sz="2200" b="0" i="0" u="none" strike="noStrike" dirty="0" smtClean="0">
                <a:effectLst/>
                <a:latin typeface="Helvetica Neue"/>
                <a:ea typeface="Helvetica Neue"/>
                <a:cs typeface="Helvetica Neue"/>
                <a:sym typeface="Helvetica Neue"/>
              </a:rPr>
              <a:t> in the limit when n goes to infinity. Kolmogorov strengthened this result, by effectively providing the rate of this convergence (see below). </a:t>
            </a:r>
            <a:r>
              <a:rPr lang="en-US" sz="2200" b="0" i="0" u="none" strike="noStrike" dirty="0" smtClean="0">
                <a:effectLst/>
                <a:latin typeface="Helvetica Neue"/>
                <a:ea typeface="Helvetica Neue"/>
                <a:cs typeface="Helvetica Neue"/>
                <a:sym typeface="Helvetica Neue"/>
                <a:hlinkClick r:id="rId11" tooltip="Donsker's theorem"/>
              </a:rPr>
              <a:t>Donsker's </a:t>
            </a:r>
            <a:r>
              <a:rPr lang="en-US" sz="2200" b="0" i="0" u="none" strike="noStrike" dirty="0" err="1" smtClean="0">
                <a:effectLst/>
                <a:latin typeface="Helvetica Neue"/>
                <a:ea typeface="Helvetica Neue"/>
                <a:cs typeface="Helvetica Neue"/>
                <a:sym typeface="Helvetica Neue"/>
                <a:hlinkClick r:id="rId11" tooltip="Donsker's theorem"/>
              </a:rPr>
              <a:t>theorem</a:t>
            </a:r>
            <a:r>
              <a:rPr lang="en-US" sz="2200" b="0" i="0" u="none" strike="noStrike" dirty="0" err="1" smtClean="0">
                <a:effectLst/>
                <a:latin typeface="Helvetica Neue"/>
                <a:ea typeface="Helvetica Neue"/>
                <a:cs typeface="Helvetica Neue"/>
                <a:sym typeface="Helvetica Neue"/>
              </a:rPr>
              <a:t>provides</a:t>
            </a:r>
            <a:r>
              <a:rPr lang="en-US" sz="2200" b="0" i="0" u="none" strike="noStrike" dirty="0" smtClean="0">
                <a:effectLst/>
                <a:latin typeface="Helvetica Neue"/>
                <a:ea typeface="Helvetica Neue"/>
                <a:cs typeface="Helvetica Neue"/>
                <a:sym typeface="Helvetica Neue"/>
              </a:rPr>
              <a:t> yet a stronger result.</a:t>
            </a:r>
          </a:p>
          <a:p>
            <a:r>
              <a:rPr lang="en-US" sz="2200" b="0" i="0" u="none" strike="noStrike" dirty="0" smtClean="0">
                <a:effectLst/>
                <a:latin typeface="Helvetica Neue"/>
                <a:ea typeface="Helvetica Neue"/>
                <a:cs typeface="Helvetica Neue"/>
                <a:sym typeface="Helvetica Neue"/>
              </a:rPr>
              <a:t>In practice, the statistic requires a relatively large number</a:t>
            </a:r>
            <a:r>
              <a:rPr lang="en-US" sz="2200" b="0" i="0" u="none" strike="noStrike" baseline="30000" dirty="0" smtClean="0">
                <a:effectLst/>
                <a:latin typeface="Helvetica Neue"/>
                <a:ea typeface="Helvetica Neue"/>
                <a:cs typeface="Helvetica Neue"/>
                <a:sym typeface="Helvetica Neue"/>
              </a:rPr>
              <a:t>[</a:t>
            </a:r>
            <a:r>
              <a:rPr lang="en-US" sz="2200" b="0" i="1" u="none" strike="noStrike" baseline="30000" dirty="0" smtClean="0">
                <a:effectLst/>
                <a:latin typeface="Helvetica Neue"/>
                <a:ea typeface="Helvetica Neue"/>
                <a:cs typeface="Helvetica Neue"/>
                <a:sym typeface="Helvetica Neue"/>
                <a:hlinkClick r:id="rId12" tooltip="Wikipedia:Please clarify"/>
              </a:rPr>
              <a:t>clarification needed</a:t>
            </a:r>
            <a:r>
              <a:rPr lang="en-US" sz="2200" b="0" i="0" u="none" strike="noStrike" baseline="30000" dirty="0" smtClean="0">
                <a:effectLst/>
                <a:latin typeface="Helvetica Neue"/>
                <a:ea typeface="Helvetica Neue"/>
                <a:cs typeface="Helvetica Neue"/>
                <a:sym typeface="Helvetica Neue"/>
              </a:rPr>
              <a:t>]</a:t>
            </a:r>
            <a:r>
              <a:rPr lang="en-US" sz="2200" b="0" i="0" u="none" strike="noStrike" dirty="0" smtClean="0">
                <a:effectLst/>
                <a:latin typeface="Helvetica Neue"/>
                <a:ea typeface="Helvetica Neue"/>
                <a:cs typeface="Helvetica Neue"/>
                <a:sym typeface="Helvetica Neue"/>
              </a:rPr>
              <a:t> of data points to properly reject the null hypothesis.</a:t>
            </a:r>
          </a:p>
          <a:p>
            <a:endParaRPr lang="en-US" dirty="0"/>
          </a:p>
        </p:txBody>
      </p:sp>
    </p:spTree>
    <p:extLst>
      <p:ext uri="{BB962C8B-B14F-4D97-AF65-F5344CB8AC3E}">
        <p14:creationId xmlns:p14="http://schemas.microsoft.com/office/powerpoint/2010/main" val="243971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0" i="0" u="none" strike="noStrike" dirty="0" smtClean="0">
                <a:effectLst/>
                <a:latin typeface="Helvetica Neue"/>
                <a:ea typeface="Helvetica Neue"/>
                <a:cs typeface="Helvetica Neue"/>
                <a:sym typeface="Helvetica Neue"/>
              </a:rPr>
              <a:t>The </a:t>
            </a:r>
            <a:r>
              <a:rPr lang="en-US" sz="2200" b="0" i="0" u="none" strike="noStrike" dirty="0" smtClean="0">
                <a:effectLst/>
                <a:latin typeface="Helvetica Neue"/>
                <a:ea typeface="Helvetica Neue"/>
                <a:cs typeface="Helvetica Neue"/>
                <a:sym typeface="Helvetica Neue"/>
                <a:hlinkClick r:id="rId3" tooltip="Empirical distribution function"/>
              </a:rPr>
              <a:t>empirical distribution function</a:t>
            </a:r>
            <a:r>
              <a:rPr lang="en-US" sz="2200" b="0" i="0" u="none" strike="noStrike" dirty="0" smtClean="0">
                <a:effectLst/>
                <a:latin typeface="Helvetica Neue"/>
                <a:ea typeface="Helvetica Neue"/>
                <a:cs typeface="Helvetica Neue"/>
                <a:sym typeface="Helvetica Neue"/>
              </a:rPr>
              <a:t> </a:t>
            </a:r>
            <a:r>
              <a:rPr lang="en-US" sz="2200" b="0" i="1" u="none" strike="noStrike" dirty="0" err="1" smtClean="0">
                <a:effectLst/>
                <a:latin typeface="Helvetica Neue"/>
                <a:ea typeface="Helvetica Neue"/>
                <a:cs typeface="Helvetica Neue"/>
                <a:sym typeface="Helvetica Neue"/>
              </a:rPr>
              <a:t>F</a:t>
            </a:r>
            <a:r>
              <a:rPr lang="en-US" sz="2200" b="0" i="1" u="none" strike="noStrike" baseline="-25000" dirty="0" err="1" smtClean="0">
                <a:effectLst/>
                <a:latin typeface="Helvetica Neue"/>
                <a:ea typeface="Helvetica Neue"/>
                <a:cs typeface="Helvetica Neue"/>
                <a:sym typeface="Helvetica Neue"/>
              </a:rPr>
              <a:t>n</a:t>
            </a:r>
            <a:r>
              <a:rPr lang="en-US" sz="2200" b="0" i="0" u="none" strike="noStrike" dirty="0" smtClean="0">
                <a:effectLst/>
                <a:latin typeface="Helvetica Neue"/>
                <a:ea typeface="Helvetica Neue"/>
                <a:cs typeface="Helvetica Neue"/>
                <a:sym typeface="Helvetica Neue"/>
              </a:rPr>
              <a:t> for </a:t>
            </a:r>
            <a:r>
              <a:rPr lang="en-US" sz="2200" b="0" i="1" u="none" strike="noStrike" dirty="0" smtClean="0">
                <a:effectLst/>
                <a:latin typeface="Helvetica Neue"/>
                <a:ea typeface="Helvetica Neue"/>
                <a:cs typeface="Helvetica Neue"/>
                <a:sym typeface="Helvetica Neue"/>
              </a:rPr>
              <a:t>n</a:t>
            </a:r>
            <a:r>
              <a:rPr lang="en-US" sz="2200" b="0" i="0" u="none" strike="noStrike" dirty="0" smtClean="0">
                <a:effectLst/>
                <a:latin typeface="Helvetica Neue"/>
                <a:ea typeface="Helvetica Neue"/>
                <a:cs typeface="Helvetica Neue"/>
                <a:sym typeface="Helvetica Neue"/>
              </a:rPr>
              <a:t> </a:t>
            </a:r>
            <a:r>
              <a:rPr lang="en-US" sz="2200" b="0" i="0" u="none" strike="noStrike" dirty="0" smtClean="0">
                <a:effectLst/>
                <a:latin typeface="Helvetica Neue"/>
                <a:ea typeface="Helvetica Neue"/>
                <a:cs typeface="Helvetica Neue"/>
                <a:sym typeface="Helvetica Neue"/>
                <a:hlinkClick r:id="rId4" tooltip="Independent and identically distributed random variables"/>
              </a:rPr>
              <a:t>iid</a:t>
            </a:r>
            <a:r>
              <a:rPr lang="en-US" sz="2200" b="0" i="0" u="none" strike="noStrike" dirty="0" smtClean="0">
                <a:effectLst/>
                <a:latin typeface="Helvetica Neue"/>
                <a:ea typeface="Helvetica Neue"/>
                <a:cs typeface="Helvetica Neue"/>
                <a:sym typeface="Helvetica Neue"/>
              </a:rPr>
              <a:t> ordered observations </a:t>
            </a:r>
            <a:r>
              <a:rPr lang="en-US" sz="2200" b="0" i="1" u="none" strike="noStrike" dirty="0" smtClean="0">
                <a:effectLst/>
                <a:latin typeface="Helvetica Neue"/>
                <a:ea typeface="Helvetica Neue"/>
                <a:cs typeface="Helvetica Neue"/>
                <a:sym typeface="Helvetica Neue"/>
              </a:rPr>
              <a:t>X</a:t>
            </a:r>
            <a:r>
              <a:rPr lang="en-US" sz="2200" b="0" i="1" u="none" strike="noStrike" baseline="-25000" dirty="0" smtClean="0">
                <a:effectLst/>
                <a:latin typeface="Helvetica Neue"/>
                <a:ea typeface="Helvetica Neue"/>
                <a:cs typeface="Helvetica Neue"/>
                <a:sym typeface="Helvetica Neue"/>
              </a:rPr>
              <a:t>i</a:t>
            </a:r>
            <a:r>
              <a:rPr lang="en-US" sz="2200" b="0" i="0" u="none" strike="noStrike" dirty="0" smtClean="0">
                <a:effectLst/>
                <a:latin typeface="Helvetica Neue"/>
                <a:ea typeface="Helvetica Neue"/>
                <a:cs typeface="Helvetica Neue"/>
                <a:sym typeface="Helvetica Neue"/>
              </a:rPr>
              <a:t> is defined as</a:t>
            </a:r>
          </a:p>
          <a:p>
            <a:r>
              <a:rPr lang="en-US" dirty="0" err="1" smtClean="0">
                <a:effectLst/>
              </a:rPr>
              <a:t>Fn</a:t>
            </a:r>
            <a:r>
              <a:rPr lang="en-US" dirty="0" smtClean="0">
                <a:effectLst/>
              </a:rPr>
              <a:t>(x)=1n∑i=1nI[−∞,x](Xi)</a:t>
            </a:r>
            <a:r>
              <a:rPr lang="en-US" sz="2200" b="0" i="0" u="none" strike="noStrike" dirty="0" smtClean="0">
                <a:effectLst/>
                <a:latin typeface="Helvetica Neue"/>
                <a:ea typeface="Helvetica Neue"/>
                <a:cs typeface="Helvetica Neue"/>
                <a:sym typeface="Helvetica Neue"/>
              </a:rPr>
              <a:t>where I[−∞,x](Xi) is the </a:t>
            </a:r>
            <a:r>
              <a:rPr lang="en-US" sz="2200" b="0" i="0" u="none" strike="noStrike" dirty="0" smtClean="0">
                <a:effectLst/>
                <a:latin typeface="Helvetica Neue"/>
                <a:ea typeface="Helvetica Neue"/>
                <a:cs typeface="Helvetica Neue"/>
                <a:sym typeface="Helvetica Neue"/>
                <a:hlinkClick r:id="rId5" tooltip="Indicator function"/>
              </a:rPr>
              <a:t>indicator function</a:t>
            </a:r>
            <a:r>
              <a:rPr lang="en-US" sz="2200" b="0" i="0" u="none" strike="noStrike" dirty="0" smtClean="0">
                <a:effectLst/>
                <a:latin typeface="Helvetica Neue"/>
                <a:ea typeface="Helvetica Neue"/>
                <a:cs typeface="Helvetica Neue"/>
                <a:sym typeface="Helvetica Neue"/>
              </a:rPr>
              <a:t>, equal to 1 if </a:t>
            </a:r>
            <a:r>
              <a:rPr lang="en-US" sz="2200" b="0" i="0" u="none" strike="noStrike" dirty="0" err="1" smtClean="0">
                <a:effectLst/>
                <a:latin typeface="Helvetica Neue"/>
                <a:ea typeface="Helvetica Neue"/>
                <a:cs typeface="Helvetica Neue"/>
                <a:sym typeface="Helvetica Neue"/>
              </a:rPr>
              <a:t>Xi≤x</a:t>
            </a:r>
            <a:r>
              <a:rPr lang="en-US" sz="2200" b="0" i="0" u="none" strike="noStrike" dirty="0" smtClean="0">
                <a:effectLst/>
                <a:latin typeface="Helvetica Neue"/>
                <a:ea typeface="Helvetica Neue"/>
                <a:cs typeface="Helvetica Neue"/>
                <a:sym typeface="Helvetica Neue"/>
              </a:rPr>
              <a:t> and equal to 0 otherwise.</a:t>
            </a:r>
          </a:p>
          <a:p>
            <a:r>
              <a:rPr lang="en-US" sz="2200" b="0" i="0" u="none" strike="noStrike" dirty="0" smtClean="0">
                <a:effectLst/>
                <a:latin typeface="Helvetica Neue"/>
                <a:ea typeface="Helvetica Neue"/>
                <a:cs typeface="Helvetica Neue"/>
                <a:sym typeface="Helvetica Neue"/>
              </a:rPr>
              <a:t>The Kolmogorov–Smirnov </a:t>
            </a:r>
            <a:r>
              <a:rPr lang="en-US" sz="2200" b="0" i="0" u="none" strike="noStrike" dirty="0" smtClean="0">
                <a:effectLst/>
                <a:latin typeface="Helvetica Neue"/>
                <a:ea typeface="Helvetica Neue"/>
                <a:cs typeface="Helvetica Neue"/>
                <a:sym typeface="Helvetica Neue"/>
                <a:hlinkClick r:id="rId6" tooltip="Statistic"/>
              </a:rPr>
              <a:t>statistic</a:t>
            </a:r>
            <a:r>
              <a:rPr lang="en-US" sz="2200" b="0" i="0" u="none" strike="noStrike" dirty="0" smtClean="0">
                <a:effectLst/>
                <a:latin typeface="Helvetica Neue"/>
                <a:ea typeface="Helvetica Neue"/>
                <a:cs typeface="Helvetica Neue"/>
                <a:sym typeface="Helvetica Neue"/>
              </a:rPr>
              <a:t> for a given </a:t>
            </a:r>
            <a:r>
              <a:rPr lang="en-US" sz="2200" b="0" i="0" u="none" strike="noStrike" dirty="0" smtClean="0">
                <a:effectLst/>
                <a:latin typeface="Helvetica Neue"/>
                <a:ea typeface="Helvetica Neue"/>
                <a:cs typeface="Helvetica Neue"/>
                <a:sym typeface="Helvetica Neue"/>
                <a:hlinkClick r:id="rId7" tooltip="Cumulative distribution function"/>
              </a:rPr>
              <a:t>cumulative distribution function</a:t>
            </a:r>
            <a:r>
              <a:rPr lang="en-US" sz="2200" b="0" i="0" u="none" strike="noStrike" dirty="0" smtClean="0">
                <a:effectLst/>
                <a:latin typeface="Helvetica Neue"/>
                <a:ea typeface="Helvetica Neue"/>
                <a:cs typeface="Helvetica Neue"/>
                <a:sym typeface="Helvetica Neue"/>
              </a:rPr>
              <a:t> </a:t>
            </a:r>
            <a:r>
              <a:rPr lang="en-US" sz="2200" b="0" i="1" u="none" strike="noStrike" dirty="0" smtClean="0">
                <a:effectLst/>
                <a:latin typeface="Helvetica Neue"/>
                <a:ea typeface="Helvetica Neue"/>
                <a:cs typeface="Helvetica Neue"/>
                <a:sym typeface="Helvetica Neue"/>
              </a:rPr>
              <a:t>F</a:t>
            </a:r>
            <a:r>
              <a:rPr lang="en-US" sz="2200" b="0" i="0" u="none" strike="noStrike" dirty="0" smtClean="0">
                <a:effectLst/>
                <a:latin typeface="Helvetica Neue"/>
                <a:ea typeface="Helvetica Neue"/>
                <a:cs typeface="Helvetica Neue"/>
                <a:sym typeface="Helvetica Neue"/>
              </a:rPr>
              <a:t>(</a:t>
            </a:r>
            <a:r>
              <a:rPr lang="en-US" sz="2200" b="0" i="1" u="none" strike="noStrike" dirty="0" smtClean="0">
                <a:effectLst/>
                <a:latin typeface="Helvetica Neue"/>
                <a:ea typeface="Helvetica Neue"/>
                <a:cs typeface="Helvetica Neue"/>
                <a:sym typeface="Helvetica Neue"/>
              </a:rPr>
              <a:t>x</a:t>
            </a:r>
            <a:r>
              <a:rPr lang="en-US" sz="2200" b="0" i="0" u="none" strike="noStrike" dirty="0" smtClean="0">
                <a:effectLst/>
                <a:latin typeface="Helvetica Neue"/>
                <a:ea typeface="Helvetica Neue"/>
                <a:cs typeface="Helvetica Neue"/>
                <a:sym typeface="Helvetica Neue"/>
              </a:rPr>
              <a:t>) is</a:t>
            </a:r>
          </a:p>
          <a:p>
            <a:r>
              <a:rPr lang="en-US" dirty="0" err="1" smtClean="0">
                <a:effectLst/>
              </a:rPr>
              <a:t>Dn</a:t>
            </a:r>
            <a:r>
              <a:rPr lang="en-US" dirty="0" smtClean="0">
                <a:effectLst/>
              </a:rPr>
              <a:t>=</a:t>
            </a:r>
            <a:r>
              <a:rPr lang="en-US" dirty="0" err="1" smtClean="0">
                <a:effectLst/>
              </a:rPr>
              <a:t>supx|Fn</a:t>
            </a:r>
            <a:r>
              <a:rPr lang="en-US" dirty="0" smtClean="0">
                <a:effectLst/>
              </a:rPr>
              <a:t>(x)−F(x)|</a:t>
            </a:r>
            <a:r>
              <a:rPr lang="en-US" sz="2200" b="0" i="0" u="none" strike="noStrike" dirty="0" smtClean="0">
                <a:effectLst/>
                <a:latin typeface="Helvetica Neue"/>
                <a:ea typeface="Helvetica Neue"/>
                <a:cs typeface="Helvetica Neue"/>
                <a:sym typeface="Helvetica Neue"/>
              </a:rPr>
              <a:t>where </a:t>
            </a:r>
            <a:r>
              <a:rPr lang="en-US" sz="2200" b="0" i="1" u="none" strike="noStrike" dirty="0" smtClean="0">
                <a:effectLst/>
                <a:latin typeface="Helvetica Neue"/>
                <a:ea typeface="Helvetica Neue"/>
                <a:cs typeface="Helvetica Neue"/>
                <a:sym typeface="Helvetica Neue"/>
              </a:rPr>
              <a:t>sup </a:t>
            </a:r>
            <a:r>
              <a:rPr lang="en-US" sz="2200" b="0" i="1" u="none" strike="noStrike" baseline="-25000" dirty="0" smtClean="0">
                <a:effectLst/>
                <a:latin typeface="Helvetica Neue"/>
                <a:ea typeface="Helvetica Neue"/>
                <a:cs typeface="Helvetica Neue"/>
                <a:sym typeface="Helvetica Neue"/>
              </a:rPr>
              <a:t>x</a:t>
            </a:r>
            <a:r>
              <a:rPr lang="en-US" sz="2200" b="0" i="0" u="none" strike="noStrike" dirty="0" smtClean="0">
                <a:effectLst/>
                <a:latin typeface="Helvetica Neue"/>
                <a:ea typeface="Helvetica Neue"/>
                <a:cs typeface="Helvetica Neue"/>
                <a:sym typeface="Helvetica Neue"/>
              </a:rPr>
              <a:t> is the </a:t>
            </a:r>
            <a:r>
              <a:rPr lang="en-US" sz="2200" b="0" i="0" u="none" strike="noStrike" dirty="0" smtClean="0">
                <a:effectLst/>
                <a:latin typeface="Helvetica Neue"/>
                <a:ea typeface="Helvetica Neue"/>
                <a:cs typeface="Helvetica Neue"/>
                <a:sym typeface="Helvetica Neue"/>
                <a:hlinkClick r:id="rId8" tooltip="Supremum"/>
              </a:rPr>
              <a:t>supremum</a:t>
            </a:r>
            <a:r>
              <a:rPr lang="en-US" sz="2200" b="0" i="0" u="none" strike="noStrike" dirty="0" smtClean="0">
                <a:effectLst/>
                <a:latin typeface="Helvetica Neue"/>
                <a:ea typeface="Helvetica Neue"/>
                <a:cs typeface="Helvetica Neue"/>
                <a:sym typeface="Helvetica Neue"/>
              </a:rPr>
              <a:t> of the set of distances. By the </a:t>
            </a:r>
            <a:r>
              <a:rPr lang="en-US" sz="2200" b="0" i="0" u="none" strike="noStrike" dirty="0" smtClean="0">
                <a:effectLst/>
                <a:latin typeface="Helvetica Neue"/>
                <a:ea typeface="Helvetica Neue"/>
                <a:cs typeface="Helvetica Neue"/>
                <a:sym typeface="Helvetica Neue"/>
                <a:hlinkClick r:id="rId9" tooltip="Glivenko–Cantelli theorem"/>
              </a:rPr>
              <a:t>Glivenko–Cantelli theorem</a:t>
            </a:r>
            <a:r>
              <a:rPr lang="en-US" sz="2200" b="0" i="0" u="none" strike="noStrike" dirty="0" smtClean="0">
                <a:effectLst/>
                <a:latin typeface="Helvetica Neue"/>
                <a:ea typeface="Helvetica Neue"/>
                <a:cs typeface="Helvetica Neue"/>
                <a:sym typeface="Helvetica Neue"/>
              </a:rPr>
              <a:t>, if the sample comes from distribution </a:t>
            </a:r>
            <a:r>
              <a:rPr lang="en-US" sz="2200" b="0" i="1" u="none" strike="noStrike" dirty="0" smtClean="0">
                <a:effectLst/>
                <a:latin typeface="Helvetica Neue"/>
                <a:ea typeface="Helvetica Neue"/>
                <a:cs typeface="Helvetica Neue"/>
                <a:sym typeface="Helvetica Neue"/>
              </a:rPr>
              <a:t>F</a:t>
            </a:r>
            <a:r>
              <a:rPr lang="en-US" sz="2200" b="0" i="0" u="none" strike="noStrike" dirty="0" smtClean="0">
                <a:effectLst/>
                <a:latin typeface="Helvetica Neue"/>
                <a:ea typeface="Helvetica Neue"/>
                <a:cs typeface="Helvetica Neue"/>
                <a:sym typeface="Helvetica Neue"/>
              </a:rPr>
              <a:t>(</a:t>
            </a:r>
            <a:r>
              <a:rPr lang="en-US" sz="2200" b="0" i="1" u="none" strike="noStrike" dirty="0" smtClean="0">
                <a:effectLst/>
                <a:latin typeface="Helvetica Neue"/>
                <a:ea typeface="Helvetica Neue"/>
                <a:cs typeface="Helvetica Neue"/>
                <a:sym typeface="Helvetica Neue"/>
              </a:rPr>
              <a:t>x</a:t>
            </a:r>
            <a:r>
              <a:rPr lang="en-US" sz="2200" b="0" i="0" u="none" strike="noStrike" dirty="0" smtClean="0">
                <a:effectLst/>
                <a:latin typeface="Helvetica Neue"/>
                <a:ea typeface="Helvetica Neue"/>
                <a:cs typeface="Helvetica Neue"/>
                <a:sym typeface="Helvetica Neue"/>
              </a:rPr>
              <a:t>), then </a:t>
            </a:r>
            <a:r>
              <a:rPr lang="en-US" sz="2200" b="0" i="1" u="none" strike="noStrike" dirty="0" err="1" smtClean="0">
                <a:effectLst/>
                <a:latin typeface="Helvetica Neue"/>
                <a:ea typeface="Helvetica Neue"/>
                <a:cs typeface="Helvetica Neue"/>
                <a:sym typeface="Helvetica Neue"/>
              </a:rPr>
              <a:t>D</a:t>
            </a:r>
            <a:r>
              <a:rPr lang="en-US" sz="2200" b="0" i="1" u="none" strike="noStrike" baseline="-25000" dirty="0" err="1" smtClean="0">
                <a:effectLst/>
                <a:latin typeface="Helvetica Neue"/>
                <a:ea typeface="Helvetica Neue"/>
                <a:cs typeface="Helvetica Neue"/>
                <a:sym typeface="Helvetica Neue"/>
              </a:rPr>
              <a:t>n</a:t>
            </a:r>
            <a:r>
              <a:rPr lang="en-US" sz="2200" b="0" i="0" u="none" strike="noStrike" dirty="0" smtClean="0">
                <a:effectLst/>
                <a:latin typeface="Helvetica Neue"/>
                <a:ea typeface="Helvetica Neue"/>
                <a:cs typeface="Helvetica Neue"/>
                <a:sym typeface="Helvetica Neue"/>
              </a:rPr>
              <a:t> converges to 0 </a:t>
            </a:r>
            <a:r>
              <a:rPr lang="en-US" sz="2200" b="0" i="0" u="none" strike="noStrike" dirty="0" smtClean="0">
                <a:effectLst/>
                <a:latin typeface="Helvetica Neue"/>
                <a:ea typeface="Helvetica Neue"/>
                <a:cs typeface="Helvetica Neue"/>
                <a:sym typeface="Helvetica Neue"/>
                <a:hlinkClick r:id="rId10" tooltip="Almost surely"/>
              </a:rPr>
              <a:t>almost surely</a:t>
            </a:r>
            <a:r>
              <a:rPr lang="en-US" sz="2200" b="0" i="0" u="none" strike="noStrike" dirty="0" smtClean="0">
                <a:effectLst/>
                <a:latin typeface="Helvetica Neue"/>
                <a:ea typeface="Helvetica Neue"/>
                <a:cs typeface="Helvetica Neue"/>
                <a:sym typeface="Helvetica Neue"/>
              </a:rPr>
              <a:t> in the limit when n goes to infinity. Kolmogorov strengthened this result, by effectively providing the rate of this convergence (see below). </a:t>
            </a:r>
            <a:r>
              <a:rPr lang="en-US" sz="2200" b="0" i="0" u="none" strike="noStrike" dirty="0" smtClean="0">
                <a:effectLst/>
                <a:latin typeface="Helvetica Neue"/>
                <a:ea typeface="Helvetica Neue"/>
                <a:cs typeface="Helvetica Neue"/>
                <a:sym typeface="Helvetica Neue"/>
                <a:hlinkClick r:id="rId11" tooltip="Donsker's theorem"/>
              </a:rPr>
              <a:t>Donsker's </a:t>
            </a:r>
            <a:r>
              <a:rPr lang="en-US" sz="2200" b="0" i="0" u="none" strike="noStrike" dirty="0" err="1" smtClean="0">
                <a:effectLst/>
                <a:latin typeface="Helvetica Neue"/>
                <a:ea typeface="Helvetica Neue"/>
                <a:cs typeface="Helvetica Neue"/>
                <a:sym typeface="Helvetica Neue"/>
                <a:hlinkClick r:id="rId11" tooltip="Donsker's theorem"/>
              </a:rPr>
              <a:t>theorem</a:t>
            </a:r>
            <a:r>
              <a:rPr lang="en-US" sz="2200" b="0" i="0" u="none" strike="noStrike" dirty="0" err="1" smtClean="0">
                <a:effectLst/>
                <a:latin typeface="Helvetica Neue"/>
                <a:ea typeface="Helvetica Neue"/>
                <a:cs typeface="Helvetica Neue"/>
                <a:sym typeface="Helvetica Neue"/>
              </a:rPr>
              <a:t>provides</a:t>
            </a:r>
            <a:r>
              <a:rPr lang="en-US" sz="2200" b="0" i="0" u="none" strike="noStrike" dirty="0" smtClean="0">
                <a:effectLst/>
                <a:latin typeface="Helvetica Neue"/>
                <a:ea typeface="Helvetica Neue"/>
                <a:cs typeface="Helvetica Neue"/>
                <a:sym typeface="Helvetica Neue"/>
              </a:rPr>
              <a:t> yet a stronger result.</a:t>
            </a:r>
          </a:p>
          <a:p>
            <a:r>
              <a:rPr lang="en-US" sz="2200" b="0" i="0" u="none" strike="noStrike" dirty="0" smtClean="0">
                <a:effectLst/>
                <a:latin typeface="Helvetica Neue"/>
                <a:ea typeface="Helvetica Neue"/>
                <a:cs typeface="Helvetica Neue"/>
                <a:sym typeface="Helvetica Neue"/>
              </a:rPr>
              <a:t>In practice, the statistic requires a relatively large number</a:t>
            </a:r>
            <a:r>
              <a:rPr lang="en-US" sz="2200" b="0" i="0" u="none" strike="noStrike" baseline="30000" dirty="0" smtClean="0">
                <a:effectLst/>
                <a:latin typeface="Helvetica Neue"/>
                <a:ea typeface="Helvetica Neue"/>
                <a:cs typeface="Helvetica Neue"/>
                <a:sym typeface="Helvetica Neue"/>
              </a:rPr>
              <a:t>[</a:t>
            </a:r>
            <a:r>
              <a:rPr lang="en-US" sz="2200" b="0" i="1" u="none" strike="noStrike" baseline="30000" dirty="0" smtClean="0">
                <a:effectLst/>
                <a:latin typeface="Helvetica Neue"/>
                <a:ea typeface="Helvetica Neue"/>
                <a:cs typeface="Helvetica Neue"/>
                <a:sym typeface="Helvetica Neue"/>
                <a:hlinkClick r:id="rId12" tooltip="Wikipedia:Please clarify"/>
              </a:rPr>
              <a:t>clarification needed</a:t>
            </a:r>
            <a:r>
              <a:rPr lang="en-US" sz="2200" b="0" i="0" u="none" strike="noStrike" baseline="30000" dirty="0" smtClean="0">
                <a:effectLst/>
                <a:latin typeface="Helvetica Neue"/>
                <a:ea typeface="Helvetica Neue"/>
                <a:cs typeface="Helvetica Neue"/>
                <a:sym typeface="Helvetica Neue"/>
              </a:rPr>
              <a:t>]</a:t>
            </a:r>
            <a:r>
              <a:rPr lang="en-US" sz="2200" b="0" i="0" u="none" strike="noStrike" dirty="0" smtClean="0">
                <a:effectLst/>
                <a:latin typeface="Helvetica Neue"/>
                <a:ea typeface="Helvetica Neue"/>
                <a:cs typeface="Helvetica Neue"/>
                <a:sym typeface="Helvetica Neue"/>
              </a:rPr>
              <a:t> of data points to properly reject the null hypothesis.</a:t>
            </a:r>
          </a:p>
          <a:p>
            <a:endParaRPr lang="en-US" dirty="0"/>
          </a:p>
        </p:txBody>
      </p:sp>
    </p:spTree>
    <p:extLst>
      <p:ext uri="{BB962C8B-B14F-4D97-AF65-F5344CB8AC3E}">
        <p14:creationId xmlns:p14="http://schemas.microsoft.com/office/powerpoint/2010/main" val="14556704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53554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simplify</a:t>
            </a:r>
            <a:r>
              <a:rPr lang="en-US" baseline="0" dirty="0"/>
              <a:t> the analysis, the ordering of the taxa in the output (</a:t>
            </a:r>
            <a:r>
              <a:rPr lang="en-US" baseline="0" dirty="0" smtClean="0"/>
              <a:t>the </a:t>
            </a:r>
            <a:r>
              <a:rPr lang="en-US" baseline="0" dirty="0"/>
              <a:t>x-axis) was held constant and roughly follows the taxonomic </a:t>
            </a:r>
            <a:r>
              <a:rPr lang="en-US" baseline="0" dirty="0" smtClean="0"/>
              <a:t>structure of </a:t>
            </a:r>
            <a:r>
              <a:rPr lang="en-US" baseline="0" dirty="0"/>
              <a:t>the original RDP tree and was used in structuring content in the 2</a:t>
            </a:r>
            <a:r>
              <a:rPr lang="en-US" baseline="30000" dirty="0"/>
              <a:t>nd</a:t>
            </a:r>
            <a:r>
              <a:rPr lang="en-US" baseline="0" dirty="0"/>
              <a:t> edition of BMSB, and has been continuously updated by NamesforLife since 2004. This also allows us to immediately visualize where there are large and potentially significant differences between taxonomies over time</a:t>
            </a:r>
            <a:r>
              <a:rPr lang="en-US" baseline="0" dirty="0" smtClean="0"/>
              <a:t>.</a:t>
            </a:r>
            <a:endParaRPr lang="en-US" baseline="0" dirty="0"/>
          </a:p>
        </p:txBody>
      </p:sp>
    </p:spTree>
    <p:extLst>
      <p:ext uri="{BB962C8B-B14F-4D97-AF65-F5344CB8AC3E}">
        <p14:creationId xmlns:p14="http://schemas.microsoft.com/office/powerpoint/2010/main" val="13017927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13717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Knowledge representation</a:t>
            </a:r>
          </a:p>
          <a:p>
            <a:endParaRPr lang="en-US" dirty="0" smtClean="0"/>
          </a:p>
          <a:p>
            <a:r>
              <a:rPr lang="en-US" dirty="0" smtClean="0"/>
              <a:t>parent</a:t>
            </a:r>
            <a:r>
              <a:rPr lang="en-US" baseline="0" dirty="0" smtClean="0"/>
              <a:t> child relationships</a:t>
            </a:r>
          </a:p>
          <a:p>
            <a:r>
              <a:rPr lang="en-US" dirty="0" smtClean="0"/>
              <a:t>	</a:t>
            </a:r>
            <a:r>
              <a:rPr lang="en-US" dirty="0" err="1" smtClean="0"/>
              <a:t>holonyms</a:t>
            </a:r>
            <a:r>
              <a:rPr lang="en-US" dirty="0" smtClean="0"/>
              <a:t>/meronyms</a:t>
            </a:r>
          </a:p>
          <a:p>
            <a:endParaRPr lang="en-US" dirty="0" smtClean="0"/>
          </a:p>
          <a:p>
            <a:r>
              <a:rPr lang="en-US" dirty="0" smtClean="0"/>
              <a:t>Set of “rules”/</a:t>
            </a:r>
            <a:r>
              <a:rPr lang="en-US" dirty="0" smtClean="0"/>
              <a:t>principles/heuristics </a:t>
            </a:r>
            <a:r>
              <a:rPr lang="en-US" dirty="0" smtClean="0"/>
              <a:t>for ordering a collection</a:t>
            </a:r>
            <a:r>
              <a:rPr lang="en-US" baseline="0" dirty="0" smtClean="0"/>
              <a:t> of entities into a </a:t>
            </a:r>
            <a:r>
              <a:rPr lang="en-US" baseline="0" dirty="0" smtClean="0"/>
              <a:t>hierarchy/network </a:t>
            </a:r>
            <a:r>
              <a:rPr lang="en-US" baseline="0" dirty="0" smtClean="0"/>
              <a:t>or other structure that can be accessed and used in building predictive models (aka interoperability) - Important to point out that not regulated in biology</a:t>
            </a:r>
          </a:p>
          <a:p>
            <a:endParaRPr lang="en-US" baseline="0" dirty="0" smtClean="0"/>
          </a:p>
          <a:p>
            <a:r>
              <a:rPr lang="en-US" baseline="0" dirty="0" smtClean="0"/>
              <a:t>For prokaryotes, the current scheme </a:t>
            </a:r>
            <a:r>
              <a:rPr lang="en-US" baseline="0" dirty="0" smtClean="0"/>
              <a:t>is:</a:t>
            </a:r>
            <a:endParaRPr lang="en-US" baseline="0" dirty="0" smtClean="0"/>
          </a:p>
          <a:p>
            <a:endParaRPr lang="en-US" baseline="0" dirty="0" smtClean="0"/>
          </a:p>
          <a:p>
            <a:r>
              <a:rPr lang="en-US" baseline="0" dirty="0" smtClean="0"/>
              <a:t>Ranks</a:t>
            </a:r>
          </a:p>
          <a:p>
            <a:r>
              <a:rPr lang="en-US" baseline="0" dirty="0" smtClean="0"/>
              <a:t>Domain &lt;- Phylum &lt;- Class &lt;- Order &lt;- Family &lt;- Genus &lt;- Species &lt;-Subspecies</a:t>
            </a:r>
          </a:p>
          <a:p>
            <a:r>
              <a:rPr lang="en-US" baseline="0" dirty="0" smtClean="0"/>
              <a:t>	Intervening sub ranks are occasionally used</a:t>
            </a:r>
          </a:p>
          <a:p>
            <a:r>
              <a:rPr lang="en-US" baseline="0" dirty="0" smtClean="0"/>
              <a:t>	Only the ranks of Subspecies to Class are currently recognized within the formal nomenclature, although phyla and domains are widely recognized and used</a:t>
            </a:r>
          </a:p>
          <a:p>
            <a:r>
              <a:rPr lang="en-US" baseline="0" dirty="0" smtClean="0"/>
              <a:t>	Only species and subspecies are true terminal entities and represented by biological entities (strains)</a:t>
            </a:r>
          </a:p>
          <a:p>
            <a:r>
              <a:rPr lang="en-US" baseline="0" dirty="0" smtClean="0"/>
              <a:t>	Ranks of Genus to domain are aggregates of lower taxa</a:t>
            </a:r>
          </a:p>
          <a:p>
            <a:endParaRPr lang="en-US" baseline="0" dirty="0" smtClean="0"/>
          </a:p>
          <a:p>
            <a:r>
              <a:rPr lang="en-US" baseline="0" dirty="0" smtClean="0"/>
              <a:t>Typological concept</a:t>
            </a:r>
          </a:p>
          <a:p>
            <a:r>
              <a:rPr lang="en-US" baseline="0" dirty="0" smtClean="0"/>
              <a:t>	Each formally named biological entity is represented by a “type”</a:t>
            </a:r>
          </a:p>
          <a:p>
            <a:r>
              <a:rPr lang="en-US" baseline="0" dirty="0" smtClean="0"/>
              <a:t>		species/subspecies are represented by type strains</a:t>
            </a:r>
          </a:p>
          <a:p>
            <a:r>
              <a:rPr lang="en-US" baseline="0" dirty="0" smtClean="0"/>
              <a:t>		genera are represented by type species</a:t>
            </a:r>
          </a:p>
          <a:p>
            <a:r>
              <a:rPr lang="en-US" baseline="0" dirty="0" smtClean="0"/>
              <a:t>		families and orders are represented by type genera</a:t>
            </a:r>
          </a:p>
          <a:p>
            <a:r>
              <a:rPr lang="en-US" baseline="0" dirty="0" smtClean="0"/>
              <a:t>		classes are represented by type orders</a:t>
            </a:r>
          </a:p>
          <a:p>
            <a:r>
              <a:rPr lang="en-US" baseline="0" dirty="0" smtClean="0"/>
              <a:t>		phyla (when formally accepted) will be represented by type classes.</a:t>
            </a:r>
          </a:p>
          <a:p>
            <a:r>
              <a:rPr lang="en-US" baseline="0" dirty="0" smtClean="0"/>
              <a:t>	Only type strains have genes/genomes/phenotypic properties</a:t>
            </a:r>
          </a:p>
          <a:p>
            <a:r>
              <a:rPr lang="en-US" baseline="0" dirty="0" smtClean="0"/>
              <a:t>	Higher taxa are, however, ultimately linked to the genes/genomes/features of a specific (</a:t>
            </a:r>
            <a:r>
              <a:rPr lang="en-US" baseline="0" dirty="0" smtClean="0"/>
              <a:t>designated) strain</a:t>
            </a:r>
            <a:endParaRPr lang="en-US" baseline="0" dirty="0" smtClean="0"/>
          </a:p>
        </p:txBody>
      </p:sp>
    </p:spTree>
    <p:extLst>
      <p:ext uri="{BB962C8B-B14F-4D97-AF65-F5344CB8AC3E}">
        <p14:creationId xmlns:p14="http://schemas.microsoft.com/office/powerpoint/2010/main" val="394377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touch on the exemplar</a:t>
            </a:r>
            <a:r>
              <a:rPr lang="en-US" baseline="0" dirty="0" smtClean="0"/>
              <a:t> (type strain) and how it differs between homotypic and heterotypic synonyms</a:t>
            </a:r>
            <a:endParaRPr lang="en-US" dirty="0"/>
          </a:p>
        </p:txBody>
      </p:sp>
    </p:spTree>
    <p:extLst>
      <p:ext uri="{BB962C8B-B14F-4D97-AF65-F5344CB8AC3E}">
        <p14:creationId xmlns:p14="http://schemas.microsoft.com/office/powerpoint/2010/main" val="457034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5335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918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case in point was described a few years ago by</a:t>
            </a:r>
            <a:r>
              <a:rPr lang="en-US" baseline="0" dirty="0" smtClean="0"/>
              <a:t> Oren and Garrity which provided a comparative view of the taxonomy of prokaryotes in 1934 and 2013. Following a massive purge of ambiguous names in the creation of the Approved Lists (1980), only 2200 names were deemed sufficiently well defined to warrant continued usage. Subsequently, over 15,000 new names were validly published in conformance with the 1976 Code of Bacterial (Prokaryotic) nomenclature and subsequent revisions.</a:t>
            </a:r>
          </a:p>
          <a:p>
            <a:endParaRPr lang="en-US" baseline="0" dirty="0" smtClean="0"/>
          </a:p>
          <a:p>
            <a:r>
              <a:rPr lang="en-US" baseline="0" dirty="0" smtClean="0"/>
              <a:t>The relevance of all of these changes to culture collections and the broader community should be obvious.</a:t>
            </a:r>
            <a:endParaRPr lang="en-US" dirty="0"/>
          </a:p>
        </p:txBody>
      </p:sp>
    </p:spTree>
    <p:extLst>
      <p:ext uri="{BB962C8B-B14F-4D97-AF65-F5344CB8AC3E}">
        <p14:creationId xmlns:p14="http://schemas.microsoft.com/office/powerpoint/2010/main" val="460196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93750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a:t>
            </a:r>
            <a:r>
              <a:rPr lang="en-US" baseline="0" dirty="0" smtClean="0"/>
              <a:t> to also briefly touch on synonyms and homonyms, corrections and point out that there are more names than taxa and more taxa than exemplars</a:t>
            </a:r>
            <a:r>
              <a:rPr lang="en-US" baseline="0" dirty="0" smtClean="0"/>
              <a:t>.</a:t>
            </a:r>
            <a:endParaRPr lang="en-US" baseline="0" dirty="0" smtClean="0"/>
          </a:p>
        </p:txBody>
      </p:sp>
    </p:spTree>
    <p:extLst>
      <p:ext uri="{BB962C8B-B14F-4D97-AF65-F5344CB8AC3E}">
        <p14:creationId xmlns:p14="http://schemas.microsoft.com/office/powerpoint/2010/main" val="388022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270000" y="6718300"/>
            <a:ext cx="10464800" cy="1422400"/>
          </a:xfrm>
          <a:prstGeom prst="rect">
            <a:avLst/>
          </a:prstGeom>
        </p:spPr>
        <p:txBody>
          <a:bodyPr anchor="b"/>
          <a:lstStyle/>
          <a:p>
            <a:r>
              <a:t>Title Text</a:t>
            </a:r>
          </a:p>
        </p:txBody>
      </p:sp>
      <p:sp>
        <p:nvSpPr>
          <p:cNvPr id="22" name="Shape 22"/>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1" name="Shape 111"/>
          <p:cNvSpPr/>
          <p:nvPr/>
        </p:nvSpPr>
        <p:spPr>
          <a:xfrm>
            <a:off x="-4234" y="8800873"/>
            <a:ext cx="13013267" cy="952728"/>
          </a:xfrm>
          <a:prstGeom prst="rect">
            <a:avLst/>
          </a:prstGeom>
          <a:solidFill>
            <a:srgbClr val="007541"/>
          </a:solidFill>
          <a:ln w="12700">
            <a:miter lim="400000"/>
          </a:ln>
        </p:spPr>
        <p:txBody>
          <a:bodyPr lIns="50800" tIns="50800" rIns="50800" bIns="50800" anchor="ctr"/>
          <a:lstStyle/>
          <a:p>
            <a:pPr>
              <a:defRPr sz="2400">
                <a:solidFill>
                  <a:srgbClr val="FFFFFF"/>
                </a:solidFill>
              </a:defRPr>
            </a:pPr>
            <a:endParaRPr/>
          </a:p>
        </p:txBody>
      </p:sp>
      <p:sp>
        <p:nvSpPr>
          <p:cNvPr id="113" name="Shape 113"/>
          <p:cNvSpPr/>
          <p:nvPr/>
        </p:nvSpPr>
        <p:spPr>
          <a:xfrm>
            <a:off x="5121786" y="0"/>
            <a:ext cx="7887248" cy="896749"/>
          </a:xfrm>
          <a:prstGeom prst="rect">
            <a:avLst/>
          </a:prstGeom>
          <a:solidFill>
            <a:srgbClr val="007440"/>
          </a:solidFill>
          <a:ln w="12700">
            <a:miter lim="400000"/>
          </a:ln>
        </p:spPr>
        <p:txBody>
          <a:bodyPr lIns="50800" tIns="50800" rIns="50800" bIns="50800" anchor="ctr"/>
          <a:lstStyle/>
          <a:p>
            <a:pPr>
              <a:defRPr sz="2400">
                <a:solidFill>
                  <a:srgbClr val="FFFFFF"/>
                </a:solidFill>
              </a:defRPr>
            </a:pPr>
            <a:endParaRPr/>
          </a:p>
        </p:txBody>
      </p:sp>
      <p:sp>
        <p:nvSpPr>
          <p:cNvPr id="116" name="Shape 116"/>
          <p:cNvSpPr/>
          <p:nvPr/>
        </p:nvSpPr>
        <p:spPr>
          <a:xfrm>
            <a:off x="1391645" y="422337"/>
            <a:ext cx="2077046" cy="4064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a:t>NamesforLife </a:t>
            </a:r>
          </a:p>
        </p:txBody>
      </p:sp>
      <p:sp>
        <p:nvSpPr>
          <p:cNvPr id="117" name="Shape 117"/>
          <p:cNvSpPr/>
          <p:nvPr/>
        </p:nvSpPr>
        <p:spPr>
          <a:xfrm>
            <a:off x="1396953" y="720250"/>
            <a:ext cx="1939430" cy="29778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a:t>Bringing meaning to life ... </a:t>
            </a:r>
          </a:p>
        </p:txBody>
      </p:sp>
      <p:sp>
        <p:nvSpPr>
          <p:cNvPr id="9" name="Isosceles Triangle 8"/>
          <p:cNvSpPr/>
          <p:nvPr userDrawn="1"/>
        </p:nvSpPr>
        <p:spPr>
          <a:xfrm rot="5400000">
            <a:off x="-641748" y="4240688"/>
            <a:ext cx="2584704" cy="1296607"/>
          </a:xfrm>
          <a:prstGeom prst="triangle">
            <a:avLst/>
          </a:prstGeom>
          <a:solidFill>
            <a:srgbClr val="00754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0" name="Isosceles Triangle 9"/>
          <p:cNvSpPr/>
          <p:nvPr userDrawn="1"/>
        </p:nvSpPr>
        <p:spPr>
          <a:xfrm rot="10800000">
            <a:off x="4235115" y="0"/>
            <a:ext cx="1762511" cy="902019"/>
          </a:xfrm>
          <a:prstGeom prst="triangle">
            <a:avLst/>
          </a:prstGeom>
          <a:solidFill>
            <a:srgbClr val="00754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7762" y="110768"/>
            <a:ext cx="1097280" cy="1097280"/>
          </a:xfrm>
          <a:prstGeom prst="rect">
            <a:avLst/>
          </a:prstGeom>
        </p:spPr>
      </p:pic>
      <p:sp>
        <p:nvSpPr>
          <p:cNvPr id="14" name="TextBox 13"/>
          <p:cNvSpPr txBox="1"/>
          <p:nvPr userDrawn="1"/>
        </p:nvSpPr>
        <p:spPr>
          <a:xfrm>
            <a:off x="142073" y="9078817"/>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a:t>
            </a:r>
            <a:r>
              <a:rPr kumimoji="0" lang="en-US" sz="1266" b="0" i="0" u="none" strike="noStrike" cap="none" spc="0" normalizeH="0" baseline="0" dirty="0" err="1">
                <a:ln>
                  <a:noFill/>
                </a:ln>
                <a:solidFill>
                  <a:schemeClr val="bg1"/>
                </a:solidFill>
                <a:effectLst/>
                <a:uFillTx/>
                <a:latin typeface="Helvetica" charset="0"/>
                <a:ea typeface="Helvetica" charset="0"/>
                <a:cs typeface="Helvetica" charset="0"/>
                <a:sym typeface="Helvetica Light"/>
              </a:rPr>
              <a:t>namesforlife.com</a:t>
            </a:r>
            <a:endPar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endParaRP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3" name="图片 1" descr="标志标准组合"/>
          <p:cNvPicPr/>
          <p:nvPr userDrawn="1"/>
        </p:nvPicPr>
        <p:blipFill>
          <a:blip r:embed="rId3"/>
          <a:srcRect/>
          <a:stretch>
            <a:fillRect/>
          </a:stretch>
        </p:blipFill>
        <p:spPr bwMode="auto">
          <a:xfrm>
            <a:off x="10169835" y="8853740"/>
            <a:ext cx="2610500" cy="846994"/>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1270000" y="3225800"/>
            <a:ext cx="10464800" cy="3302000"/>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Shape 40"/>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94" name="Shape 94"/>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1.tif"/><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7.emf"/></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25.emf"/></Relationships>
</file>

<file path=ppt/slides/_rels/slide2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1.xml"/><Relationship Id="rId5" Type="http://schemas.openxmlformats.org/officeDocument/2006/relationships/image" Target="../media/image29.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57.tiff"/><Relationship Id="rId13" Type="http://schemas.openxmlformats.org/officeDocument/2006/relationships/image" Target="../media/image62.tiff"/><Relationship Id="rId18" Type="http://schemas.openxmlformats.org/officeDocument/2006/relationships/image" Target="../media/image67.png"/><Relationship Id="rId3" Type="http://schemas.openxmlformats.org/officeDocument/2006/relationships/image" Target="../media/image52.emf"/><Relationship Id="rId7" Type="http://schemas.openxmlformats.org/officeDocument/2006/relationships/image" Target="../media/image56.png"/><Relationship Id="rId12" Type="http://schemas.openxmlformats.org/officeDocument/2006/relationships/image" Target="../media/image61.tiff"/><Relationship Id="rId17" Type="http://schemas.openxmlformats.org/officeDocument/2006/relationships/image" Target="../media/image66.jpg"/><Relationship Id="rId2" Type="http://schemas.openxmlformats.org/officeDocument/2006/relationships/image" Target="../media/image51.png"/><Relationship Id="rId16" Type="http://schemas.openxmlformats.org/officeDocument/2006/relationships/image" Target="../media/image65.png"/><Relationship Id="rId1" Type="http://schemas.openxmlformats.org/officeDocument/2006/relationships/slideLayout" Target="../slideLayouts/slideLayout11.xml"/><Relationship Id="rId6" Type="http://schemas.openxmlformats.org/officeDocument/2006/relationships/image" Target="../media/image55.png"/><Relationship Id="rId11" Type="http://schemas.openxmlformats.org/officeDocument/2006/relationships/image" Target="../media/image60.tiff"/><Relationship Id="rId5" Type="http://schemas.openxmlformats.org/officeDocument/2006/relationships/image" Target="../media/image54.png"/><Relationship Id="rId15" Type="http://schemas.openxmlformats.org/officeDocument/2006/relationships/image" Target="../media/image64.tiff"/><Relationship Id="rId10" Type="http://schemas.openxmlformats.org/officeDocument/2006/relationships/image" Target="../media/image59.jpg"/><Relationship Id="rId4" Type="http://schemas.openxmlformats.org/officeDocument/2006/relationships/image" Target="../media/image53.tiff"/><Relationship Id="rId9" Type="http://schemas.openxmlformats.org/officeDocument/2006/relationships/image" Target="../media/image58.png"/><Relationship Id="rId14" Type="http://schemas.openxmlformats.org/officeDocument/2006/relationships/image" Target="../media/image63.tif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7.tiff"/><Relationship Id="rId4" Type="http://schemas.openxmlformats.org/officeDocument/2006/relationships/image" Target="../media/image6.tiff"/></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3531" y="3685527"/>
            <a:ext cx="10368642" cy="3451394"/>
          </a:xfrm>
          <a:prstGeom prst="rect">
            <a:avLst/>
          </a:prstGeom>
        </p:spPr>
        <p:txBody>
          <a:bodyPr wrap="square">
            <a:spAutoFit/>
          </a:bodyPr>
          <a:lstStyle/>
          <a:p>
            <a:pPr>
              <a:lnSpc>
                <a:spcPct val="107000"/>
              </a:lnSpc>
            </a:pPr>
            <a:r>
              <a:rPr lang="en-US" b="1" dirty="0">
                <a:latin typeface="Times New Roman" charset="0"/>
                <a:ea typeface="Times New Roman" charset="0"/>
                <a:cs typeface="Times New Roman" charset="0"/>
              </a:rPr>
              <a:t>Observations on the impact of rapid changes in prokaryotic taxonomies and nomenclature</a:t>
            </a:r>
            <a:endParaRPr lang="en-US" dirty="0">
              <a:latin typeface="Times New Roman" charset="0"/>
              <a:ea typeface="Times New Roman" charset="0"/>
              <a:cs typeface="Times New Roman" charset="0"/>
            </a:endParaRPr>
          </a:p>
          <a:p>
            <a:pPr algn="l">
              <a:lnSpc>
                <a:spcPct val="107000"/>
              </a:lnSpc>
            </a:pPr>
            <a:endParaRPr lang="en-US" sz="2400" dirty="0" smtClean="0">
              <a:latin typeface="Times New Roman" charset="0"/>
              <a:ea typeface="Times New Roman" charset="0"/>
              <a:cs typeface="Times New Roman" charset="0"/>
            </a:endParaRPr>
          </a:p>
          <a:p>
            <a:pPr algn="l">
              <a:lnSpc>
                <a:spcPct val="107000"/>
              </a:lnSpc>
            </a:pPr>
            <a:r>
              <a:rPr lang="en-US" sz="2400" dirty="0" smtClean="0">
                <a:latin typeface="Times New Roman" charset="0"/>
                <a:ea typeface="Times New Roman" charset="0"/>
                <a:cs typeface="Times New Roman" charset="0"/>
              </a:rPr>
              <a:t>George </a:t>
            </a:r>
            <a:r>
              <a:rPr lang="en-US" sz="2400" dirty="0">
                <a:latin typeface="Times New Roman" charset="0"/>
                <a:ea typeface="Times New Roman" charset="0"/>
                <a:cs typeface="Times New Roman" charset="0"/>
              </a:rPr>
              <a:t>M. Garrity, Sc.D.</a:t>
            </a:r>
          </a:p>
          <a:p>
            <a:pPr algn="l">
              <a:lnSpc>
                <a:spcPct val="107000"/>
              </a:lnSpc>
            </a:pPr>
            <a:r>
              <a:rPr lang="en-US" sz="2400" dirty="0">
                <a:latin typeface="Times New Roman" charset="0"/>
                <a:ea typeface="Times New Roman" charset="0"/>
                <a:cs typeface="Times New Roman" charset="0"/>
              </a:rPr>
              <a:t>Department of Microbiology and Molecular </a:t>
            </a:r>
            <a:r>
              <a:rPr lang="en-US" sz="2400" dirty="0" smtClean="0">
                <a:latin typeface="Times New Roman" charset="0"/>
                <a:ea typeface="Times New Roman" charset="0"/>
                <a:cs typeface="Times New Roman" charset="0"/>
              </a:rPr>
              <a:t>Genetics</a:t>
            </a:r>
          </a:p>
          <a:p>
            <a:pPr algn="l">
              <a:lnSpc>
                <a:spcPct val="107000"/>
              </a:lnSpc>
            </a:pPr>
            <a:r>
              <a:rPr lang="en-US" sz="2000" dirty="0" smtClean="0">
                <a:latin typeface="Times New Roman" charset="0"/>
                <a:ea typeface="Times New Roman" charset="0"/>
                <a:cs typeface="Times New Roman" charset="0"/>
              </a:rPr>
              <a:t>Michigan </a:t>
            </a:r>
            <a:r>
              <a:rPr lang="en-US" sz="2000" dirty="0">
                <a:latin typeface="Times New Roman" charset="0"/>
                <a:ea typeface="Times New Roman" charset="0"/>
                <a:cs typeface="Times New Roman" charset="0"/>
              </a:rPr>
              <a:t>State </a:t>
            </a:r>
            <a:r>
              <a:rPr lang="en-US" sz="2000" dirty="0" smtClean="0">
                <a:latin typeface="Times New Roman" charset="0"/>
                <a:ea typeface="Times New Roman" charset="0"/>
                <a:cs typeface="Times New Roman" charset="0"/>
              </a:rPr>
              <a:t>University</a:t>
            </a:r>
          </a:p>
          <a:p>
            <a:pPr algn="l">
              <a:lnSpc>
                <a:spcPct val="107000"/>
              </a:lnSpc>
            </a:pPr>
            <a:r>
              <a:rPr lang="en-US" sz="2000" dirty="0" smtClean="0">
                <a:latin typeface="Times New Roman" charset="0"/>
                <a:ea typeface="Times New Roman" charset="0"/>
                <a:cs typeface="Times New Roman" charset="0"/>
              </a:rPr>
              <a:t>NamesforLife</a:t>
            </a:r>
            <a:r>
              <a:rPr lang="en-US" sz="2000" dirty="0">
                <a:latin typeface="Times New Roman" charset="0"/>
                <a:ea typeface="Times New Roman" charset="0"/>
                <a:cs typeface="Times New Roman" charset="0"/>
              </a:rPr>
              <a:t>, </a:t>
            </a:r>
            <a:r>
              <a:rPr lang="en-US" sz="2000" dirty="0" smtClean="0">
                <a:latin typeface="Times New Roman" charset="0"/>
                <a:ea typeface="Times New Roman" charset="0"/>
                <a:cs typeface="Times New Roman" charset="0"/>
              </a:rPr>
              <a:t>LLC</a:t>
            </a:r>
            <a:endParaRPr lang="en-US" sz="2000" dirty="0">
              <a:latin typeface="Times New Roman" charset="0"/>
              <a:ea typeface="Times New Roman" charset="0"/>
              <a:cs typeface="Times New Roman" charset="0"/>
            </a:endParaRPr>
          </a:p>
          <a:p>
            <a:pPr algn="l">
              <a:lnSpc>
                <a:spcPct val="107000"/>
              </a:lnSpc>
            </a:pPr>
            <a:r>
              <a:rPr lang="en-US" sz="2000" dirty="0">
                <a:latin typeface="Times New Roman" charset="0"/>
                <a:ea typeface="Times New Roman" charset="0"/>
                <a:cs typeface="Times New Roman" charset="0"/>
              </a:rPr>
              <a:t>East Lansing, </a:t>
            </a:r>
            <a:r>
              <a:rPr lang="en-US" sz="2000" dirty="0" smtClean="0">
                <a:latin typeface="Times New Roman" charset="0"/>
                <a:ea typeface="Times New Roman" charset="0"/>
                <a:cs typeface="Times New Roman" charset="0"/>
              </a:rPr>
              <a:t>Michigan </a:t>
            </a:r>
            <a:r>
              <a:rPr lang="en-US" sz="2000" dirty="0">
                <a:latin typeface="Times New Roman" charset="0"/>
                <a:ea typeface="Times New Roman" charset="0"/>
                <a:cs typeface="Times New Roman" charset="0"/>
              </a:rPr>
              <a:t>USA</a:t>
            </a:r>
          </a:p>
        </p:txBody>
      </p:sp>
    </p:spTree>
    <p:extLst>
      <p:ext uri="{BB962C8B-B14F-4D97-AF65-F5344CB8AC3E}">
        <p14:creationId xmlns:p14="http://schemas.microsoft.com/office/powerpoint/2010/main" val="1412231741"/>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67547" y="1453237"/>
            <a:ext cx="11008517" cy="7168256"/>
            <a:chOff x="341708" y="233914"/>
            <a:chExt cx="13909040" cy="9600380"/>
          </a:xfrm>
        </p:grpSpPr>
        <p:pic>
          <p:nvPicPr>
            <p:cNvPr id="2" name="avl figure.tiff"/>
            <p:cNvPicPr>
              <a:picLocks noChangeAspect="1"/>
            </p:cNvPicPr>
            <p:nvPr/>
          </p:nvPicPr>
          <p:blipFill>
            <a:blip r:embed="rId3">
              <a:extLst/>
            </a:blip>
            <a:stretch>
              <a:fillRect/>
            </a:stretch>
          </p:blipFill>
          <p:spPr>
            <a:xfrm>
              <a:off x="341708" y="4270677"/>
              <a:ext cx="13909040" cy="5563617"/>
            </a:xfrm>
            <a:prstGeom prst="rect">
              <a:avLst/>
            </a:prstGeom>
            <a:ln w="12700">
              <a:miter lim="400000"/>
            </a:ln>
          </p:spPr>
        </p:pic>
        <p:pic>
          <p:nvPicPr>
            <p:cNvPr id="3" name="droppedImage.png"/>
            <p:cNvPicPr>
              <a:picLocks noChangeAspect="1"/>
            </p:cNvPicPr>
            <p:nvPr/>
          </p:nvPicPr>
          <p:blipFill>
            <a:blip r:embed="rId4">
              <a:extLst/>
            </a:blip>
            <a:stretch>
              <a:fillRect/>
            </a:stretch>
          </p:blipFill>
          <p:spPr>
            <a:xfrm>
              <a:off x="637170" y="233914"/>
              <a:ext cx="13382753" cy="4022345"/>
            </a:xfrm>
            <a:prstGeom prst="rect">
              <a:avLst/>
            </a:prstGeom>
            <a:ln w="12700">
              <a:miter lim="400000"/>
            </a:ln>
          </p:spPr>
        </p:pic>
      </p:grpSp>
    </p:spTree>
    <p:extLst>
      <p:ext uri="{BB962C8B-B14F-4D97-AF65-F5344CB8AC3E}">
        <p14:creationId xmlns:p14="http://schemas.microsoft.com/office/powerpoint/2010/main" val="1763322994"/>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5835" y="4545521"/>
            <a:ext cx="798936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Solving the problems of ambiguous names</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Tree>
    <p:extLst>
      <p:ext uri="{BB962C8B-B14F-4D97-AF65-F5344CB8AC3E}">
        <p14:creationId xmlns:p14="http://schemas.microsoft.com/office/powerpoint/2010/main" val="313461943"/>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1"/>
          <p:cNvSpPr/>
          <p:nvPr/>
        </p:nvSpPr>
        <p:spPr>
          <a:xfrm>
            <a:off x="2034918" y="1185653"/>
            <a:ext cx="10524086" cy="65659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latin typeface="Times New Roman" charset="0"/>
                <a:ea typeface="Times New Roman" charset="0"/>
                <a:cs typeface="Times New Roman" charset="0"/>
              </a:rPr>
              <a:t>The NamesforLife Data Model</a:t>
            </a:r>
            <a:endParaRPr b="1" dirty="0">
              <a:latin typeface="Times New Roman" charset="0"/>
              <a:ea typeface="Times New Roman" charset="0"/>
              <a:cs typeface="Times New Roman" charset="0"/>
            </a:endParaRPr>
          </a:p>
        </p:txBody>
      </p:sp>
      <p:sp>
        <p:nvSpPr>
          <p:cNvPr id="3" name="Rectangle 2"/>
          <p:cNvSpPr/>
          <p:nvPr/>
        </p:nvSpPr>
        <p:spPr>
          <a:xfrm>
            <a:off x="2034918" y="1895436"/>
            <a:ext cx="9647330" cy="2308324"/>
          </a:xfrm>
          <a:prstGeom prst="rect">
            <a:avLst/>
          </a:prstGeom>
        </p:spPr>
        <p:txBody>
          <a:bodyPr wrap="square">
            <a:spAutoFit/>
          </a:bodyPr>
          <a:lstStyle/>
          <a:p>
            <a:pPr algn="l"/>
            <a:r>
              <a:rPr lang="en-US" sz="3200" dirty="0" smtClean="0">
                <a:latin typeface="Times New Roman" charset="0"/>
                <a:ea typeface="Times New Roman" charset="0"/>
                <a:cs typeface="Times New Roman" charset="0"/>
              </a:rPr>
              <a:t>Rooted in semiotic theory</a:t>
            </a:r>
            <a:endParaRPr lang="en-US" sz="3200" dirty="0">
              <a:latin typeface="Times New Roman" charset="0"/>
              <a:ea typeface="Times New Roman" charset="0"/>
              <a:cs typeface="Times New Roman" charset="0"/>
            </a:endParaRPr>
          </a:p>
          <a:p>
            <a:pPr marL="342900" indent="-342900" algn="l">
              <a:buFont typeface="Arial" panose="020B0604020202020204" pitchFamily="34" charset="0"/>
              <a:buChar char="•"/>
            </a:pPr>
            <a:r>
              <a:rPr lang="en-US" sz="2800" dirty="0" smtClean="0">
                <a:latin typeface="Times New Roman" charset="0"/>
                <a:ea typeface="Times New Roman" charset="0"/>
                <a:cs typeface="Times New Roman" charset="0"/>
              </a:rPr>
              <a:t>The relationship between signs, objects and their meaning</a:t>
            </a:r>
          </a:p>
          <a:p>
            <a:pPr marL="342900" indent="-342900" algn="l">
              <a:buFont typeface="Arial" panose="020B0604020202020204" pitchFamily="34" charset="0"/>
              <a:buChar char="•"/>
            </a:pPr>
            <a:r>
              <a:rPr lang="en-US" sz="2800" dirty="0" smtClean="0">
                <a:latin typeface="Times New Roman" charset="0"/>
                <a:ea typeface="Times New Roman" charset="0"/>
                <a:cs typeface="Times New Roman" charset="0"/>
              </a:rPr>
              <a:t>Explains source of ambiguity, but does not resolve ambiguity</a:t>
            </a:r>
          </a:p>
          <a:p>
            <a:pPr marL="342900" indent="-342900" algn="l">
              <a:buFont typeface="Arial" panose="020B0604020202020204" pitchFamily="34" charset="0"/>
              <a:buChar char="•"/>
            </a:pPr>
            <a:r>
              <a:rPr lang="en-US" sz="2800" dirty="0" smtClean="0">
                <a:latin typeface="Times New Roman" charset="0"/>
                <a:ea typeface="Times New Roman" charset="0"/>
                <a:cs typeface="Times New Roman" charset="0"/>
              </a:rPr>
              <a:t>Models the relationship between names, taxa and biological entities (exemplars) at the species/subspecies level</a:t>
            </a:r>
          </a:p>
        </p:txBody>
      </p:sp>
      <p:pic>
        <p:nvPicPr>
          <p:cNvPr id="4" name="Picture 3" descr="N4L figures-semiotic1.pdf"/>
          <p:cNvPicPr>
            <a:picLocks noChangeAspect="1"/>
          </p:cNvPicPr>
          <p:nvPr/>
        </p:nvPicPr>
        <p:blipFill rotWithShape="1">
          <a:blip r:embed="rId2" cstate="print"/>
          <a:srcRect l="12581" t="11609" r="12348" b="11434"/>
          <a:stretch/>
        </p:blipFill>
        <p:spPr bwMode="auto">
          <a:xfrm>
            <a:off x="3838088" y="3979183"/>
            <a:ext cx="6040990" cy="4785217"/>
          </a:xfrm>
          <a:prstGeom prst="rect">
            <a:avLst/>
          </a:prstGeom>
          <a:noFill/>
          <a:ln w="9525">
            <a:noFill/>
            <a:miter lim="800000"/>
            <a:headEnd/>
            <a:tailEnd/>
          </a:ln>
        </p:spPr>
      </p:pic>
      <p:pic>
        <p:nvPicPr>
          <p:cNvPr id="5" name="Picture 4" descr="Canvas 11.png"/>
          <p:cNvPicPr>
            <a:picLocks noChangeAspect="1"/>
          </p:cNvPicPr>
          <p:nvPr/>
        </p:nvPicPr>
        <p:blipFill rotWithShape="1">
          <a:blip r:embed="rId3" cstate="print"/>
          <a:srcRect l="13660" t="14671" r="11901" b="13856"/>
          <a:stretch/>
        </p:blipFill>
        <p:spPr>
          <a:xfrm>
            <a:off x="3838088" y="4186029"/>
            <a:ext cx="6040990" cy="4371524"/>
          </a:xfrm>
          <a:prstGeom prst="rect">
            <a:avLst/>
          </a:prstGeom>
        </p:spPr>
      </p:pic>
    </p:spTree>
    <p:extLst>
      <p:ext uri="{BB962C8B-B14F-4D97-AF65-F5344CB8AC3E}">
        <p14:creationId xmlns:p14="http://schemas.microsoft.com/office/powerpoint/2010/main" val="14825200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1"/>
          <p:cNvSpPr/>
          <p:nvPr/>
        </p:nvSpPr>
        <p:spPr>
          <a:xfrm>
            <a:off x="2034918" y="1185653"/>
            <a:ext cx="10524086" cy="65659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latin typeface="Times New Roman" charset="0"/>
                <a:ea typeface="Times New Roman" charset="0"/>
                <a:cs typeface="Times New Roman" charset="0"/>
              </a:rPr>
              <a:t>The NamesforLife Information Architecture</a:t>
            </a:r>
            <a:endParaRPr b="1" dirty="0">
              <a:latin typeface="Times New Roman" charset="0"/>
              <a:ea typeface="Times New Roman" charset="0"/>
              <a:cs typeface="Times New Roman" charset="0"/>
            </a:endParaRPr>
          </a:p>
        </p:txBody>
      </p:sp>
      <p:sp>
        <p:nvSpPr>
          <p:cNvPr id="3" name="Rectangle 2"/>
          <p:cNvSpPr/>
          <p:nvPr/>
        </p:nvSpPr>
        <p:spPr>
          <a:xfrm>
            <a:off x="2034918" y="1959231"/>
            <a:ext cx="9647330" cy="1877437"/>
          </a:xfrm>
          <a:prstGeom prst="rect">
            <a:avLst/>
          </a:prstGeom>
        </p:spPr>
        <p:txBody>
          <a:bodyPr wrap="square">
            <a:spAutoFit/>
          </a:bodyPr>
          <a:lstStyle/>
          <a:p>
            <a:pPr algn="l"/>
            <a:r>
              <a:rPr lang="en-US" sz="3200" dirty="0" smtClean="0">
                <a:latin typeface="Times New Roman" charset="0"/>
                <a:ea typeface="Times New Roman" charset="0"/>
                <a:cs typeface="Times New Roman" charset="0"/>
              </a:rPr>
              <a:t>The NamesforLife solution</a:t>
            </a:r>
            <a:endParaRPr lang="en-US" sz="3200" dirty="0">
              <a:latin typeface="Times New Roman" charset="0"/>
              <a:ea typeface="Times New Roman" charset="0"/>
              <a:cs typeface="Times New Roman" charset="0"/>
            </a:endParaRPr>
          </a:p>
          <a:p>
            <a:pPr marL="342900" indent="-342900" algn="l">
              <a:buFont typeface="Arial" panose="020B0604020202020204" pitchFamily="34" charset="0"/>
              <a:buChar char="•"/>
            </a:pPr>
            <a:r>
              <a:rPr lang="en-US" sz="2800" dirty="0" smtClean="0">
                <a:latin typeface="Times New Roman" charset="0"/>
                <a:ea typeface="Times New Roman" charset="0"/>
                <a:cs typeface="Times New Roman" charset="0"/>
              </a:rPr>
              <a:t>Employs redirection </a:t>
            </a:r>
            <a:r>
              <a:rPr lang="en-US" sz="2800" i="1" dirty="0" smtClean="0">
                <a:latin typeface="Times New Roman" charset="0"/>
                <a:ea typeface="Times New Roman" charset="0"/>
                <a:cs typeface="Times New Roman" charset="0"/>
              </a:rPr>
              <a:t>via</a:t>
            </a:r>
            <a:r>
              <a:rPr lang="en-US" sz="2800" dirty="0" smtClean="0">
                <a:latin typeface="Times New Roman" charset="0"/>
                <a:ea typeface="Times New Roman" charset="0"/>
                <a:cs typeface="Times New Roman" charset="0"/>
              </a:rPr>
              <a:t> actionable persistent </a:t>
            </a:r>
            <a:r>
              <a:rPr lang="en-US" sz="2800" b="1" dirty="0" smtClean="0">
                <a:latin typeface="Times New Roman" charset="0"/>
                <a:ea typeface="Times New Roman" charset="0"/>
                <a:cs typeface="Times New Roman" charset="0"/>
              </a:rPr>
              <a:t>GUIDs</a:t>
            </a:r>
            <a:r>
              <a:rPr lang="en-US" sz="2800" dirty="0" smtClean="0">
                <a:latin typeface="Times New Roman" charset="0"/>
                <a:ea typeface="Times New Roman" charset="0"/>
                <a:cs typeface="Times New Roman" charset="0"/>
              </a:rPr>
              <a:t> to resolve ambiguous terms to ensure correct contextual meaning</a:t>
            </a:r>
          </a:p>
          <a:p>
            <a:pPr marL="342900" indent="-342900" algn="l">
              <a:buFont typeface="Arial" panose="020B0604020202020204" pitchFamily="34" charset="0"/>
              <a:buChar char="•"/>
            </a:pPr>
            <a:r>
              <a:rPr lang="en-US" sz="2800" dirty="0" smtClean="0">
                <a:latin typeface="Times New Roman" charset="0"/>
                <a:ea typeface="Times New Roman" charset="0"/>
                <a:cs typeface="Times New Roman" charset="0"/>
              </a:rPr>
              <a:t>Extended model includes practitioners and multiple taxonomies</a:t>
            </a:r>
          </a:p>
        </p:txBody>
      </p:sp>
      <p:pic>
        <p:nvPicPr>
          <p:cNvPr id="4" name="Picture 3"/>
          <p:cNvPicPr>
            <a:picLocks noChangeAspect="1"/>
          </p:cNvPicPr>
          <p:nvPr/>
        </p:nvPicPr>
        <p:blipFill>
          <a:blip r:embed="rId2"/>
          <a:stretch>
            <a:fillRect/>
          </a:stretch>
        </p:blipFill>
        <p:spPr>
          <a:xfrm>
            <a:off x="4057765" y="3822122"/>
            <a:ext cx="4889270" cy="4855376"/>
          </a:xfrm>
          <a:prstGeom prst="rect">
            <a:avLst/>
          </a:prstGeom>
        </p:spPr>
      </p:pic>
    </p:spTree>
    <p:extLst>
      <p:ext uri="{BB962C8B-B14F-4D97-AF65-F5344CB8AC3E}">
        <p14:creationId xmlns:p14="http://schemas.microsoft.com/office/powerpoint/2010/main" val="1608955751"/>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4L figures-updated-052111.png"/>
          <p:cNvPicPr>
            <a:picLocks noChangeAspect="1"/>
          </p:cNvPicPr>
          <p:nvPr/>
        </p:nvPicPr>
        <p:blipFill rotWithShape="1">
          <a:blip r:embed="rId3" cstate="print">
            <a:extLst>
              <a:ext uri="{28A0092B-C50C-407E-A947-70E740481C1C}">
                <a14:useLocalDpi xmlns:a14="http://schemas.microsoft.com/office/drawing/2010/main" val="0"/>
              </a:ext>
            </a:extLst>
          </a:blip>
          <a:srcRect l="5746" r="19636" b="5405"/>
          <a:stretch/>
        </p:blipFill>
        <p:spPr>
          <a:xfrm>
            <a:off x="8016949" y="2515941"/>
            <a:ext cx="4987851" cy="4841722"/>
          </a:xfrm>
          <a:prstGeom prst="rect">
            <a:avLst/>
          </a:prstGeom>
        </p:spPr>
      </p:pic>
      <p:pic>
        <p:nvPicPr>
          <p:cNvPr id="3" name="Picture 2"/>
          <p:cNvPicPr>
            <a:picLocks noChangeAspect="1"/>
          </p:cNvPicPr>
          <p:nvPr/>
        </p:nvPicPr>
        <p:blipFill>
          <a:blip r:embed="rId4"/>
          <a:stretch>
            <a:fillRect/>
          </a:stretch>
        </p:blipFill>
        <p:spPr>
          <a:xfrm>
            <a:off x="1289385" y="1436914"/>
            <a:ext cx="6493648" cy="3679734"/>
          </a:xfrm>
          <a:prstGeom prst="rect">
            <a:avLst/>
          </a:prstGeom>
        </p:spPr>
      </p:pic>
      <p:sp>
        <p:nvSpPr>
          <p:cNvPr id="4" name="TextBox 3"/>
          <p:cNvSpPr txBox="1"/>
          <p:nvPr/>
        </p:nvSpPr>
        <p:spPr>
          <a:xfrm>
            <a:off x="7296863" y="7822365"/>
            <a:ext cx="231473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Curated resources</a:t>
            </a:r>
            <a:endParaRPr kumimoji="0" lang="en-US" sz="24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5" name="TextBox 4"/>
          <p:cNvSpPr txBox="1"/>
          <p:nvPr/>
        </p:nvSpPr>
        <p:spPr>
          <a:xfrm>
            <a:off x="7289117" y="8367454"/>
            <a:ext cx="310982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smtClean="0">
                <a:ln>
                  <a:noFill/>
                </a:ln>
                <a:solidFill>
                  <a:srgbClr val="000000"/>
                </a:solidFill>
                <a:effectLst/>
                <a:uFillTx/>
                <a:latin typeface="Times New Roman" charset="0"/>
                <a:ea typeface="Times New Roman" charset="0"/>
                <a:cs typeface="Times New Roman" charset="0"/>
                <a:sym typeface="Helvetica Light"/>
              </a:rPr>
              <a:t>Associated web services</a:t>
            </a:r>
            <a:endParaRPr kumimoji="0" lang="en-US" sz="24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cxnSp>
        <p:nvCxnSpPr>
          <p:cNvPr id="6" name="Straight Arrow Connector 5"/>
          <p:cNvCxnSpPr/>
          <p:nvPr/>
        </p:nvCxnSpPr>
        <p:spPr>
          <a:xfrm flipV="1">
            <a:off x="10005443" y="7350441"/>
            <a:ext cx="725090" cy="707887"/>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7" name="Straight Arrow Connector 6"/>
          <p:cNvCxnSpPr/>
          <p:nvPr/>
        </p:nvCxnSpPr>
        <p:spPr>
          <a:xfrm flipV="1">
            <a:off x="10730533" y="7313858"/>
            <a:ext cx="1087382" cy="1289559"/>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8" name="TextBox 7"/>
          <p:cNvSpPr txBox="1"/>
          <p:nvPr/>
        </p:nvSpPr>
        <p:spPr>
          <a:xfrm>
            <a:off x="1640798" y="5776334"/>
            <a:ext cx="6029244"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Dynamic taxonomies.</a:t>
            </a:r>
          </a:p>
          <a:p>
            <a:pPr marL="0" marR="0" indent="0" algn="l" defTabSz="584200" rtl="0" fontAlgn="auto" latinLnBrk="0" hangingPunct="0">
              <a:lnSpc>
                <a:spcPct val="100000"/>
              </a:lnSpc>
              <a:spcBef>
                <a:spcPts val="0"/>
              </a:spcBef>
              <a:spcAft>
                <a:spcPts val="0"/>
              </a:spcAft>
              <a:buClrTx/>
              <a:buSzTx/>
              <a:buFontTx/>
              <a:buNone/>
              <a:tabLst/>
            </a:pPr>
            <a:r>
              <a:rPr lang="en-US" sz="2400" dirty="0" smtClean="0">
                <a:latin typeface="Times New Roman" charset="0"/>
                <a:ea typeface="Times New Roman" charset="0"/>
                <a:cs typeface="Times New Roman" charset="0"/>
              </a:rPr>
              <a:t>Driven by business logic rooted in “the Code”.</a:t>
            </a:r>
          </a:p>
        </p:txBody>
      </p:sp>
      <p:sp>
        <p:nvSpPr>
          <p:cNvPr id="9" name="TextBox 8"/>
          <p:cNvSpPr txBox="1"/>
          <p:nvPr/>
        </p:nvSpPr>
        <p:spPr>
          <a:xfrm>
            <a:off x="9227149" y="1762186"/>
            <a:ext cx="295217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Information Objects</a:t>
            </a:r>
            <a:endParaRPr lang="en-US" sz="2400" dirty="0" smtClean="0">
              <a:latin typeface="Times New Roman" charset="0"/>
              <a:ea typeface="Times New Roman" charset="0"/>
              <a:cs typeface="Times New Roman" charset="0"/>
            </a:endParaRPr>
          </a:p>
        </p:txBody>
      </p:sp>
    </p:spTree>
    <p:extLst>
      <p:ext uri="{BB962C8B-B14F-4D97-AF65-F5344CB8AC3E}">
        <p14:creationId xmlns:p14="http://schemas.microsoft.com/office/powerpoint/2010/main" val="1214890580"/>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40921" r="11098"/>
          <a:stretch/>
        </p:blipFill>
        <p:spPr>
          <a:xfrm>
            <a:off x="1641797" y="2030246"/>
            <a:ext cx="10938819" cy="5762368"/>
          </a:xfrm>
          <a:prstGeom prst="rect">
            <a:avLst/>
          </a:prstGeom>
          <a:ln>
            <a:noFill/>
          </a:ln>
          <a:effectLst>
            <a:innerShdw blurRad="88900" dir="8100000">
              <a:prstClr val="black">
                <a:alpha val="26000"/>
              </a:prstClr>
            </a:innerShdw>
          </a:effectLst>
        </p:spPr>
      </p:pic>
      <p:sp>
        <p:nvSpPr>
          <p:cNvPr id="3" name="Shape 131"/>
          <p:cNvSpPr/>
          <p:nvPr/>
        </p:nvSpPr>
        <p:spPr>
          <a:xfrm>
            <a:off x="2034918" y="1185653"/>
            <a:ext cx="10524086" cy="65659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latin typeface="Times New Roman" charset="0"/>
                <a:ea typeface="Times New Roman" charset="0"/>
                <a:cs typeface="Times New Roman" charset="0"/>
              </a:rPr>
              <a:t>N4L::Guide</a:t>
            </a:r>
            <a:r>
              <a:rPr lang="en-US" b="1" dirty="0">
                <a:latin typeface="Times New Roman" charset="0"/>
                <a:ea typeface="Times New Roman" charset="0"/>
                <a:cs typeface="Times New Roman" charset="0"/>
              </a:rPr>
              <a:t>: </a:t>
            </a:r>
            <a:r>
              <a:rPr lang="en-US" dirty="0" smtClean="0">
                <a:latin typeface="Times New Roman" charset="0"/>
                <a:ea typeface="Times New Roman" charset="0"/>
                <a:cs typeface="Times New Roman" charset="0"/>
              </a:rPr>
              <a:t>Rich Content for Readers</a:t>
            </a:r>
            <a:endParaRPr lang="en-US"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403316641"/>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1549" y="4518225"/>
            <a:ext cx="477053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An unexpected</a:t>
            </a:r>
            <a:r>
              <a:rPr kumimoji="0" lang="en-US" sz="3600" b="0" i="0" u="none" strike="noStrike" cap="none" spc="0" normalizeH="0" dirty="0" smtClean="0">
                <a:ln>
                  <a:noFill/>
                </a:ln>
                <a:solidFill>
                  <a:srgbClr val="000000"/>
                </a:solidFill>
                <a:effectLst/>
                <a:uFillTx/>
                <a:latin typeface="Times New Roman" charset="0"/>
                <a:ea typeface="Times New Roman" charset="0"/>
                <a:cs typeface="Times New Roman" charset="0"/>
                <a:sym typeface="Helvetica Light"/>
              </a:rPr>
              <a:t> challenge</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Tree>
    <p:extLst>
      <p:ext uri="{BB962C8B-B14F-4D97-AF65-F5344CB8AC3E}">
        <p14:creationId xmlns:p14="http://schemas.microsoft.com/office/powerpoint/2010/main" val="227288101"/>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204230" y="2121365"/>
            <a:ext cx="9958795" cy="5870250"/>
          </a:xfrm>
          <a:prstGeom prst="rect">
            <a:avLst/>
          </a:prstGeom>
        </p:spPr>
      </p:pic>
      <p:sp>
        <p:nvSpPr>
          <p:cNvPr id="2" name="Rectangle 1"/>
          <p:cNvSpPr/>
          <p:nvPr/>
        </p:nvSpPr>
        <p:spPr>
          <a:xfrm>
            <a:off x="3630733" y="1153310"/>
            <a:ext cx="6715048" cy="584775"/>
          </a:xfrm>
          <a:prstGeom prst="rect">
            <a:avLst/>
          </a:prstGeom>
        </p:spPr>
        <p:txBody>
          <a:bodyPr wrap="square">
            <a:spAutoFit/>
          </a:bodyPr>
          <a:lstStyle/>
          <a:p>
            <a:pPr>
              <a:defRPr sz="3200">
                <a:latin typeface="Myriad Pro"/>
                <a:ea typeface="Myriad Pro"/>
                <a:cs typeface="Myriad Pro"/>
                <a:sym typeface="Myriad Pro"/>
              </a:defRPr>
            </a:pPr>
            <a:r>
              <a:rPr lang="en-US" b="1" dirty="0" smtClean="0">
                <a:latin typeface="Times New Roman" charset="0"/>
                <a:ea typeface="Times New Roman" charset="0"/>
                <a:cs typeface="Times New Roman" charset="0"/>
              </a:rPr>
              <a:t>It started with a simple question</a:t>
            </a:r>
            <a:endParaRPr lang="en-US" b="1" dirty="0">
              <a:latin typeface="Times New Roman" charset="0"/>
              <a:ea typeface="Times New Roman" charset="0"/>
              <a:cs typeface="Times New Roman" charset="0"/>
            </a:endParaRPr>
          </a:p>
        </p:txBody>
      </p:sp>
      <p:sp>
        <p:nvSpPr>
          <p:cNvPr id="7" name="Rectangle 6"/>
          <p:cNvSpPr/>
          <p:nvPr/>
        </p:nvSpPr>
        <p:spPr>
          <a:xfrm>
            <a:off x="3212084" y="8009135"/>
            <a:ext cx="8472488" cy="461665"/>
          </a:xfrm>
          <a:prstGeom prst="rect">
            <a:avLst/>
          </a:prstGeom>
        </p:spPr>
        <p:txBody>
          <a:bodyPr wrap="square">
            <a:spAutoFit/>
          </a:bodyPr>
          <a:lstStyle/>
          <a:p>
            <a:pPr>
              <a:defRPr sz="3200">
                <a:latin typeface="Myriad Pro"/>
                <a:ea typeface="Myriad Pro"/>
                <a:cs typeface="Myriad Pro"/>
                <a:sym typeface="Myriad Pro"/>
              </a:defRPr>
            </a:pPr>
            <a:r>
              <a:rPr lang="en-US" sz="2400" dirty="0" smtClean="0">
                <a:latin typeface="Times New Roman" charset="0"/>
                <a:ea typeface="Times New Roman" charset="0"/>
                <a:cs typeface="Times New Roman" charset="0"/>
              </a:rPr>
              <a:t>Would re-annotation of taxonomic reference files be useful?</a:t>
            </a:r>
            <a:endParaRPr lang="en-US" sz="2400" dirty="0">
              <a:latin typeface="Times New Roman" charset="0"/>
              <a:ea typeface="Times New Roman" charset="0"/>
              <a:cs typeface="Times New Roman" charset="0"/>
            </a:endParaRPr>
          </a:p>
        </p:txBody>
      </p:sp>
      <p:cxnSp>
        <p:nvCxnSpPr>
          <p:cNvPr id="5" name="Straight Connector 4"/>
          <p:cNvCxnSpPr/>
          <p:nvPr/>
        </p:nvCxnSpPr>
        <p:spPr>
          <a:xfrm>
            <a:off x="7378700" y="2132511"/>
            <a:ext cx="0" cy="4470309"/>
          </a:xfrm>
          <a:prstGeom prst="line">
            <a:avLst/>
          </a:prstGeom>
          <a:noFill/>
          <a:ln w="63500" cap="flat">
            <a:solidFill>
              <a:schemeClr val="bg1">
                <a:lumMod val="85000"/>
              </a:schemeClr>
            </a:solidFill>
            <a:prstDash val="solid"/>
            <a:miter lim="400000"/>
          </a:ln>
          <a:effectLst/>
          <a:sp3d/>
        </p:spPr>
        <p:style>
          <a:lnRef idx="0">
            <a:scrgbClr r="0" g="0" b="0"/>
          </a:lnRef>
          <a:fillRef idx="0">
            <a:scrgbClr r="0" g="0" b="0"/>
          </a:fillRef>
          <a:effectRef idx="0">
            <a:scrgbClr r="0" g="0" b="0"/>
          </a:effectRef>
          <a:fontRef idx="none"/>
        </p:style>
      </p:cxnSp>
      <p:sp>
        <p:nvSpPr>
          <p:cNvPr id="8" name="TextBox 7"/>
          <p:cNvSpPr txBox="1"/>
          <p:nvPr/>
        </p:nvSpPr>
        <p:spPr>
          <a:xfrm>
            <a:off x="9108134" y="2100612"/>
            <a:ext cx="1800173"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Implicit changes</a:t>
            </a:r>
            <a:endParaRPr kumimoji="0" lang="en-US" sz="20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9" name="TextBox 8"/>
          <p:cNvSpPr txBox="1"/>
          <p:nvPr/>
        </p:nvSpPr>
        <p:spPr>
          <a:xfrm>
            <a:off x="4225854" y="2157984"/>
            <a:ext cx="180177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Explicit changes</a:t>
            </a:r>
            <a:endParaRPr kumimoji="0" lang="en-US" sz="20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cxnSp>
        <p:nvCxnSpPr>
          <p:cNvPr id="11" name="Straight Connector 10"/>
          <p:cNvCxnSpPr/>
          <p:nvPr/>
        </p:nvCxnSpPr>
        <p:spPr>
          <a:xfrm>
            <a:off x="2948457" y="2121365"/>
            <a:ext cx="0" cy="4470309"/>
          </a:xfrm>
          <a:prstGeom prst="line">
            <a:avLst/>
          </a:prstGeom>
          <a:noFill/>
          <a:ln w="25400" cap="flat">
            <a:solidFill>
              <a:schemeClr val="bg1">
                <a:lumMod val="85000"/>
              </a:schemeClr>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188453355"/>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07554" y="3658304"/>
            <a:ext cx="1436291"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latin typeface="Times New Roman" charset="0"/>
                <a:ea typeface="Times New Roman" charset="0"/>
                <a:cs typeface="Times New Roman" charset="0"/>
                <a:sym typeface="Helvetica Light"/>
              </a:rPr>
              <a:t>Reannotation</a:t>
            </a:r>
            <a:endParaRPr kumimoji="0" lang="en-US" sz="1800" b="1" i="0" u="none" strike="noStrike" cap="none" spc="0" normalizeH="0" baseline="0" dirty="0">
              <a:ln>
                <a:noFill/>
              </a:ln>
              <a:solidFill>
                <a:schemeClr val="bg1"/>
              </a:solidFill>
              <a:effectLst/>
              <a:uFillTx/>
              <a:latin typeface="Times New Roman" charset="0"/>
              <a:ea typeface="Times New Roman" charset="0"/>
              <a:cs typeface="Times New Roman" charset="0"/>
              <a:sym typeface="Helvetica Light"/>
            </a:endParaRPr>
          </a:p>
        </p:txBody>
      </p:sp>
      <p:sp>
        <p:nvSpPr>
          <p:cNvPr id="15" name="TextBox 14"/>
          <p:cNvSpPr txBox="1"/>
          <p:nvPr/>
        </p:nvSpPr>
        <p:spPr>
          <a:xfrm>
            <a:off x="3664285" y="3566994"/>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latin typeface="Times New Roman" charset="0"/>
                <a:ea typeface="Times New Roman" charset="0"/>
                <a:cs typeface="Times New Roman" charset="0"/>
              </a:rPr>
              <a:t>Create UDB</a:t>
            </a:r>
          </a:p>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latin typeface="Times New Roman" charset="0"/>
                <a:ea typeface="Times New Roman" charset="0"/>
                <a:cs typeface="Times New Roman" charset="0"/>
                <a:sym typeface="Helvetica Light"/>
              </a:rPr>
              <a:t>file</a:t>
            </a:r>
            <a:endParaRPr kumimoji="0" lang="en-US" sz="1800" b="1" i="0" u="none" strike="noStrike" cap="none" spc="0" normalizeH="0" baseline="0" dirty="0">
              <a:ln>
                <a:noFill/>
              </a:ln>
              <a:solidFill>
                <a:schemeClr val="bg1"/>
              </a:solidFill>
              <a:effectLst/>
              <a:uFillTx/>
              <a:latin typeface="Times New Roman" charset="0"/>
              <a:ea typeface="Times New Roman" charset="0"/>
              <a:cs typeface="Times New Roman" charset="0"/>
              <a:sym typeface="Helvetica Light"/>
            </a:endParaRPr>
          </a:p>
        </p:txBody>
      </p:sp>
      <p:sp>
        <p:nvSpPr>
          <p:cNvPr id="16" name="TextBox 15"/>
          <p:cNvSpPr txBox="1"/>
          <p:nvPr/>
        </p:nvSpPr>
        <p:spPr>
          <a:xfrm>
            <a:off x="5620085" y="3566994"/>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latin typeface="Times New Roman" charset="0"/>
                <a:ea typeface="Times New Roman" charset="0"/>
                <a:cs typeface="Times New Roman" charset="0"/>
                <a:sym typeface="Helvetica Light"/>
              </a:rPr>
              <a:t>Screen</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latin typeface="Times New Roman" charset="0"/>
                <a:ea typeface="Times New Roman" charset="0"/>
                <a:cs typeface="Times New Roman" charset="0"/>
              </a:rPr>
              <a:t>c</a:t>
            </a:r>
            <a:r>
              <a:rPr kumimoji="0" lang="en-US" sz="1800" b="1" i="0" u="none" strike="noStrike" cap="none" spc="0" normalizeH="0" baseline="0" dirty="0" smtClean="0">
                <a:ln>
                  <a:noFill/>
                </a:ln>
                <a:solidFill>
                  <a:schemeClr val="bg1"/>
                </a:solidFill>
                <a:effectLst/>
                <a:uFillTx/>
                <a:latin typeface="Times New Roman" charset="0"/>
                <a:ea typeface="Times New Roman" charset="0"/>
                <a:cs typeface="Times New Roman" charset="0"/>
                <a:sym typeface="Helvetica Light"/>
              </a:rPr>
              <a:t>ontigs</a:t>
            </a:r>
            <a:endParaRPr kumimoji="0" lang="en-US" sz="1800" b="1" i="0" u="none" strike="noStrike" cap="none" spc="0" normalizeH="0" baseline="0" dirty="0">
              <a:ln>
                <a:noFill/>
              </a:ln>
              <a:solidFill>
                <a:schemeClr val="bg1"/>
              </a:solidFill>
              <a:effectLst/>
              <a:uFillTx/>
              <a:latin typeface="Times New Roman" charset="0"/>
              <a:ea typeface="Times New Roman" charset="0"/>
              <a:cs typeface="Times New Roman" charset="0"/>
              <a:sym typeface="Helvetica Light"/>
            </a:endParaRPr>
          </a:p>
        </p:txBody>
      </p:sp>
      <p:sp>
        <p:nvSpPr>
          <p:cNvPr id="17" name="TextBox 16"/>
          <p:cNvSpPr txBox="1"/>
          <p:nvPr/>
        </p:nvSpPr>
        <p:spPr>
          <a:xfrm>
            <a:off x="7486985" y="3566994"/>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latin typeface="Times New Roman" charset="0"/>
                <a:ea typeface="Times New Roman" charset="0"/>
                <a:cs typeface="Times New Roman" charset="0"/>
              </a:rPr>
              <a:t>Select unique sequences</a:t>
            </a:r>
            <a:endParaRPr kumimoji="0" lang="en-US" sz="1800" b="1" i="0" u="none" strike="noStrike" cap="none" spc="0" normalizeH="0" baseline="0" dirty="0">
              <a:ln>
                <a:noFill/>
              </a:ln>
              <a:solidFill>
                <a:schemeClr val="bg1"/>
              </a:solidFill>
              <a:effectLst/>
              <a:uFillTx/>
              <a:latin typeface="Times New Roman" charset="0"/>
              <a:ea typeface="Times New Roman" charset="0"/>
              <a:cs typeface="Times New Roman" charset="0"/>
              <a:sym typeface="Helvetica Light"/>
            </a:endParaRPr>
          </a:p>
        </p:txBody>
      </p:sp>
      <p:sp>
        <p:nvSpPr>
          <p:cNvPr id="74" name="TextBox 73"/>
          <p:cNvSpPr txBox="1"/>
          <p:nvPr/>
        </p:nvSpPr>
        <p:spPr>
          <a:xfrm>
            <a:off x="7471832" y="6305020"/>
            <a:ext cx="1473200" cy="20415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latin typeface="Times New Roman" charset="0"/>
                <a:ea typeface="Times New Roman" charset="0"/>
                <a:cs typeface="Times New Roman" charset="0"/>
              </a:rPr>
              <a:t>Output consensus taxonomy, shared reads, </a:t>
            </a:r>
            <a:r>
              <a:rPr lang="en-US" sz="1800" b="1" dirty="0" err="1" smtClean="0">
                <a:solidFill>
                  <a:schemeClr val="bg1"/>
                </a:solidFill>
                <a:latin typeface="Times New Roman" charset="0"/>
                <a:ea typeface="Times New Roman" charset="0"/>
                <a:cs typeface="Times New Roman" charset="0"/>
              </a:rPr>
              <a:t>otu</a:t>
            </a:r>
            <a:r>
              <a:rPr lang="en-US" sz="1800" b="1" dirty="0" smtClean="0">
                <a:solidFill>
                  <a:schemeClr val="bg1"/>
                </a:solidFill>
                <a:latin typeface="Times New Roman" charset="0"/>
                <a:ea typeface="Times New Roman" charset="0"/>
                <a:cs typeface="Times New Roman" charset="0"/>
              </a:rPr>
              <a:t> to unique sequence mapping </a:t>
            </a:r>
            <a:endParaRPr kumimoji="0" lang="en-US" sz="1800" b="1" i="0" u="none" strike="noStrike" cap="none" spc="0" normalizeH="0" baseline="0" dirty="0">
              <a:ln>
                <a:noFill/>
              </a:ln>
              <a:solidFill>
                <a:schemeClr val="bg1"/>
              </a:solidFill>
              <a:effectLst/>
              <a:uFillTx/>
              <a:latin typeface="Times New Roman" charset="0"/>
              <a:ea typeface="Times New Roman" charset="0"/>
              <a:cs typeface="Times New Roman" charset="0"/>
              <a:sym typeface="Helvetica Light"/>
            </a:endParaRPr>
          </a:p>
        </p:txBody>
      </p:sp>
      <p:sp>
        <p:nvSpPr>
          <p:cNvPr id="3" name="Rectangle 2"/>
          <p:cNvSpPr/>
          <p:nvPr/>
        </p:nvSpPr>
        <p:spPr>
          <a:xfrm>
            <a:off x="1968342" y="1056216"/>
            <a:ext cx="10249922" cy="584775"/>
          </a:xfrm>
          <a:prstGeom prst="rect">
            <a:avLst/>
          </a:prstGeom>
        </p:spPr>
        <p:txBody>
          <a:bodyPr wrap="none">
            <a:spAutoFit/>
          </a:bodyPr>
          <a:lstStyle/>
          <a:p>
            <a:pPr>
              <a:defRPr sz="3200">
                <a:latin typeface="Myriad Pro"/>
                <a:ea typeface="Myriad Pro"/>
                <a:cs typeface="Myriad Pro"/>
                <a:sym typeface="Myriad Pro"/>
              </a:defRPr>
            </a:pPr>
            <a:r>
              <a:rPr lang="en-US" b="1" dirty="0" err="1">
                <a:latin typeface="Times New Roman" charset="0"/>
                <a:ea typeface="Times New Roman" charset="0"/>
                <a:cs typeface="Times New Roman" charset="0"/>
              </a:rPr>
              <a:t>u</a:t>
            </a:r>
            <a:r>
              <a:rPr lang="en-US" b="1" dirty="0" err="1" smtClean="0">
                <a:latin typeface="Times New Roman" charset="0"/>
                <a:ea typeface="Times New Roman" charset="0"/>
                <a:cs typeface="Times New Roman" charset="0"/>
              </a:rPr>
              <a:t>search</a:t>
            </a:r>
            <a:r>
              <a:rPr lang="en-US" b="1" dirty="0" smtClean="0">
                <a:latin typeface="Times New Roman" charset="0"/>
                <a:ea typeface="Times New Roman" charset="0"/>
                <a:cs typeface="Times New Roman" charset="0"/>
              </a:rPr>
              <a:t> guided re-annotation of 16S rDNA reference files</a:t>
            </a:r>
            <a:endParaRPr lang="en-US" b="1" dirty="0">
              <a:latin typeface="Times New Roman" charset="0"/>
              <a:ea typeface="Times New Roman" charset="0"/>
              <a:cs typeface="Times New Roman" charset="0"/>
            </a:endParaRPr>
          </a:p>
        </p:txBody>
      </p:sp>
      <p:sp>
        <p:nvSpPr>
          <p:cNvPr id="14" name="Rectangle 13"/>
          <p:cNvSpPr/>
          <p:nvPr/>
        </p:nvSpPr>
        <p:spPr>
          <a:xfrm>
            <a:off x="1764339" y="1727495"/>
            <a:ext cx="10782079" cy="7109639"/>
          </a:xfrm>
          <a:prstGeom prst="rect">
            <a:avLst/>
          </a:prstGeom>
        </p:spPr>
        <p:txBody>
          <a:bodyPr wrap="square">
            <a:spAutoFit/>
          </a:bodyPr>
          <a:lstStyle/>
          <a:p>
            <a:pPr algn="l">
              <a:defRPr sz="3200">
                <a:latin typeface="Myriad Pro"/>
                <a:ea typeface="Myriad Pro"/>
                <a:cs typeface="Myriad Pro"/>
                <a:sym typeface="Myriad Pro"/>
              </a:defRPr>
            </a:pPr>
            <a:r>
              <a:rPr lang="en-US" sz="2400" b="1" dirty="0" smtClean="0">
                <a:latin typeface="Times New Roman" charset="0"/>
                <a:ea typeface="Times New Roman" charset="0"/>
                <a:cs typeface="Times New Roman" charset="0"/>
              </a:rPr>
              <a:t>Manual review of FASTA taxonomic annotations</a:t>
            </a:r>
          </a:p>
          <a:p>
            <a:pPr algn="l">
              <a:defRPr sz="3200">
                <a:latin typeface="Myriad Pro"/>
                <a:ea typeface="Myriad Pro"/>
                <a:cs typeface="Myriad Pro"/>
                <a:sym typeface="Myriad Pro"/>
              </a:defRPr>
            </a:pPr>
            <a:r>
              <a:rPr lang="en-US" sz="2400" dirty="0" smtClean="0">
                <a:latin typeface="Times New Roman" charset="0"/>
                <a:ea typeface="Times New Roman" charset="0"/>
                <a:cs typeface="Times New Roman" charset="0"/>
              </a:rPr>
              <a:t>	Adjustment of taxonomic depth (seven levels)</a:t>
            </a:r>
          </a:p>
          <a:p>
            <a:pPr algn="l">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Convert annotations to </a:t>
            </a:r>
            <a:r>
              <a:rPr lang="en-US" sz="2400" dirty="0" err="1" smtClean="0">
                <a:latin typeface="Times New Roman" charset="0"/>
                <a:ea typeface="Times New Roman" charset="0"/>
                <a:cs typeface="Times New Roman" charset="0"/>
              </a:rPr>
              <a:t>usearch</a:t>
            </a:r>
            <a:r>
              <a:rPr lang="en-US" sz="2400" dirty="0" smtClean="0">
                <a:latin typeface="Times New Roman" charset="0"/>
                <a:ea typeface="Times New Roman" charset="0"/>
                <a:cs typeface="Times New Roman" charset="0"/>
              </a:rPr>
              <a:t> format</a:t>
            </a:r>
          </a:p>
          <a:p>
            <a:pPr algn="l">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Removal of eukaryote, plastid and cyanobacterial sequences</a:t>
            </a:r>
          </a:p>
          <a:p>
            <a:pPr algn="l">
              <a:defRPr sz="3200">
                <a:latin typeface="Myriad Pro"/>
                <a:ea typeface="Myriad Pro"/>
                <a:cs typeface="Myriad Pro"/>
                <a:sym typeface="Myriad Pro"/>
              </a:defRPr>
            </a:pPr>
            <a:r>
              <a:rPr lang="en-US" sz="2400" b="1" dirty="0" smtClean="0">
                <a:latin typeface="Times New Roman" charset="0"/>
                <a:ea typeface="Times New Roman" charset="0"/>
                <a:cs typeface="Times New Roman" charset="0"/>
              </a:rPr>
              <a:t>Reassignment of sequence identity</a:t>
            </a:r>
          </a:p>
          <a:p>
            <a:pPr algn="l">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Classification of relabeled sequences using </a:t>
            </a:r>
            <a:r>
              <a:rPr lang="en-US" sz="2400" dirty="0" err="1" smtClean="0">
                <a:latin typeface="Times New Roman" charset="0"/>
                <a:ea typeface="Times New Roman" charset="0"/>
                <a:cs typeface="Times New Roman" charset="0"/>
              </a:rPr>
              <a:t>usearch</a:t>
            </a:r>
            <a:r>
              <a:rPr lang="en-US" sz="2400" dirty="0" smtClean="0">
                <a:latin typeface="Times New Roman" charset="0"/>
                <a:ea typeface="Times New Roman" charset="0"/>
                <a:cs typeface="Times New Roman" charset="0"/>
              </a:rPr>
              <a:t> </a:t>
            </a:r>
            <a:r>
              <a:rPr lang="en-US" sz="2400" i="1" dirty="0" err="1" smtClean="0">
                <a:latin typeface="Times New Roman" charset="0"/>
                <a:ea typeface="Times New Roman" charset="0"/>
                <a:cs typeface="Times New Roman" charset="0"/>
              </a:rPr>
              <a:t>sintax</a:t>
            </a:r>
            <a:r>
              <a:rPr lang="en-US" sz="2400" dirty="0" smtClean="0">
                <a:latin typeface="Times New Roman" charset="0"/>
                <a:ea typeface="Times New Roman" charset="0"/>
                <a:cs typeface="Times New Roman" charset="0"/>
              </a:rPr>
              <a:t> function</a:t>
            </a:r>
          </a:p>
          <a:p>
            <a:pPr algn="just">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	NamesforLife type strain database as reference (April 2018 release)</a:t>
            </a:r>
          </a:p>
          <a:p>
            <a:pPr algn="just">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	Default cutoff value (pseudo-bootstrap of 80)</a:t>
            </a:r>
          </a:p>
          <a:p>
            <a:pPr algn="just">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	Sequence identified at all seven levels </a:t>
            </a:r>
            <a:r>
              <a:rPr lang="mr-IN" sz="2400" dirty="0">
                <a:latin typeface="Times New Roman" charset="0"/>
                <a:ea typeface="Times New Roman" charset="0"/>
                <a:cs typeface="Times New Roman" charset="0"/>
              </a:rPr>
              <a:t>–</a:t>
            </a:r>
            <a:r>
              <a:rPr lang="en-US" sz="2400" dirty="0" smtClean="0">
                <a:latin typeface="Times New Roman" charset="0"/>
                <a:ea typeface="Times New Roman" charset="0"/>
                <a:cs typeface="Times New Roman" charset="0"/>
              </a:rPr>
              <a:t> reassign</a:t>
            </a:r>
          </a:p>
          <a:p>
            <a:pPr algn="just">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	Sequence identified at 5 or six levels </a:t>
            </a:r>
            <a:r>
              <a:rPr lang="mr-IN" sz="2400" dirty="0" smtClean="0">
                <a:latin typeface="Times New Roman" charset="0"/>
                <a:ea typeface="Times New Roman" charset="0"/>
                <a:cs typeface="Times New Roman" charset="0"/>
              </a:rPr>
              <a:t>–</a:t>
            </a:r>
            <a:r>
              <a:rPr lang="en-US" sz="2400" dirty="0" smtClean="0">
                <a:latin typeface="Times New Roman" charset="0"/>
                <a:ea typeface="Times New Roman" charset="0"/>
                <a:cs typeface="Times New Roman" charset="0"/>
              </a:rPr>
              <a:t> reassign if mean score &gt; 80</a:t>
            </a:r>
          </a:p>
          <a:p>
            <a:pPr algn="just">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	Sequence identified at 4 or less levels </a:t>
            </a:r>
            <a:r>
              <a:rPr lang="mr-IN" sz="2400" dirty="0" smtClean="0">
                <a:latin typeface="Times New Roman" charset="0"/>
                <a:ea typeface="Times New Roman" charset="0"/>
                <a:cs typeface="Times New Roman" charset="0"/>
              </a:rPr>
              <a:t>–</a:t>
            </a:r>
            <a:r>
              <a:rPr lang="en-US" sz="2400" dirty="0" smtClean="0">
                <a:latin typeface="Times New Roman" charset="0"/>
                <a:ea typeface="Times New Roman" charset="0"/>
                <a:cs typeface="Times New Roman" charset="0"/>
              </a:rPr>
              <a:t> retain original identity</a:t>
            </a:r>
          </a:p>
          <a:p>
            <a:pPr algn="l">
              <a:defRPr sz="3200">
                <a:latin typeface="Myriad Pro"/>
                <a:ea typeface="Myriad Pro"/>
                <a:cs typeface="Myriad Pro"/>
                <a:sym typeface="Myriad Pro"/>
              </a:defRPr>
            </a:pPr>
            <a:r>
              <a:rPr lang="en-US" sz="2400" dirty="0" smtClean="0">
                <a:latin typeface="Times New Roman" charset="0"/>
                <a:ea typeface="Times New Roman" charset="0"/>
                <a:cs typeface="Times New Roman" charset="0"/>
              </a:rPr>
              <a:t>	Correct reassigned names</a:t>
            </a:r>
          </a:p>
          <a:p>
            <a:pPr algn="l">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	Comparison of species level identity to NamesforLife nomenclature</a:t>
            </a:r>
            <a:endParaRPr lang="en-US" sz="24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400" b="1" dirty="0" smtClean="0">
                <a:latin typeface="Times New Roman" charset="0"/>
                <a:ea typeface="Times New Roman" charset="0"/>
                <a:cs typeface="Times New Roman" charset="0"/>
              </a:rPr>
              <a:t>Results</a:t>
            </a:r>
            <a:r>
              <a:rPr lang="en-US" sz="2400" dirty="0" smtClean="0">
                <a:latin typeface="Times New Roman" charset="0"/>
                <a:ea typeface="Times New Roman" charset="0"/>
                <a:cs typeface="Times New Roman" charset="0"/>
              </a:rPr>
              <a:t> </a:t>
            </a:r>
          </a:p>
          <a:p>
            <a:pPr algn="l">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Eliminate virtually all taxa with multiple parents found in source files</a:t>
            </a:r>
          </a:p>
          <a:p>
            <a:pPr algn="l">
              <a:defRPr sz="3200">
                <a:latin typeface="Myriad Pro"/>
                <a:ea typeface="Myriad Pro"/>
                <a:cs typeface="Myriad Pro"/>
                <a:sym typeface="Myriad Pro"/>
              </a:defRPr>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Increase number of correctly identified (high-scoring) 16S sequences  	</a:t>
            </a:r>
          </a:p>
          <a:p>
            <a:pPr algn="l">
              <a:defRPr sz="3200">
                <a:latin typeface="Myriad Pro"/>
                <a:ea typeface="Myriad Pro"/>
                <a:cs typeface="Myriad Pro"/>
                <a:sym typeface="Myriad Pro"/>
              </a:defRPr>
            </a:pPr>
            <a:r>
              <a:rPr lang="en-US" sz="2400" b="1" dirty="0" smtClean="0">
                <a:latin typeface="Times New Roman" charset="0"/>
                <a:ea typeface="Times New Roman" charset="0"/>
                <a:cs typeface="Times New Roman" charset="0"/>
              </a:rPr>
              <a:t>However,</a:t>
            </a:r>
          </a:p>
          <a:p>
            <a:pPr algn="l">
              <a:defRPr sz="3200">
                <a:latin typeface="Myriad Pro"/>
                <a:ea typeface="Myriad Pro"/>
                <a:cs typeface="Myriad Pro"/>
                <a:sym typeface="Myriad Pro"/>
              </a:defRPr>
            </a:pPr>
            <a:r>
              <a:rPr lang="en-US" sz="2400" dirty="0" smtClean="0">
                <a:latin typeface="Times New Roman" charset="0"/>
                <a:ea typeface="Times New Roman" charset="0"/>
                <a:cs typeface="Times New Roman" charset="0"/>
              </a:rPr>
              <a:t>	</a:t>
            </a:r>
            <a:r>
              <a:rPr lang="en-US" sz="2400" i="1" dirty="0" smtClean="0">
                <a:latin typeface="Times New Roman" charset="0"/>
                <a:ea typeface="Times New Roman" charset="0"/>
                <a:cs typeface="Times New Roman" charset="0"/>
              </a:rPr>
              <a:t>None of the reference databases covered of the validly published bacteria and 	archaea by more than 83% at the time of the experiment.</a:t>
            </a:r>
          </a:p>
        </p:txBody>
      </p:sp>
    </p:spTree>
    <p:extLst>
      <p:ext uri="{BB962C8B-B14F-4D97-AF65-F5344CB8AC3E}">
        <p14:creationId xmlns:p14="http://schemas.microsoft.com/office/powerpoint/2010/main" val="162226219"/>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16447" y="2977115"/>
            <a:ext cx="11214514" cy="3785192"/>
          </a:xfrm>
          <a:prstGeom prst="rect">
            <a:avLst/>
          </a:prstGeom>
        </p:spPr>
      </p:pic>
      <p:sp>
        <p:nvSpPr>
          <p:cNvPr id="4" name="Rectangle 3"/>
          <p:cNvSpPr/>
          <p:nvPr/>
        </p:nvSpPr>
        <p:spPr>
          <a:xfrm>
            <a:off x="2466020" y="1672902"/>
            <a:ext cx="9315372" cy="584775"/>
          </a:xfrm>
          <a:prstGeom prst="rect">
            <a:avLst/>
          </a:prstGeom>
        </p:spPr>
        <p:txBody>
          <a:bodyPr wrap="none">
            <a:spAutoFit/>
          </a:bodyPr>
          <a:lstStyle/>
          <a:p>
            <a:pPr>
              <a:defRPr sz="3200">
                <a:latin typeface="Myriad Pro"/>
                <a:ea typeface="Myriad Pro"/>
                <a:cs typeface="Myriad Pro"/>
                <a:sym typeface="Myriad Pro"/>
              </a:defRPr>
            </a:pPr>
            <a:r>
              <a:rPr lang="en-US" b="1" dirty="0" smtClean="0">
                <a:latin typeface="Times New Roman" charset="0"/>
                <a:ea typeface="Times New Roman" charset="0"/>
                <a:cs typeface="Times New Roman" charset="0"/>
              </a:rPr>
              <a:t>Results of re-annotation of 16S rDNA reference files</a:t>
            </a:r>
            <a:endParaRPr lang="en-US" b="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805516280"/>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42128" y="1488119"/>
            <a:ext cx="64889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Names, labels and nomenclature</a:t>
            </a:r>
            <a:endParaRPr kumimoji="0" lang="en-US" sz="3600" b="1"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4" name="TextBox 3"/>
          <p:cNvSpPr txBox="1"/>
          <p:nvPr/>
        </p:nvSpPr>
        <p:spPr>
          <a:xfrm>
            <a:off x="1796994" y="2427324"/>
            <a:ext cx="4013919"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Why we name</a:t>
            </a:r>
            <a:r>
              <a:rPr kumimoji="0" lang="en-US" sz="3600" b="0" i="0" u="none" strike="noStrike" cap="none" spc="0" normalizeH="0" dirty="0" smtClean="0">
                <a:ln>
                  <a:noFill/>
                </a:ln>
                <a:solidFill>
                  <a:srgbClr val="000000"/>
                </a:solidFill>
                <a:effectLst/>
                <a:uFillTx/>
                <a:latin typeface="Times New Roman" charset="0"/>
                <a:ea typeface="Times New Roman" charset="0"/>
                <a:cs typeface="Times New Roman" charset="0"/>
                <a:sym typeface="Helvetica Light"/>
              </a:rPr>
              <a:t> things</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5" name="TextBox 4"/>
          <p:cNvSpPr txBox="1"/>
          <p:nvPr/>
        </p:nvSpPr>
        <p:spPr>
          <a:xfrm>
            <a:off x="1822348" y="3345264"/>
            <a:ext cx="4834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What are the differences?</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6" name="TextBox 5"/>
          <p:cNvSpPr txBox="1"/>
          <p:nvPr/>
        </p:nvSpPr>
        <p:spPr>
          <a:xfrm>
            <a:off x="1822348" y="4028890"/>
            <a:ext cx="10269567" cy="22570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8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Names give meaning but may or may not be unique, persistent</a:t>
            </a:r>
          </a:p>
          <a:p>
            <a:pPr marL="457200" indent="-457200" algn="l">
              <a:buFont typeface="Arial" panose="020B0604020202020204" pitchFamily="34" charset="0"/>
              <a:buChar char="•"/>
            </a:pPr>
            <a:r>
              <a:rPr lang="en-US" sz="2800" dirty="0">
                <a:latin typeface="Times New Roman" charset="0"/>
                <a:ea typeface="Times New Roman" charset="0"/>
                <a:cs typeface="Times New Roman" charset="0"/>
              </a:rPr>
              <a:t>Labels often not overlap with names and may be follow a numbering </a:t>
            </a:r>
            <a:r>
              <a:rPr lang="en-US" sz="2800" dirty="0" smtClean="0">
                <a:latin typeface="Times New Roman" charset="0"/>
                <a:ea typeface="Times New Roman" charset="0"/>
                <a:cs typeface="Times New Roman" charset="0"/>
              </a:rPr>
              <a:t>scheme</a:t>
            </a:r>
          </a:p>
          <a:p>
            <a:pPr marL="457200" indent="-457200" algn="l">
              <a:buFont typeface="Arial" panose="020B0604020202020204" pitchFamily="34" charset="0"/>
              <a:buChar char="•"/>
            </a:pPr>
            <a:r>
              <a:rPr lang="en-US" sz="2800" dirty="0">
                <a:latin typeface="Times New Roman" charset="0"/>
                <a:ea typeface="Times New Roman" charset="0"/>
                <a:cs typeface="Times New Roman" charset="0"/>
              </a:rPr>
              <a:t>Nomenclatures are formal naming systems for specific </a:t>
            </a:r>
            <a:r>
              <a:rPr lang="en-US" sz="2800" dirty="0" smtClean="0">
                <a:latin typeface="Times New Roman" charset="0"/>
                <a:ea typeface="Times New Roman" charset="0"/>
                <a:cs typeface="Times New Roman" charset="0"/>
              </a:rPr>
              <a:t>entities </a:t>
            </a:r>
            <a:r>
              <a:rPr lang="en-US" sz="2800" dirty="0">
                <a:latin typeface="Times New Roman" charset="0"/>
                <a:ea typeface="Times New Roman" charset="0"/>
                <a:cs typeface="Times New Roman" charset="0"/>
              </a:rPr>
              <a:t>that are governed by rules and provide definitions that can be </a:t>
            </a:r>
            <a:r>
              <a:rPr lang="en-US" sz="2800" dirty="0" smtClean="0">
                <a:latin typeface="Times New Roman" charset="0"/>
                <a:ea typeface="Times New Roman" charset="0"/>
                <a:cs typeface="Times New Roman" charset="0"/>
              </a:rPr>
              <a:t>referenced</a:t>
            </a:r>
            <a:endParaRPr lang="en-US" sz="28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2958788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1685" y="4518225"/>
            <a:ext cx="607858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Using the revised reference</a:t>
            </a:r>
            <a:r>
              <a:rPr kumimoji="0" lang="en-US" sz="3600" b="0" i="0" u="none" strike="noStrike" cap="none" spc="0" normalizeH="0" dirty="0" smtClean="0">
                <a:ln>
                  <a:noFill/>
                </a:ln>
                <a:solidFill>
                  <a:srgbClr val="000000"/>
                </a:solidFill>
                <a:effectLst/>
                <a:uFillTx/>
                <a:latin typeface="Times New Roman" charset="0"/>
                <a:ea typeface="Times New Roman" charset="0"/>
                <a:cs typeface="Times New Roman" charset="0"/>
                <a:sym typeface="Helvetica Light"/>
              </a:rPr>
              <a:t> files</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Tree>
    <p:extLst>
      <p:ext uri="{BB962C8B-B14F-4D97-AF65-F5344CB8AC3E}">
        <p14:creationId xmlns:p14="http://schemas.microsoft.com/office/powerpoint/2010/main" val="502131495"/>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0489" y="1128705"/>
            <a:ext cx="5724774" cy="584775"/>
          </a:xfrm>
          <a:prstGeom prst="rect">
            <a:avLst/>
          </a:prstGeom>
        </p:spPr>
        <p:txBody>
          <a:bodyPr wrap="square">
            <a:spAutoFit/>
          </a:bodyPr>
          <a:lstStyle/>
          <a:p>
            <a:pPr>
              <a:defRPr sz="3200">
                <a:latin typeface="Myriad Pro"/>
                <a:ea typeface="Myriad Pro"/>
                <a:cs typeface="Myriad Pro"/>
                <a:sym typeface="Myriad Pro"/>
              </a:defRPr>
            </a:pPr>
            <a:r>
              <a:rPr lang="en-US" sz="3200" b="1" dirty="0" smtClean="0">
                <a:latin typeface="Times New Roman" charset="0"/>
                <a:ea typeface="Times New Roman" charset="0"/>
                <a:cs typeface="Times New Roman" charset="0"/>
              </a:rPr>
              <a:t>The microbiome experiment</a:t>
            </a:r>
            <a:endParaRPr lang="en-US" sz="3200" b="1" dirty="0">
              <a:latin typeface="Times New Roman" charset="0"/>
              <a:ea typeface="Times New Roman" charset="0"/>
              <a:cs typeface="Times New Roman" charset="0"/>
            </a:endParaRPr>
          </a:p>
        </p:txBody>
      </p:sp>
      <p:sp>
        <p:nvSpPr>
          <p:cNvPr id="3" name="Rectangle 2"/>
          <p:cNvSpPr/>
          <p:nvPr/>
        </p:nvSpPr>
        <p:spPr>
          <a:xfrm>
            <a:off x="1341470" y="2182773"/>
            <a:ext cx="11663330" cy="954107"/>
          </a:xfrm>
          <a:prstGeom prst="rect">
            <a:avLst/>
          </a:prstGeom>
        </p:spPr>
        <p:txBody>
          <a:bodyPr wrap="square">
            <a:spAutoFit/>
          </a:bodyPr>
          <a:lstStyle/>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Hypothesis</a:t>
            </a:r>
            <a:r>
              <a:rPr lang="en-US" sz="2800" dirty="0" smtClean="0">
                <a:latin typeface="Times New Roman" charset="0"/>
                <a:ea typeface="Times New Roman" charset="0"/>
                <a:cs typeface="Times New Roman" charset="0"/>
              </a:rPr>
              <a:t> </a:t>
            </a:r>
            <a:r>
              <a:rPr lang="mr-IN" sz="2800" dirty="0" smtClean="0">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 are </a:t>
            </a:r>
            <a:r>
              <a:rPr lang="en-US" sz="2800" dirty="0" smtClean="0">
                <a:solidFill>
                  <a:schemeClr val="bg1"/>
                </a:solidFill>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OTU</a:t>
            </a:r>
            <a:r>
              <a:rPr lang="mr-IN" sz="2800" dirty="0">
                <a:latin typeface="Times New Roman" charset="0"/>
                <a:ea typeface="Times New Roman" charset="0"/>
                <a:cs typeface="Times New Roman" charset="0"/>
              </a:rPr>
              <a:t> – </a:t>
            </a:r>
            <a:r>
              <a:rPr lang="en-US" sz="2800" dirty="0" smtClean="0">
                <a:latin typeface="Times New Roman" charset="0"/>
                <a:ea typeface="Times New Roman" charset="0"/>
                <a:cs typeface="Times New Roman" charset="0"/>
              </a:rPr>
              <a:t>OTU and </a:t>
            </a:r>
            <a:r>
              <a:rPr lang="en-US" sz="2800" dirty="0" smtClean="0">
                <a:solidFill>
                  <a:schemeClr val="bg1"/>
                </a:solidFill>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OTU</a:t>
            </a:r>
            <a:r>
              <a:rPr lang="mr-IN" sz="2800" dirty="0">
                <a:latin typeface="Times New Roman" charset="0"/>
                <a:ea typeface="Times New Roman" charset="0"/>
                <a:cs typeface="Times New Roman" charset="0"/>
              </a:rPr>
              <a:t> – </a:t>
            </a:r>
            <a:r>
              <a:rPr lang="en-US" sz="2800" dirty="0" smtClean="0">
                <a:latin typeface="Times New Roman" charset="0"/>
                <a:ea typeface="Times New Roman" charset="0"/>
                <a:cs typeface="Times New Roman" charset="0"/>
              </a:rPr>
              <a:t>taxon name consistent and meaningful 	when different reference taxonomies are applied?</a:t>
            </a:r>
          </a:p>
        </p:txBody>
      </p:sp>
      <p:sp>
        <p:nvSpPr>
          <p:cNvPr id="6" name="Rectangle 5"/>
          <p:cNvSpPr/>
          <p:nvPr/>
        </p:nvSpPr>
        <p:spPr>
          <a:xfrm>
            <a:off x="1341470" y="3136880"/>
            <a:ext cx="11449828" cy="4832092"/>
          </a:xfrm>
          <a:prstGeom prst="rect">
            <a:avLst/>
          </a:prstGeom>
        </p:spPr>
        <p:txBody>
          <a:bodyPr wrap="square">
            <a:spAutoFit/>
          </a:bodyPr>
          <a:lstStyle/>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Input data</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eight diverse Illumina 16S (v4) metagenome samples</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Software, </a:t>
            </a:r>
            <a:endParaRPr lang="en-US" sz="2800"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mothur version 1.39, variation of </a:t>
            </a:r>
            <a:r>
              <a:rPr lang="en-US" sz="2800" dirty="0" err="1" smtClean="0">
                <a:latin typeface="Times New Roman" charset="0"/>
                <a:ea typeface="Times New Roman" charset="0"/>
                <a:cs typeface="Times New Roman" charset="0"/>
              </a:rPr>
              <a:t>Schloss</a:t>
            </a:r>
            <a:r>
              <a:rPr lang="en-US" sz="2800" dirty="0" smtClean="0">
                <a:latin typeface="Times New Roman" charset="0"/>
                <a:ea typeface="Times New Roman" charset="0"/>
                <a:cs typeface="Times New Roman" charset="0"/>
              </a:rPr>
              <a:t>’ MiSeq SOP</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Hardware</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Mac Pro 3.7 GHz Quad Core Intel Xeon E5, 32GB RAM/SSD</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Reference taxonomy</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NamesforLife type strain database (May 17, 2018 release) </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Analysis</a:t>
            </a:r>
            <a:r>
              <a:rPr lang="en-US" sz="2800" dirty="0" smtClean="0">
                <a:latin typeface="Times New Roman" charset="0"/>
                <a:ea typeface="Times New Roman" charset="0"/>
                <a:cs typeface="Times New Roman" charset="0"/>
              </a:rPr>
              <a:t> </a:t>
            </a:r>
            <a:r>
              <a:rPr lang="mr-IN" sz="2800" dirty="0" smtClean="0">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 Principle Coordinate Analysis  </a:t>
            </a: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	     Non-metric Multidimensional Scaling </a:t>
            </a: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Test for significance: Kolmogorov </a:t>
            </a:r>
            <a:r>
              <a:rPr lang="mr-IN" sz="2800" dirty="0" smtClean="0">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 Smirnov</a:t>
            </a:r>
            <a:endParaRPr lang="en-US" sz="28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56025465"/>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vron 1"/>
          <p:cNvSpPr/>
          <p:nvPr/>
        </p:nvSpPr>
        <p:spPr>
          <a:xfrm rot="5400000">
            <a:off x="1525378" y="1277234"/>
            <a:ext cx="1905000" cy="1348366"/>
          </a:xfrm>
          <a:prstGeom prst="chevron">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 name="TextBox 4"/>
          <p:cNvSpPr txBox="1"/>
          <p:nvPr/>
        </p:nvSpPr>
        <p:spPr>
          <a:xfrm>
            <a:off x="1741542" y="1806340"/>
            <a:ext cx="1436291"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latin typeface="+mn-lt"/>
                <a:ea typeface="+mn-ea"/>
                <a:cs typeface="+mn-cs"/>
                <a:sym typeface="Helvetica Light"/>
              </a:rPr>
              <a:t>Pre-process</a:t>
            </a:r>
            <a:endParaRPr kumimoji="0" lang="en-US" sz="1800" b="1" i="0" u="none" strike="noStrike" cap="none" spc="0" normalizeH="0" baseline="0" dirty="0">
              <a:ln>
                <a:noFill/>
              </a:ln>
              <a:solidFill>
                <a:schemeClr val="bg1"/>
              </a:solidFill>
              <a:effectLst/>
              <a:uFillTx/>
              <a:latin typeface="+mn-lt"/>
              <a:ea typeface="+mn-ea"/>
              <a:cs typeface="+mn-cs"/>
              <a:sym typeface="Helvetica Light"/>
            </a:endParaRPr>
          </a:p>
        </p:txBody>
      </p:sp>
      <p:sp>
        <p:nvSpPr>
          <p:cNvPr id="6" name="Chevron 5"/>
          <p:cNvSpPr/>
          <p:nvPr/>
        </p:nvSpPr>
        <p:spPr>
          <a:xfrm rot="5400000">
            <a:off x="1481638" y="2994577"/>
            <a:ext cx="1898650" cy="1348366"/>
          </a:xfrm>
          <a:prstGeom prst="chevron">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TextBox 6"/>
          <p:cNvSpPr txBox="1"/>
          <p:nvPr/>
        </p:nvSpPr>
        <p:spPr>
          <a:xfrm>
            <a:off x="1925681" y="3454889"/>
            <a:ext cx="1000275"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b="1" dirty="0">
                <a:solidFill>
                  <a:schemeClr val="bg1"/>
                </a:solidFill>
              </a:rPr>
              <a:t>P</a:t>
            </a:r>
            <a:r>
              <a:rPr kumimoji="0" lang="en-US" sz="1800" b="1" i="0" u="none" strike="noStrike" cap="none" spc="0" normalizeH="0" baseline="0" dirty="0" smtClean="0">
                <a:ln>
                  <a:noFill/>
                </a:ln>
                <a:solidFill>
                  <a:schemeClr val="bg1"/>
                </a:solidFill>
                <a:effectLst/>
                <a:uFillTx/>
                <a:sym typeface="Helvetica Light"/>
              </a:rPr>
              <a:t>rocess</a:t>
            </a:r>
            <a:endParaRPr kumimoji="0" lang="en-US" sz="1800" b="1" i="0" u="none" strike="noStrike" cap="none" spc="0" normalizeH="0" baseline="0" dirty="0">
              <a:ln>
                <a:noFill/>
              </a:ln>
              <a:solidFill>
                <a:schemeClr val="bg1"/>
              </a:solidFill>
              <a:effectLst/>
              <a:uFillTx/>
              <a:sym typeface="Helvetica Light"/>
            </a:endParaRPr>
          </a:p>
        </p:txBody>
      </p:sp>
      <p:sp>
        <p:nvSpPr>
          <p:cNvPr id="9" name="Rounded Rectangle 8"/>
          <p:cNvSpPr/>
          <p:nvPr/>
        </p:nvSpPr>
        <p:spPr>
          <a:xfrm>
            <a:off x="3657895" y="1305398"/>
            <a:ext cx="1574800" cy="1327150"/>
          </a:xfrm>
          <a:prstGeom prst="roundRect">
            <a:avLst/>
          </a:prstGeom>
          <a:blipFill rotWithShape="1">
            <a:blip r:embed="rId3"/>
            <a:srcRect/>
            <a:tile tx="0" ty="0" sx="100000" sy="100000" flip="none" algn="tl"/>
          </a:blipFill>
          <a:ln w="25400" cap="flat">
            <a:solidFill>
              <a:srgbClr val="FFFF00"/>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0" name="Rounded Rectangle 9"/>
          <p:cNvSpPr/>
          <p:nvPr/>
        </p:nvSpPr>
        <p:spPr>
          <a:xfrm>
            <a:off x="5613695" y="1305398"/>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Rounded Rectangle 10"/>
          <p:cNvSpPr/>
          <p:nvPr/>
        </p:nvSpPr>
        <p:spPr>
          <a:xfrm>
            <a:off x="7467895" y="1305398"/>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5" name="TextBox 14"/>
          <p:cNvSpPr txBox="1"/>
          <p:nvPr/>
        </p:nvSpPr>
        <p:spPr>
          <a:xfrm>
            <a:off x="3695995" y="1632211"/>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sym typeface="Helvetica Light"/>
              </a:rPr>
              <a:t>Assemble</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c</a:t>
            </a:r>
            <a:r>
              <a:rPr kumimoji="0" lang="en-US" sz="1800" b="1" i="0" u="none" strike="noStrike" cap="none" spc="0" normalizeH="0" baseline="0" dirty="0" smtClean="0">
                <a:ln>
                  <a:noFill/>
                </a:ln>
                <a:solidFill>
                  <a:schemeClr val="bg1"/>
                </a:solidFill>
                <a:effectLst/>
                <a:uFillTx/>
                <a:sym typeface="Helvetica Light"/>
              </a:rPr>
              <a:t>ontigs</a:t>
            </a:r>
            <a:endParaRPr kumimoji="0" lang="en-US" sz="1800" b="1" i="0" u="none" strike="noStrike" cap="none" spc="0" normalizeH="0" baseline="0" dirty="0">
              <a:ln>
                <a:noFill/>
              </a:ln>
              <a:solidFill>
                <a:schemeClr val="bg1"/>
              </a:solidFill>
              <a:effectLst/>
              <a:uFillTx/>
              <a:sym typeface="Helvetica Light"/>
            </a:endParaRPr>
          </a:p>
        </p:txBody>
      </p:sp>
      <p:sp>
        <p:nvSpPr>
          <p:cNvPr id="16" name="TextBox 15"/>
          <p:cNvSpPr txBox="1"/>
          <p:nvPr/>
        </p:nvSpPr>
        <p:spPr>
          <a:xfrm>
            <a:off x="5651795" y="1632211"/>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sym typeface="Helvetica Light"/>
              </a:rPr>
              <a:t>Screen</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c</a:t>
            </a:r>
            <a:r>
              <a:rPr kumimoji="0" lang="en-US" sz="1800" b="1" i="0" u="none" strike="noStrike" cap="none" spc="0" normalizeH="0" baseline="0" dirty="0" smtClean="0">
                <a:ln>
                  <a:noFill/>
                </a:ln>
                <a:solidFill>
                  <a:schemeClr val="bg1"/>
                </a:solidFill>
                <a:effectLst/>
                <a:uFillTx/>
                <a:sym typeface="Helvetica Light"/>
              </a:rPr>
              <a:t>ontigs</a:t>
            </a:r>
            <a:endParaRPr kumimoji="0" lang="en-US" sz="1800" b="1" i="0" u="none" strike="noStrike" cap="none" spc="0" normalizeH="0" baseline="0" dirty="0">
              <a:ln>
                <a:noFill/>
              </a:ln>
              <a:solidFill>
                <a:schemeClr val="bg1"/>
              </a:solidFill>
              <a:effectLst/>
              <a:uFillTx/>
              <a:sym typeface="Helvetica Light"/>
            </a:endParaRPr>
          </a:p>
        </p:txBody>
      </p:sp>
      <p:sp>
        <p:nvSpPr>
          <p:cNvPr id="17" name="TextBox 16"/>
          <p:cNvSpPr txBox="1"/>
          <p:nvPr/>
        </p:nvSpPr>
        <p:spPr>
          <a:xfrm>
            <a:off x="7518695" y="1493712"/>
            <a:ext cx="147320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Select unique sequences</a:t>
            </a:r>
            <a:endParaRPr kumimoji="0" lang="en-US" sz="1800" b="1" i="0" u="none" strike="noStrike" cap="none" spc="0" normalizeH="0" baseline="0" dirty="0">
              <a:ln>
                <a:noFill/>
              </a:ln>
              <a:solidFill>
                <a:schemeClr val="bg1"/>
              </a:solidFill>
              <a:effectLst/>
              <a:uFillTx/>
              <a:sym typeface="Helvetica Light"/>
            </a:endParaRPr>
          </a:p>
        </p:txBody>
      </p:sp>
      <p:sp>
        <p:nvSpPr>
          <p:cNvPr id="18" name="Rounded Rectangle 17"/>
          <p:cNvSpPr/>
          <p:nvPr/>
        </p:nvSpPr>
        <p:spPr>
          <a:xfrm>
            <a:off x="3649427" y="2915851"/>
            <a:ext cx="1574800" cy="1327150"/>
          </a:xfrm>
          <a:prstGeom prst="roundRect">
            <a:avLst/>
          </a:prstGeom>
          <a:blipFill rotWithShape="1">
            <a:blip r:embed="rId3"/>
            <a:srcRect/>
            <a:tile tx="0" ty="0" sx="100000" sy="100000" flip="none" algn="tl"/>
          </a:blipFill>
          <a:ln w="25400" cap="flat">
            <a:solidFill>
              <a:srgbClr val="FFFF00"/>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9" name="Rounded Rectangle 18"/>
          <p:cNvSpPr/>
          <p:nvPr/>
        </p:nvSpPr>
        <p:spPr>
          <a:xfrm>
            <a:off x="5605227" y="2915851"/>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0" name="Rounded Rectangle 19"/>
          <p:cNvSpPr/>
          <p:nvPr/>
        </p:nvSpPr>
        <p:spPr>
          <a:xfrm>
            <a:off x="7484827" y="2915851"/>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1" name="Rounded Rectangle 20"/>
          <p:cNvSpPr/>
          <p:nvPr/>
        </p:nvSpPr>
        <p:spPr>
          <a:xfrm>
            <a:off x="9440627" y="2915851"/>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TextBox 21"/>
          <p:cNvSpPr txBox="1"/>
          <p:nvPr/>
        </p:nvSpPr>
        <p:spPr>
          <a:xfrm>
            <a:off x="3649427" y="3242664"/>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sym typeface="Helvetica Light"/>
              </a:rPr>
              <a:t>Align</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c</a:t>
            </a:r>
            <a:r>
              <a:rPr kumimoji="0" lang="en-US" sz="1800" b="1" i="0" u="none" strike="noStrike" cap="none" spc="0" normalizeH="0" baseline="0" dirty="0" smtClean="0">
                <a:ln>
                  <a:noFill/>
                </a:ln>
                <a:solidFill>
                  <a:schemeClr val="bg1"/>
                </a:solidFill>
                <a:effectLst/>
                <a:uFillTx/>
                <a:sym typeface="Helvetica Light"/>
              </a:rPr>
              <a:t>ontigs</a:t>
            </a:r>
            <a:endParaRPr kumimoji="0" lang="en-US" sz="1800" b="1" i="0" u="none" strike="noStrike" cap="none" spc="0" normalizeH="0" baseline="0" dirty="0">
              <a:ln>
                <a:noFill/>
              </a:ln>
              <a:solidFill>
                <a:schemeClr val="bg1"/>
              </a:solidFill>
              <a:effectLst/>
              <a:uFillTx/>
              <a:sym typeface="Helvetica Light"/>
            </a:endParaRPr>
          </a:p>
        </p:txBody>
      </p:sp>
      <p:sp>
        <p:nvSpPr>
          <p:cNvPr id="23" name="TextBox 22"/>
          <p:cNvSpPr txBox="1"/>
          <p:nvPr/>
        </p:nvSpPr>
        <p:spPr>
          <a:xfrm>
            <a:off x="5630627" y="3104165"/>
            <a:ext cx="147320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Screen</a:t>
            </a:r>
          </a:p>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sym typeface="Helvetica Light"/>
              </a:rPr>
              <a:t>aligned</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c</a:t>
            </a:r>
            <a:r>
              <a:rPr kumimoji="0" lang="en-US" sz="1800" b="1" i="0" u="none" strike="noStrike" cap="none" spc="0" normalizeH="0" baseline="0" dirty="0" smtClean="0">
                <a:ln>
                  <a:noFill/>
                </a:ln>
                <a:solidFill>
                  <a:schemeClr val="bg1"/>
                </a:solidFill>
                <a:effectLst/>
                <a:uFillTx/>
                <a:sym typeface="Helvetica Light"/>
              </a:rPr>
              <a:t>ontigs</a:t>
            </a:r>
            <a:endParaRPr kumimoji="0" lang="en-US" sz="1800" b="1" i="0" u="none" strike="noStrike" cap="none" spc="0" normalizeH="0" baseline="0" dirty="0">
              <a:ln>
                <a:noFill/>
              </a:ln>
              <a:solidFill>
                <a:schemeClr val="bg1"/>
              </a:solidFill>
              <a:effectLst/>
              <a:uFillTx/>
              <a:sym typeface="Helvetica Light"/>
            </a:endParaRPr>
          </a:p>
        </p:txBody>
      </p:sp>
      <p:sp>
        <p:nvSpPr>
          <p:cNvPr id="24" name="TextBox 23"/>
          <p:cNvSpPr txBox="1"/>
          <p:nvPr/>
        </p:nvSpPr>
        <p:spPr>
          <a:xfrm>
            <a:off x="7484827" y="3242664"/>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Filter</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sequences</a:t>
            </a:r>
            <a:endParaRPr kumimoji="0" lang="en-US" sz="1800" b="1" i="0" u="none" strike="noStrike" cap="none" spc="0" normalizeH="0" baseline="0" dirty="0">
              <a:ln>
                <a:noFill/>
              </a:ln>
              <a:solidFill>
                <a:schemeClr val="bg1"/>
              </a:solidFill>
              <a:effectLst/>
              <a:uFillTx/>
              <a:sym typeface="Helvetica Light"/>
            </a:endParaRPr>
          </a:p>
        </p:txBody>
      </p:sp>
      <p:sp>
        <p:nvSpPr>
          <p:cNvPr id="25" name="Rounded Rectangle 24"/>
          <p:cNvSpPr/>
          <p:nvPr/>
        </p:nvSpPr>
        <p:spPr>
          <a:xfrm>
            <a:off x="11269442" y="2941250"/>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6" name="TextBox 25"/>
          <p:cNvSpPr txBox="1"/>
          <p:nvPr/>
        </p:nvSpPr>
        <p:spPr>
          <a:xfrm>
            <a:off x="9485694" y="3099247"/>
            <a:ext cx="147320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Select</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unique</a:t>
            </a:r>
          </a:p>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sequences</a:t>
            </a:r>
            <a:endParaRPr kumimoji="0" lang="en-US" sz="1800" b="1" i="0" u="none" strike="noStrike" cap="none" spc="0" normalizeH="0" baseline="0" dirty="0">
              <a:ln>
                <a:noFill/>
              </a:ln>
              <a:solidFill>
                <a:schemeClr val="bg1"/>
              </a:solidFill>
              <a:effectLst/>
              <a:uFillTx/>
              <a:sym typeface="Helvetica Light"/>
            </a:endParaRPr>
          </a:p>
        </p:txBody>
      </p:sp>
      <p:sp>
        <p:nvSpPr>
          <p:cNvPr id="27" name="TextBox 26"/>
          <p:cNvSpPr txBox="1"/>
          <p:nvPr/>
        </p:nvSpPr>
        <p:spPr>
          <a:xfrm>
            <a:off x="11309586" y="3113999"/>
            <a:ext cx="147320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Pre-cluster</a:t>
            </a:r>
          </a:p>
          <a:p>
            <a:r>
              <a:rPr lang="en-US" sz="1800" b="1" dirty="0">
                <a:solidFill>
                  <a:schemeClr val="bg1"/>
                </a:solidFill>
              </a:rPr>
              <a:t>unique</a:t>
            </a:r>
          </a:p>
          <a:p>
            <a:r>
              <a:rPr lang="en-US" sz="1800" b="1" dirty="0" smtClean="0">
                <a:solidFill>
                  <a:schemeClr val="bg1"/>
                </a:solidFill>
              </a:rPr>
              <a:t>sequences</a:t>
            </a:r>
            <a:endParaRPr lang="en-US" sz="1800" b="1" dirty="0">
              <a:solidFill>
                <a:schemeClr val="bg1"/>
              </a:solidFill>
            </a:endParaRPr>
          </a:p>
        </p:txBody>
      </p:sp>
      <p:sp>
        <p:nvSpPr>
          <p:cNvPr id="28" name="Chevron 27"/>
          <p:cNvSpPr/>
          <p:nvPr/>
        </p:nvSpPr>
        <p:spPr>
          <a:xfrm rot="5400000">
            <a:off x="1505702" y="4606808"/>
            <a:ext cx="1898650" cy="1348366"/>
          </a:xfrm>
          <a:prstGeom prst="chevron">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TextBox 28"/>
          <p:cNvSpPr txBox="1"/>
          <p:nvPr/>
        </p:nvSpPr>
        <p:spPr>
          <a:xfrm>
            <a:off x="2225461" y="5067120"/>
            <a:ext cx="448842"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QC</a:t>
            </a:r>
            <a:endParaRPr kumimoji="0" lang="en-US" sz="1800" b="1" i="0" u="none" strike="noStrike" cap="none" spc="0" normalizeH="0" baseline="0" dirty="0">
              <a:ln>
                <a:noFill/>
              </a:ln>
              <a:solidFill>
                <a:schemeClr val="bg1"/>
              </a:solidFill>
              <a:effectLst/>
              <a:uFillTx/>
              <a:sym typeface="Helvetica Light"/>
            </a:endParaRPr>
          </a:p>
        </p:txBody>
      </p:sp>
      <p:sp>
        <p:nvSpPr>
          <p:cNvPr id="30" name="Rounded Rectangle 29"/>
          <p:cNvSpPr/>
          <p:nvPr/>
        </p:nvSpPr>
        <p:spPr>
          <a:xfrm>
            <a:off x="3673491" y="4528082"/>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1" name="Rounded Rectangle 30"/>
          <p:cNvSpPr/>
          <p:nvPr/>
        </p:nvSpPr>
        <p:spPr>
          <a:xfrm>
            <a:off x="5629291" y="4528082"/>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2" name="Rounded Rectangle 31"/>
          <p:cNvSpPr/>
          <p:nvPr/>
        </p:nvSpPr>
        <p:spPr>
          <a:xfrm>
            <a:off x="7508891" y="4528082"/>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4" name="TextBox 33"/>
          <p:cNvSpPr txBox="1"/>
          <p:nvPr/>
        </p:nvSpPr>
        <p:spPr>
          <a:xfrm>
            <a:off x="3673491" y="4993394"/>
            <a:ext cx="147320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latin typeface="+mn-lt"/>
                <a:ea typeface="+mn-ea"/>
                <a:cs typeface="+mn-cs"/>
                <a:sym typeface="Helvetica Light"/>
              </a:rPr>
              <a:t>De-noise</a:t>
            </a:r>
            <a:endParaRPr kumimoji="0" lang="en-US" sz="1800" b="1" i="0" u="none" strike="noStrike" cap="none" spc="0" normalizeH="0" baseline="0" dirty="0">
              <a:ln>
                <a:noFill/>
              </a:ln>
              <a:solidFill>
                <a:schemeClr val="bg1"/>
              </a:solidFill>
              <a:effectLst/>
              <a:uFillTx/>
              <a:latin typeface="+mn-lt"/>
              <a:ea typeface="+mn-ea"/>
              <a:cs typeface="+mn-cs"/>
              <a:sym typeface="Helvetica Light"/>
            </a:endParaRPr>
          </a:p>
        </p:txBody>
      </p:sp>
      <p:sp>
        <p:nvSpPr>
          <p:cNvPr id="35" name="TextBox 34"/>
          <p:cNvSpPr txBox="1"/>
          <p:nvPr/>
        </p:nvSpPr>
        <p:spPr>
          <a:xfrm>
            <a:off x="5654691" y="4854896"/>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Chimera</a:t>
            </a:r>
          </a:p>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sym typeface="Helvetica Light"/>
              </a:rPr>
              <a:t>check</a:t>
            </a:r>
            <a:endParaRPr kumimoji="0" lang="en-US" sz="1800" b="1" i="0" u="none" strike="noStrike" cap="none" spc="0" normalizeH="0" baseline="0" dirty="0">
              <a:ln>
                <a:noFill/>
              </a:ln>
              <a:solidFill>
                <a:schemeClr val="bg1"/>
              </a:solidFill>
              <a:effectLst/>
              <a:uFillTx/>
              <a:sym typeface="Helvetica Light"/>
            </a:endParaRPr>
          </a:p>
        </p:txBody>
      </p:sp>
      <p:sp>
        <p:nvSpPr>
          <p:cNvPr id="36" name="TextBox 35"/>
          <p:cNvSpPr txBox="1"/>
          <p:nvPr/>
        </p:nvSpPr>
        <p:spPr>
          <a:xfrm>
            <a:off x="7508891" y="4716396"/>
            <a:ext cx="147320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Remove</a:t>
            </a:r>
          </a:p>
          <a:p>
            <a:pPr marL="0" marR="0" indent="0" defTabSz="584200" rtl="0" fontAlgn="auto" latinLnBrk="0" hangingPunct="0">
              <a:lnSpc>
                <a:spcPct val="100000"/>
              </a:lnSpc>
              <a:spcBef>
                <a:spcPts val="0"/>
              </a:spcBef>
              <a:spcAft>
                <a:spcPts val="0"/>
              </a:spcAft>
              <a:buClrTx/>
              <a:buSzTx/>
              <a:buFontTx/>
              <a:buNone/>
              <a:tabLst/>
            </a:pPr>
            <a:r>
              <a:rPr lang="en-US" sz="1800" b="1" dirty="0">
                <a:solidFill>
                  <a:schemeClr val="bg1"/>
                </a:solidFill>
              </a:rPr>
              <a:t>b</a:t>
            </a:r>
            <a:r>
              <a:rPr kumimoji="0" lang="en-US" sz="1800" b="1" i="0" u="none" strike="noStrike" cap="none" spc="0" normalizeH="0" baseline="0" dirty="0" smtClean="0">
                <a:ln>
                  <a:noFill/>
                </a:ln>
                <a:solidFill>
                  <a:schemeClr val="bg1"/>
                </a:solidFill>
                <a:effectLst/>
                <a:uFillTx/>
                <a:sym typeface="Helvetica Light"/>
              </a:rPr>
              <a:t>ad</a:t>
            </a:r>
            <a:r>
              <a:rPr kumimoji="0" lang="en-US" sz="1800" b="1" i="0" u="none" strike="noStrike" cap="none" spc="0" normalizeH="0" dirty="0" smtClean="0">
                <a:ln>
                  <a:noFill/>
                </a:ln>
                <a:solidFill>
                  <a:schemeClr val="bg1"/>
                </a:solidFill>
                <a:effectLst/>
                <a:uFillTx/>
                <a:sym typeface="Helvetica Light"/>
              </a:rPr>
              <a:t> sequences</a:t>
            </a:r>
            <a:endParaRPr kumimoji="0" lang="en-US" sz="1800" b="1" i="0" u="none" strike="noStrike" cap="none" spc="0" normalizeH="0" baseline="0" dirty="0">
              <a:ln>
                <a:noFill/>
              </a:ln>
              <a:solidFill>
                <a:schemeClr val="bg1"/>
              </a:solidFill>
              <a:effectLst/>
              <a:uFillTx/>
              <a:sym typeface="Helvetica Light"/>
            </a:endParaRPr>
          </a:p>
        </p:txBody>
      </p:sp>
      <p:sp>
        <p:nvSpPr>
          <p:cNvPr id="51" name="Chevron 50"/>
          <p:cNvSpPr/>
          <p:nvPr/>
        </p:nvSpPr>
        <p:spPr>
          <a:xfrm rot="5400000">
            <a:off x="1528553" y="6251388"/>
            <a:ext cx="1898650" cy="1348366"/>
          </a:xfrm>
          <a:prstGeom prst="chevron">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2" name="TextBox 51"/>
          <p:cNvSpPr txBox="1"/>
          <p:nvPr/>
        </p:nvSpPr>
        <p:spPr>
          <a:xfrm>
            <a:off x="1946949" y="6711700"/>
            <a:ext cx="1051571"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Analysis</a:t>
            </a:r>
            <a:endParaRPr kumimoji="0" lang="en-US" sz="1800" b="1" i="0" u="none" strike="noStrike" cap="none" spc="0" normalizeH="0" baseline="0" dirty="0">
              <a:ln>
                <a:noFill/>
              </a:ln>
              <a:solidFill>
                <a:schemeClr val="bg1"/>
              </a:solidFill>
              <a:effectLst/>
              <a:uFillTx/>
              <a:sym typeface="Helvetica Light"/>
            </a:endParaRPr>
          </a:p>
        </p:txBody>
      </p:sp>
      <p:sp>
        <p:nvSpPr>
          <p:cNvPr id="53" name="Rounded Rectangle 52"/>
          <p:cNvSpPr/>
          <p:nvPr/>
        </p:nvSpPr>
        <p:spPr>
          <a:xfrm>
            <a:off x="3696342" y="6172662"/>
            <a:ext cx="1574800" cy="1327150"/>
          </a:xfrm>
          <a:prstGeom prst="roundRect">
            <a:avLst/>
          </a:prstGeom>
          <a:blipFill rotWithShape="1">
            <a:blip r:embed="rId3"/>
            <a:srcRect/>
            <a:tile tx="0" ty="0" sx="100000" sy="100000" flip="none" algn="tl"/>
          </a:blipFill>
          <a:ln w="25400" cap="flat">
            <a:solidFill>
              <a:srgbClr val="FFFF00"/>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4" name="Rounded Rectangle 53"/>
          <p:cNvSpPr/>
          <p:nvPr/>
        </p:nvSpPr>
        <p:spPr>
          <a:xfrm>
            <a:off x="5547520" y="6163119"/>
            <a:ext cx="1700784" cy="2551176"/>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7" name="TextBox 56"/>
          <p:cNvSpPr txBox="1"/>
          <p:nvPr/>
        </p:nvSpPr>
        <p:spPr>
          <a:xfrm>
            <a:off x="3696342" y="6499475"/>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chemeClr val="bg1"/>
                </a:solidFill>
                <a:effectLst/>
                <a:uFillTx/>
                <a:latin typeface="+mn-lt"/>
                <a:ea typeface="+mn-ea"/>
                <a:cs typeface="+mn-cs"/>
                <a:sym typeface="Helvetica Light"/>
              </a:rPr>
              <a:t>Classify</a:t>
            </a:r>
          </a:p>
          <a:p>
            <a:pPr marL="0" marR="0" indent="0" defTabSz="584200" rtl="0" fontAlgn="auto" latinLnBrk="0" hangingPunct="0">
              <a:lnSpc>
                <a:spcPct val="100000"/>
              </a:lnSpc>
              <a:spcBef>
                <a:spcPts val="0"/>
              </a:spcBef>
              <a:spcAft>
                <a:spcPts val="0"/>
              </a:spcAft>
              <a:buClrTx/>
              <a:buSzTx/>
              <a:buFontTx/>
              <a:buNone/>
              <a:tabLst/>
            </a:pPr>
            <a:r>
              <a:rPr lang="en-US" sz="1800" b="1" dirty="0">
                <a:solidFill>
                  <a:schemeClr val="bg1"/>
                </a:solidFill>
              </a:rPr>
              <a:t>s</a:t>
            </a:r>
            <a:r>
              <a:rPr lang="en-US" sz="1800" b="1" dirty="0" smtClean="0">
                <a:solidFill>
                  <a:schemeClr val="bg1"/>
                </a:solidFill>
              </a:rPr>
              <a:t>equences*</a:t>
            </a:r>
            <a:endParaRPr kumimoji="0" lang="en-US" sz="1800" b="1" i="0" u="none" strike="noStrike" cap="none" spc="0" normalizeH="0" baseline="0" dirty="0">
              <a:ln>
                <a:noFill/>
              </a:ln>
              <a:solidFill>
                <a:schemeClr val="bg1"/>
              </a:solidFill>
              <a:effectLst/>
              <a:uFillTx/>
              <a:latin typeface="+mn-lt"/>
              <a:ea typeface="+mn-ea"/>
              <a:cs typeface="+mn-cs"/>
              <a:sym typeface="Helvetica Light"/>
            </a:endParaRPr>
          </a:p>
        </p:txBody>
      </p:sp>
      <p:sp>
        <p:nvSpPr>
          <p:cNvPr id="58" name="TextBox 57"/>
          <p:cNvSpPr txBox="1"/>
          <p:nvPr/>
        </p:nvSpPr>
        <p:spPr>
          <a:xfrm>
            <a:off x="5600200" y="6279415"/>
            <a:ext cx="164810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N4L 2018, 2017, 2016, 2013, 2010, 2000, 1990, 1980, Silva v132, Silva v132 </a:t>
            </a:r>
            <a:r>
              <a:rPr lang="en-US" sz="1800" b="1" dirty="0" err="1" smtClean="0">
                <a:solidFill>
                  <a:schemeClr val="bg1"/>
                </a:solidFill>
              </a:rPr>
              <a:t>reannotated</a:t>
            </a:r>
            <a:endParaRPr kumimoji="0" lang="en-US" sz="1800" b="1" i="0" u="none" strike="noStrike" cap="none" spc="0" normalizeH="0" baseline="0" dirty="0">
              <a:ln>
                <a:noFill/>
              </a:ln>
              <a:solidFill>
                <a:schemeClr val="bg1"/>
              </a:solidFill>
              <a:effectLst/>
              <a:uFillTx/>
              <a:sym typeface="Helvetica Light"/>
            </a:endParaRPr>
          </a:p>
        </p:txBody>
      </p:sp>
      <p:sp>
        <p:nvSpPr>
          <p:cNvPr id="72" name="TextBox 71"/>
          <p:cNvSpPr txBox="1"/>
          <p:nvPr/>
        </p:nvSpPr>
        <p:spPr>
          <a:xfrm>
            <a:off x="8611633" y="6875767"/>
            <a:ext cx="1051571"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Analysis</a:t>
            </a:r>
            <a:endParaRPr kumimoji="0" lang="en-US" sz="1800" b="1" i="0" u="none" strike="noStrike" cap="none" spc="0" normalizeH="0" baseline="0" dirty="0">
              <a:ln>
                <a:noFill/>
              </a:ln>
              <a:solidFill>
                <a:schemeClr val="bg1"/>
              </a:solidFill>
              <a:effectLst/>
              <a:uFillTx/>
              <a:sym typeface="Helvetica Light"/>
            </a:endParaRPr>
          </a:p>
        </p:txBody>
      </p:sp>
      <p:sp>
        <p:nvSpPr>
          <p:cNvPr id="73" name="Rounded Rectangle 72"/>
          <p:cNvSpPr/>
          <p:nvPr/>
        </p:nvSpPr>
        <p:spPr>
          <a:xfrm>
            <a:off x="7508891" y="6181128"/>
            <a:ext cx="1572768" cy="2551176"/>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74" name="TextBox 73"/>
          <p:cNvSpPr txBox="1"/>
          <p:nvPr/>
        </p:nvSpPr>
        <p:spPr>
          <a:xfrm>
            <a:off x="7535627" y="6230316"/>
            <a:ext cx="147320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Output consensus taxonomy, shared reads, OTU to unique sequence mapping </a:t>
            </a:r>
            <a:endParaRPr kumimoji="0" lang="en-US" sz="1800" b="1" i="0" u="none" strike="noStrike" cap="none" spc="0" normalizeH="0" baseline="0" dirty="0">
              <a:ln>
                <a:noFill/>
              </a:ln>
              <a:solidFill>
                <a:schemeClr val="bg1"/>
              </a:solidFill>
              <a:effectLst/>
              <a:uFillTx/>
              <a:sym typeface="Helvetica Light"/>
            </a:endParaRPr>
          </a:p>
        </p:txBody>
      </p:sp>
      <p:sp>
        <p:nvSpPr>
          <p:cNvPr id="75" name="Rounded Rectangle 74"/>
          <p:cNvSpPr/>
          <p:nvPr/>
        </p:nvSpPr>
        <p:spPr>
          <a:xfrm>
            <a:off x="9384094" y="6163119"/>
            <a:ext cx="1574800" cy="1327150"/>
          </a:xfrm>
          <a:prstGeom prst="roundRect">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76" name="TextBox 75"/>
          <p:cNvSpPr txBox="1"/>
          <p:nvPr/>
        </p:nvSpPr>
        <p:spPr>
          <a:xfrm>
            <a:off x="9429161" y="6485015"/>
            <a:ext cx="1473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1800" b="1" dirty="0" smtClean="0">
                <a:solidFill>
                  <a:schemeClr val="bg1"/>
                </a:solidFill>
              </a:rPr>
              <a:t>External analysis</a:t>
            </a:r>
            <a:endParaRPr kumimoji="0" lang="en-US" sz="1800" b="1" i="0" u="none" strike="noStrike" cap="none" spc="0" normalizeH="0" baseline="0" dirty="0">
              <a:ln>
                <a:noFill/>
              </a:ln>
              <a:solidFill>
                <a:schemeClr val="bg1"/>
              </a:solidFill>
              <a:effectLst/>
              <a:uFillTx/>
              <a:sym typeface="Helvetica Light"/>
            </a:endParaRPr>
          </a:p>
        </p:txBody>
      </p:sp>
    </p:spTree>
    <p:extLst>
      <p:ext uri="{BB962C8B-B14F-4D97-AF65-F5344CB8AC3E}">
        <p14:creationId xmlns:p14="http://schemas.microsoft.com/office/powerpoint/2010/main" val="1601576930"/>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179135" y="1732253"/>
            <a:ext cx="7050024" cy="6999252"/>
          </a:xfrm>
          <a:prstGeom prst="rect">
            <a:avLst/>
          </a:prstGeom>
        </p:spPr>
      </p:pic>
      <p:sp>
        <p:nvSpPr>
          <p:cNvPr id="3" name="Rectangle 2"/>
          <p:cNvSpPr/>
          <p:nvPr/>
        </p:nvSpPr>
        <p:spPr>
          <a:xfrm>
            <a:off x="2702284" y="871137"/>
            <a:ext cx="7886701" cy="830997"/>
          </a:xfrm>
          <a:prstGeom prst="rect">
            <a:avLst/>
          </a:prstGeom>
        </p:spPr>
        <p:txBody>
          <a:bodyPr wrap="square">
            <a:spAutoFit/>
          </a:bodyPr>
          <a:lstStyle/>
          <a:p>
            <a:pPr>
              <a:defRPr sz="3200">
                <a:latin typeface="Myriad Pro"/>
                <a:ea typeface="Myriad Pro"/>
                <a:cs typeface="Myriad Pro"/>
                <a:sym typeface="Myriad Pro"/>
              </a:defRPr>
            </a:pPr>
            <a:r>
              <a:rPr lang="en-US" sz="2400" dirty="0" smtClean="0">
                <a:latin typeface="Helvetica" charset="0"/>
                <a:ea typeface="Helvetica" charset="0"/>
                <a:cs typeface="Helvetica" charset="0"/>
              </a:rPr>
              <a:t>Cumulative taxonomic abundance, combined metagenome samples compared using four taxonomies</a:t>
            </a:r>
            <a:endParaRPr lang="en-US" sz="2400" dirty="0">
              <a:latin typeface="Helvetica" charset="0"/>
              <a:ea typeface="Helvetica" charset="0"/>
              <a:cs typeface="Helvetica" charset="0"/>
            </a:endParaRPr>
          </a:p>
        </p:txBody>
      </p:sp>
    </p:spTree>
    <p:extLst>
      <p:ext uri="{BB962C8B-B14F-4D97-AF65-F5344CB8AC3E}">
        <p14:creationId xmlns:p14="http://schemas.microsoft.com/office/powerpoint/2010/main" val="1961345328"/>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b="11420"/>
          <a:stretch/>
        </p:blipFill>
        <p:spPr>
          <a:xfrm>
            <a:off x="2386012" y="2192346"/>
            <a:ext cx="7186611" cy="6365874"/>
          </a:xfrm>
          <a:prstGeom prst="rect">
            <a:avLst/>
          </a:prstGeom>
        </p:spPr>
      </p:pic>
      <p:sp>
        <p:nvSpPr>
          <p:cNvPr id="4" name="Rectangle 3"/>
          <p:cNvSpPr/>
          <p:nvPr/>
        </p:nvSpPr>
        <p:spPr>
          <a:xfrm>
            <a:off x="2857575" y="1263631"/>
            <a:ext cx="6715048" cy="830997"/>
          </a:xfrm>
          <a:prstGeom prst="rect">
            <a:avLst/>
          </a:prstGeom>
        </p:spPr>
        <p:txBody>
          <a:bodyPr wrap="square">
            <a:spAutoFit/>
          </a:bodyPr>
          <a:lstStyle/>
          <a:p>
            <a:pPr>
              <a:defRPr sz="3200">
                <a:latin typeface="Myriad Pro"/>
                <a:ea typeface="Myriad Pro"/>
                <a:cs typeface="Myriad Pro"/>
                <a:sym typeface="Myriad Pro"/>
              </a:defRPr>
            </a:pPr>
            <a:r>
              <a:rPr lang="en-US" sz="2400" dirty="0" smtClean="0">
                <a:latin typeface="Helvetica" charset="0"/>
                <a:ea typeface="Helvetica" charset="0"/>
                <a:cs typeface="Helvetica" charset="0"/>
              </a:rPr>
              <a:t>Bray-Curtis distance, 2018 vs 2017 taxonomy, UPGMA, bootstrapped 500 iterations </a:t>
            </a:r>
            <a:endParaRPr lang="en-US" sz="2400" dirty="0">
              <a:latin typeface="Helvetica" charset="0"/>
              <a:ea typeface="Helvetica" charset="0"/>
              <a:cs typeface="Helvetica" charset="0"/>
            </a:endParaRPr>
          </a:p>
        </p:txBody>
      </p:sp>
      <p:cxnSp>
        <p:nvCxnSpPr>
          <p:cNvPr id="7" name="Straight Arrow Connector 6"/>
          <p:cNvCxnSpPr/>
          <p:nvPr/>
        </p:nvCxnSpPr>
        <p:spPr>
          <a:xfrm flipH="1">
            <a:off x="9760688" y="4040371"/>
            <a:ext cx="616689" cy="1"/>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0" name="Straight Arrow Connector 9"/>
          <p:cNvCxnSpPr/>
          <p:nvPr/>
        </p:nvCxnSpPr>
        <p:spPr>
          <a:xfrm flipH="1">
            <a:off x="9760687" y="5575004"/>
            <a:ext cx="616689" cy="1"/>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p:cNvCxnSpPr/>
          <p:nvPr/>
        </p:nvCxnSpPr>
        <p:spPr>
          <a:xfrm flipH="1">
            <a:off x="9760686" y="6726863"/>
            <a:ext cx="616689" cy="1"/>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p:cNvCxnSpPr/>
          <p:nvPr/>
        </p:nvCxnSpPr>
        <p:spPr>
          <a:xfrm flipH="1">
            <a:off x="9760686" y="7410890"/>
            <a:ext cx="616689" cy="1"/>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Straight Arrow Connector 12"/>
          <p:cNvCxnSpPr/>
          <p:nvPr/>
        </p:nvCxnSpPr>
        <p:spPr>
          <a:xfrm flipH="1">
            <a:off x="9760685" y="8094917"/>
            <a:ext cx="616689" cy="1"/>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94034850"/>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00176" y="2328862"/>
            <a:ext cx="5301739" cy="5314126"/>
          </a:xfrm>
          <a:prstGeom prst="rect">
            <a:avLst/>
          </a:prstGeom>
        </p:spPr>
      </p:pic>
      <p:pic>
        <p:nvPicPr>
          <p:cNvPr id="4" name="Picture 3"/>
          <p:cNvPicPr>
            <a:picLocks noChangeAspect="1"/>
          </p:cNvPicPr>
          <p:nvPr/>
        </p:nvPicPr>
        <p:blipFill>
          <a:blip r:embed="rId4"/>
          <a:stretch>
            <a:fillRect/>
          </a:stretch>
        </p:blipFill>
        <p:spPr>
          <a:xfrm>
            <a:off x="7121910" y="2328862"/>
            <a:ext cx="5430453" cy="5443538"/>
          </a:xfrm>
          <a:prstGeom prst="rect">
            <a:avLst/>
          </a:prstGeom>
        </p:spPr>
      </p:pic>
      <p:sp>
        <p:nvSpPr>
          <p:cNvPr id="5" name="Rectangle 4"/>
          <p:cNvSpPr/>
          <p:nvPr/>
        </p:nvSpPr>
        <p:spPr>
          <a:xfrm>
            <a:off x="2857575" y="1263631"/>
            <a:ext cx="6715048" cy="830997"/>
          </a:xfrm>
          <a:prstGeom prst="rect">
            <a:avLst/>
          </a:prstGeom>
        </p:spPr>
        <p:txBody>
          <a:bodyPr wrap="square">
            <a:spAutoFit/>
          </a:bodyPr>
          <a:lstStyle/>
          <a:p>
            <a:pPr>
              <a:defRPr sz="3200">
                <a:latin typeface="Myriad Pro"/>
                <a:ea typeface="Myriad Pro"/>
                <a:cs typeface="Myriad Pro"/>
                <a:sym typeface="Myriad Pro"/>
              </a:defRPr>
            </a:pPr>
            <a:r>
              <a:rPr lang="en-US" sz="2400" dirty="0" smtClean="0">
                <a:latin typeface="Helvetica" charset="0"/>
                <a:ea typeface="Helvetica" charset="0"/>
                <a:cs typeface="Helvetica" charset="0"/>
              </a:rPr>
              <a:t>NMDS and </a:t>
            </a:r>
            <a:r>
              <a:rPr lang="en-US" sz="2400" dirty="0" err="1" smtClean="0">
                <a:latin typeface="Helvetica" charset="0"/>
                <a:ea typeface="Helvetica" charset="0"/>
                <a:cs typeface="Helvetica" charset="0"/>
              </a:rPr>
              <a:t>PCoA</a:t>
            </a:r>
            <a:r>
              <a:rPr lang="en-US" sz="2400" dirty="0" smtClean="0">
                <a:latin typeface="Helvetica" charset="0"/>
                <a:ea typeface="Helvetica" charset="0"/>
                <a:cs typeface="Helvetica" charset="0"/>
              </a:rPr>
              <a:t> of metagenome analysis using 2017 and 2018 taxonomies</a:t>
            </a:r>
            <a:endParaRPr lang="en-US" sz="2400" dirty="0">
              <a:latin typeface="Helvetica" charset="0"/>
              <a:ea typeface="Helvetica" charset="0"/>
              <a:cs typeface="Helvetica" charset="0"/>
            </a:endParaRPr>
          </a:p>
        </p:txBody>
      </p:sp>
    </p:spTree>
    <p:extLst>
      <p:ext uri="{BB962C8B-B14F-4D97-AF65-F5344CB8AC3E}">
        <p14:creationId xmlns:p14="http://schemas.microsoft.com/office/powerpoint/2010/main" val="933384253"/>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378837" y="1701060"/>
            <a:ext cx="5143500" cy="6946900"/>
          </a:xfrm>
          <a:prstGeom prst="rect">
            <a:avLst/>
          </a:prstGeom>
        </p:spPr>
      </p:pic>
      <p:sp>
        <p:nvSpPr>
          <p:cNvPr id="4" name="Rectangle 3"/>
          <p:cNvSpPr/>
          <p:nvPr/>
        </p:nvSpPr>
        <p:spPr>
          <a:xfrm>
            <a:off x="6881204" y="1701060"/>
            <a:ext cx="5747635" cy="1077218"/>
          </a:xfrm>
          <a:prstGeom prst="rect">
            <a:avLst/>
          </a:prstGeom>
        </p:spPr>
        <p:txBody>
          <a:bodyPr wrap="square">
            <a:spAutoFit/>
          </a:bodyPr>
          <a:lstStyle/>
          <a:p>
            <a:pPr>
              <a:defRPr sz="3200">
                <a:latin typeface="Myriad Pro"/>
                <a:ea typeface="Myriad Pro"/>
                <a:cs typeface="Myriad Pro"/>
                <a:sym typeface="Myriad Pro"/>
              </a:defRPr>
            </a:pPr>
            <a:r>
              <a:rPr lang="en-US" dirty="0" smtClean="0">
                <a:latin typeface="Helvetica" charset="0"/>
                <a:ea typeface="Helvetica" charset="0"/>
                <a:cs typeface="Helvetica" charset="0"/>
              </a:rPr>
              <a:t>The </a:t>
            </a:r>
            <a:r>
              <a:rPr lang="en-US" dirty="0" smtClean="0">
                <a:latin typeface="Times New Roman" charset="0"/>
                <a:ea typeface="Times New Roman" charset="0"/>
                <a:cs typeface="Times New Roman" charset="0"/>
              </a:rPr>
              <a:t>Kolmogorov</a:t>
            </a:r>
            <a:r>
              <a:rPr lang="mr-IN" sz="3200" dirty="0">
                <a:latin typeface="Times New Roman" charset="0"/>
                <a:ea typeface="Times New Roman" charset="0"/>
                <a:cs typeface="Times New Roman" charset="0"/>
              </a:rPr>
              <a:t> – </a:t>
            </a:r>
            <a:r>
              <a:rPr lang="en-US" dirty="0" smtClean="0">
                <a:latin typeface="Times New Roman" charset="0"/>
                <a:ea typeface="Times New Roman" charset="0"/>
                <a:cs typeface="Times New Roman" charset="0"/>
              </a:rPr>
              <a:t>Smirnov</a:t>
            </a:r>
          </a:p>
          <a:p>
            <a:pPr>
              <a:defRPr sz="3200">
                <a:latin typeface="Myriad Pro"/>
                <a:ea typeface="Myriad Pro"/>
                <a:cs typeface="Myriad Pro"/>
                <a:sym typeface="Myriad Pro"/>
              </a:defRPr>
            </a:pPr>
            <a:r>
              <a:rPr lang="en-US" dirty="0" smtClean="0">
                <a:latin typeface="Times New Roman" charset="0"/>
                <a:ea typeface="Times New Roman" charset="0"/>
                <a:cs typeface="Times New Roman" charset="0"/>
              </a:rPr>
              <a:t>Goodness of Fit Test </a:t>
            </a:r>
            <a:endParaRPr lang="en-US" dirty="0">
              <a:latin typeface="Helvetica" charset="0"/>
              <a:ea typeface="Helvetica" charset="0"/>
              <a:cs typeface="Helvetica" charset="0"/>
            </a:endParaRPr>
          </a:p>
        </p:txBody>
      </p:sp>
      <p:sp>
        <p:nvSpPr>
          <p:cNvPr id="9" name="TextBox 8"/>
          <p:cNvSpPr txBox="1"/>
          <p:nvPr/>
        </p:nvSpPr>
        <p:spPr>
          <a:xfrm>
            <a:off x="6522338" y="3233855"/>
            <a:ext cx="6482462" cy="26879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2800" dirty="0" smtClean="0">
                <a:latin typeface="Times New Roman" charset="0"/>
                <a:ea typeface="Times New Roman" charset="0"/>
                <a:cs typeface="Times New Roman" charset="0"/>
                <a:sym typeface="Helvetica Neue"/>
              </a:rPr>
              <a:t>A non-parametric test of equality of:</a:t>
            </a:r>
          </a:p>
          <a:p>
            <a:pPr marL="752475" lvl="1" indent="-457200" algn="l">
              <a:buFont typeface="Arial" panose="020B0604020202020204" pitchFamily="34" charset="0"/>
              <a:buChar char="•"/>
            </a:pPr>
            <a:r>
              <a:rPr lang="en-US" sz="2800" dirty="0">
                <a:latin typeface="Times New Roman" charset="0"/>
                <a:ea typeface="Times New Roman" charset="0"/>
                <a:cs typeface="Times New Roman" charset="0"/>
                <a:sym typeface="Helvetica Neue"/>
              </a:rPr>
              <a:t>A</a:t>
            </a:r>
            <a:r>
              <a:rPr lang="en-US" sz="2800" dirty="0" smtClean="0">
                <a:latin typeface="Times New Roman" charset="0"/>
                <a:ea typeface="Times New Roman" charset="0"/>
                <a:cs typeface="Times New Roman" charset="0"/>
                <a:sym typeface="Helvetica Neue"/>
              </a:rPr>
              <a:t> continuous 1-D probability distribution with a reference distribution or</a:t>
            </a:r>
            <a:endParaRPr lang="en-US" sz="2800" dirty="0">
              <a:latin typeface="Times New Roman" charset="0"/>
              <a:ea typeface="Times New Roman" charset="0"/>
              <a:cs typeface="Times New Roman" charset="0"/>
              <a:sym typeface="Helvetica Neue"/>
            </a:endParaRPr>
          </a:p>
          <a:p>
            <a:pPr marL="752475" lvl="1" indent="-457200" algn="l">
              <a:buFont typeface="Arial" panose="020B0604020202020204" pitchFamily="34" charset="0"/>
              <a:buChar char="•"/>
            </a:pPr>
            <a:r>
              <a:rPr lang="en-US" sz="2800" dirty="0" smtClean="0">
                <a:latin typeface="Times New Roman" charset="0"/>
                <a:ea typeface="Times New Roman" charset="0"/>
                <a:cs typeface="Times New Roman" charset="0"/>
                <a:sym typeface="Helvetica Neue"/>
              </a:rPr>
              <a:t>Two empirical 1-D empirical distributions.</a:t>
            </a:r>
          </a:p>
        </p:txBody>
      </p:sp>
    </p:spTree>
    <p:extLst>
      <p:ext uri="{BB962C8B-B14F-4D97-AF65-F5344CB8AC3E}">
        <p14:creationId xmlns:p14="http://schemas.microsoft.com/office/powerpoint/2010/main" val="2005634246"/>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4244636" y="2989977"/>
                <a:ext cx="5205464" cy="16046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charset="0"/>
                              <a:cs typeface="Times New Roman" charset="0"/>
                            </a:rPr>
                          </m:ctrlPr>
                        </m:sSubPr>
                        <m:e>
                          <m:r>
                            <a:rPr lang="en-US" i="1">
                              <a:latin typeface="Cambria Math" charset="0"/>
                              <a:ea typeface="Times New Roman" charset="0"/>
                              <a:cs typeface="Times New Roman" charset="0"/>
                            </a:rPr>
                            <m:t>𝐹</m:t>
                          </m:r>
                        </m:e>
                        <m:sub>
                          <m:r>
                            <a:rPr lang="en-US" i="1">
                              <a:latin typeface="Cambria Math" charset="0"/>
                              <a:ea typeface="Times New Roman" charset="0"/>
                              <a:cs typeface="Times New Roman" charset="0"/>
                            </a:rPr>
                            <m:t>𝑛</m:t>
                          </m:r>
                        </m:sub>
                      </m:sSub>
                      <m:d>
                        <m:dPr>
                          <m:ctrlPr>
                            <a:rPr lang="en-US" i="1">
                              <a:latin typeface="Cambria Math" panose="02040503050406030204" pitchFamily="18" charset="0"/>
                              <a:ea typeface="Times New Roman" charset="0"/>
                              <a:cs typeface="Times New Roman" charset="0"/>
                            </a:rPr>
                          </m:ctrlPr>
                        </m:dPr>
                        <m:e>
                          <m:r>
                            <a:rPr lang="en-US" i="1">
                              <a:latin typeface="Cambria Math" charset="0"/>
                              <a:ea typeface="Times New Roman" charset="0"/>
                              <a:cs typeface="Times New Roman" charset="0"/>
                            </a:rPr>
                            <m:t>𝑥</m:t>
                          </m:r>
                        </m:e>
                      </m:d>
                      <m:r>
                        <a:rPr lang="en-US">
                          <a:latin typeface="Cambria Math" charset="0"/>
                          <a:ea typeface="Times New Roman" charset="0"/>
                          <a:cs typeface="Times New Roman" charset="0"/>
                        </a:rPr>
                        <m:t>= </m:t>
                      </m:r>
                      <m:f>
                        <m:fPr>
                          <m:ctrlPr>
                            <a:rPr lang="en-US" i="1">
                              <a:latin typeface="Cambria Math" panose="02040503050406030204" pitchFamily="18" charset="0"/>
                              <a:ea typeface="Times New Roman" charset="0"/>
                              <a:cs typeface="Times New Roman" charset="0"/>
                            </a:rPr>
                          </m:ctrlPr>
                        </m:fPr>
                        <m:num>
                          <m:r>
                            <a:rPr lang="en-US">
                              <a:latin typeface="Cambria Math" charset="0"/>
                              <a:ea typeface="Times New Roman" charset="0"/>
                              <a:cs typeface="Times New Roman" charset="0"/>
                            </a:rPr>
                            <m:t>1</m:t>
                          </m:r>
                        </m:num>
                        <m:den>
                          <m:r>
                            <a:rPr lang="en-US" i="1">
                              <a:latin typeface="Cambria Math" charset="0"/>
                              <a:ea typeface="Times New Roman" charset="0"/>
                              <a:cs typeface="Times New Roman" charset="0"/>
                            </a:rPr>
                            <m:t>𝑛</m:t>
                          </m:r>
                        </m:den>
                      </m:f>
                      <m:nary>
                        <m:naryPr>
                          <m:chr m:val="∑"/>
                          <m:limLoc m:val="undOvr"/>
                          <m:ctrlPr>
                            <a:rPr lang="en-US" i="1">
                              <a:latin typeface="Cambria Math" panose="02040503050406030204" pitchFamily="18" charset="0"/>
                              <a:ea typeface="Times New Roman" charset="0"/>
                              <a:cs typeface="Times New Roman" charset="0"/>
                            </a:rPr>
                          </m:ctrlPr>
                        </m:naryPr>
                        <m:sub>
                          <m:r>
                            <a:rPr lang="en-US" i="1">
                              <a:latin typeface="Cambria Math" charset="0"/>
                              <a:ea typeface="Times New Roman" charset="0"/>
                              <a:cs typeface="Times New Roman" charset="0"/>
                            </a:rPr>
                            <m:t>𝑖</m:t>
                          </m:r>
                          <m:r>
                            <a:rPr lang="en-US">
                              <a:latin typeface="Cambria Math" charset="0"/>
                              <a:ea typeface="Times New Roman" charset="0"/>
                              <a:cs typeface="Times New Roman" charset="0"/>
                            </a:rPr>
                            <m:t>=1</m:t>
                          </m:r>
                        </m:sub>
                        <m:sup>
                          <m:r>
                            <a:rPr lang="en-US" i="1">
                              <a:latin typeface="Cambria Math" charset="0"/>
                              <a:ea typeface="Times New Roman" charset="0"/>
                              <a:cs typeface="Times New Roman" charset="0"/>
                            </a:rPr>
                            <m:t>𝑛</m:t>
                          </m:r>
                        </m:sup>
                        <m:e>
                          <m:sSub>
                            <m:sSubPr>
                              <m:ctrlPr>
                                <a:rPr lang="en-US" i="1">
                                  <a:latin typeface="Cambria Math" panose="02040503050406030204" pitchFamily="18" charset="0"/>
                                  <a:ea typeface="Times New Roman" charset="0"/>
                                  <a:cs typeface="Times New Roman" charset="0"/>
                                </a:rPr>
                              </m:ctrlPr>
                            </m:sSubPr>
                            <m:e>
                              <m:r>
                                <a:rPr lang="en-US" i="1">
                                  <a:latin typeface="Cambria Math" charset="0"/>
                                  <a:ea typeface="Times New Roman" charset="0"/>
                                  <a:cs typeface="Times New Roman" charset="0"/>
                                </a:rPr>
                                <m:t>𝐼</m:t>
                              </m:r>
                            </m:e>
                            <m:sub>
                              <m:d>
                                <m:dPr>
                                  <m:begChr m:val="["/>
                                  <m:endChr m:val="]"/>
                                  <m:ctrlPr>
                                    <a:rPr lang="en-US" i="1">
                                      <a:latin typeface="Cambria Math" panose="02040503050406030204" pitchFamily="18" charset="0"/>
                                      <a:ea typeface="Times New Roman" charset="0"/>
                                      <a:cs typeface="Times New Roman" charset="0"/>
                                    </a:rPr>
                                  </m:ctrlPr>
                                </m:dPr>
                                <m:e>
                                  <m:r>
                                    <a:rPr lang="en-US">
                                      <a:latin typeface="Cambria Math" charset="0"/>
                                      <a:ea typeface="Times New Roman" charset="0"/>
                                      <a:cs typeface="Times New Roman" charset="0"/>
                                    </a:rPr>
                                    <m:t>−∞,</m:t>
                                  </m:r>
                                  <m:r>
                                    <a:rPr lang="en-US" i="1">
                                      <a:latin typeface="Cambria Math" charset="0"/>
                                      <a:ea typeface="Times New Roman" charset="0"/>
                                      <a:cs typeface="Times New Roman" charset="0"/>
                                    </a:rPr>
                                    <m:t>𝑥</m:t>
                                  </m:r>
                                </m:e>
                              </m:d>
                            </m:sub>
                          </m:sSub>
                          <m:d>
                            <m:dPr>
                              <m:ctrlPr>
                                <a:rPr lang="en-US" i="1">
                                  <a:latin typeface="Cambria Math" panose="02040503050406030204" pitchFamily="18" charset="0"/>
                                  <a:ea typeface="Times New Roman" charset="0"/>
                                  <a:cs typeface="Times New Roman" charset="0"/>
                                </a:rPr>
                              </m:ctrlPr>
                            </m:dPr>
                            <m:e>
                              <m:sSub>
                                <m:sSubPr>
                                  <m:ctrlPr>
                                    <a:rPr lang="en-US" i="1">
                                      <a:latin typeface="Cambria Math" panose="02040503050406030204" pitchFamily="18" charset="0"/>
                                      <a:ea typeface="Times New Roman" charset="0"/>
                                      <a:cs typeface="Times New Roman" charset="0"/>
                                    </a:rPr>
                                  </m:ctrlPr>
                                </m:sSubPr>
                                <m:e>
                                  <m:r>
                                    <a:rPr lang="en-US" i="1">
                                      <a:latin typeface="Cambria Math" charset="0"/>
                                      <a:ea typeface="Times New Roman" charset="0"/>
                                      <a:cs typeface="Times New Roman" charset="0"/>
                                    </a:rPr>
                                    <m:t>𝑋</m:t>
                                  </m:r>
                                </m:e>
                                <m:sub>
                                  <m:r>
                                    <a:rPr lang="en-US" i="1">
                                      <a:latin typeface="Cambria Math" charset="0"/>
                                      <a:ea typeface="Times New Roman" charset="0"/>
                                      <a:cs typeface="Times New Roman" charset="0"/>
                                    </a:rPr>
                                    <m:t>𝑖</m:t>
                                  </m:r>
                                </m:sub>
                              </m:sSub>
                            </m:e>
                          </m:d>
                        </m:e>
                      </m:nary>
                    </m:oMath>
                  </m:oMathPara>
                </a14:m>
                <a:endParaRPr lang="en-US" dirty="0">
                  <a:latin typeface="Times New Roman" charset="0"/>
                  <a:ea typeface="Times New Roman" charset="0"/>
                  <a:cs typeface="Times New Roman"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4244636" y="2989977"/>
                <a:ext cx="5205464" cy="1604606"/>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542902" y="4974573"/>
                <a:ext cx="11216167" cy="1384995"/>
              </a:xfrm>
              <a:prstGeom prst="rect">
                <a:avLst/>
              </a:prstGeom>
            </p:spPr>
            <p:txBody>
              <a:bodyPr wrap="square">
                <a:spAutoFit/>
              </a:bodyPr>
              <a:lstStyle/>
              <a:p>
                <a:pPr marL="63500"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where </a:t>
                </a:r>
                <a14:m>
                  <m:oMath xmlns:m="http://schemas.openxmlformats.org/officeDocument/2006/math">
                    <m:sSub>
                      <m:sSubPr>
                        <m:ctrlPr>
                          <a:rPr lang="en-US" sz="2800" i="1">
                            <a:latin typeface="Cambria Math" panose="02040503050406030204" pitchFamily="18" charset="0"/>
                            <a:ea typeface="Times New Roman" charset="0"/>
                            <a:cs typeface="Times New Roman" charset="0"/>
                          </a:rPr>
                        </m:ctrlPr>
                      </m:sSubPr>
                      <m:e>
                        <m:r>
                          <a:rPr lang="en-US" sz="2800" i="1">
                            <a:latin typeface="Cambria Math" charset="0"/>
                            <a:ea typeface="Times New Roman" charset="0"/>
                            <a:cs typeface="Times New Roman" charset="0"/>
                          </a:rPr>
                          <m:t>𝐹</m:t>
                        </m:r>
                      </m:e>
                      <m:sub>
                        <m:r>
                          <a:rPr lang="en-US" sz="2800" i="1">
                            <a:latin typeface="Cambria Math" charset="0"/>
                            <a:ea typeface="Times New Roman" charset="0"/>
                            <a:cs typeface="Times New Roman" charset="0"/>
                          </a:rPr>
                          <m:t>𝑛</m:t>
                        </m:r>
                      </m:sub>
                    </m:sSub>
                  </m:oMath>
                </a14:m>
                <a:r>
                  <a:rPr lang="en-US" sz="2800" dirty="0" smtClean="0">
                    <a:latin typeface="Times New Roman" charset="0"/>
                    <a:ea typeface="Times New Roman" charset="0"/>
                    <a:cs typeface="Times New Roman" charset="0"/>
                  </a:rPr>
                  <a:t> is the empirical distribution function for </a:t>
                </a:r>
                <a:r>
                  <a:rPr lang="en-US" sz="2800" i="1" dirty="0" smtClean="0">
                    <a:latin typeface="Times New Roman" charset="0"/>
                    <a:ea typeface="Times New Roman" charset="0"/>
                    <a:cs typeface="Times New Roman" charset="0"/>
                  </a:rPr>
                  <a:t>n</a:t>
                </a:r>
                <a:r>
                  <a:rPr lang="en-US" sz="2800" dirty="0" smtClean="0">
                    <a:latin typeface="Times New Roman" charset="0"/>
                    <a:ea typeface="Times New Roman" charset="0"/>
                    <a:cs typeface="Times New Roman" charset="0"/>
                  </a:rPr>
                  <a:t> independent and identically distributed ordered observations </a:t>
                </a:r>
                <a14:m>
                  <m:oMath xmlns:m="http://schemas.openxmlformats.org/officeDocument/2006/math">
                    <m:sSub>
                      <m:sSubPr>
                        <m:ctrlPr>
                          <a:rPr lang="en-US" sz="2800" i="1">
                            <a:latin typeface="Cambria Math" panose="02040503050406030204" pitchFamily="18" charset="0"/>
                            <a:ea typeface="Times New Roman" charset="0"/>
                            <a:cs typeface="Times New Roman" charset="0"/>
                          </a:rPr>
                        </m:ctrlPr>
                      </m:sSubPr>
                      <m:e>
                        <m:r>
                          <a:rPr lang="en-US" sz="2800" i="1">
                            <a:latin typeface="Cambria Math" charset="0"/>
                            <a:ea typeface="Times New Roman" charset="0"/>
                            <a:cs typeface="Times New Roman" charset="0"/>
                          </a:rPr>
                          <m:t>𝑋</m:t>
                        </m:r>
                      </m:e>
                      <m:sub>
                        <m:r>
                          <a:rPr lang="en-US" sz="2800" i="1">
                            <a:latin typeface="Cambria Math" charset="0"/>
                            <a:ea typeface="Times New Roman" charset="0"/>
                            <a:cs typeface="Times New Roman" charset="0"/>
                          </a:rPr>
                          <m:t>𝑖</m:t>
                        </m:r>
                      </m:sub>
                    </m:sSub>
                  </m:oMath>
                </a14:m>
                <a:r>
                  <a:rPr lang="en-US" sz="2800" dirty="0" smtClean="0">
                    <a:latin typeface="Times New Roman" charset="0"/>
                    <a:ea typeface="Times New Roman" charset="0"/>
                    <a:cs typeface="Times New Roman" charset="0"/>
                  </a:rPr>
                  <a:t> and </a:t>
                </a:r>
                <a:r>
                  <a:rPr lang="en-US" sz="2800" i="1" dirty="0" smtClean="0">
                    <a:latin typeface="Times New Roman" charset="0"/>
                    <a:ea typeface="Times New Roman" charset="0"/>
                    <a:cs typeface="Times New Roman" charset="0"/>
                    <a:sym typeface="Helvetica Neue"/>
                  </a:rPr>
                  <a:t>I</a:t>
                </a:r>
                <a:r>
                  <a:rPr lang="en-US" sz="2800" dirty="0" smtClean="0">
                    <a:latin typeface="Times New Roman" charset="0"/>
                    <a:ea typeface="Times New Roman" charset="0"/>
                    <a:cs typeface="Times New Roman" charset="0"/>
                    <a:sym typeface="Helvetica Neue"/>
                  </a:rPr>
                  <a:t>[</a:t>
                </a:r>
                <a:r>
                  <a:rPr lang="en-US" sz="2800" dirty="0">
                    <a:latin typeface="Times New Roman" charset="0"/>
                    <a:ea typeface="Times New Roman" charset="0"/>
                    <a:cs typeface="Times New Roman" charset="0"/>
                    <a:sym typeface="Helvetica Neue"/>
                  </a:rPr>
                  <a:t>−∞,x](</a:t>
                </a:r>
                <a14:m>
                  <m:oMath xmlns:m="http://schemas.openxmlformats.org/officeDocument/2006/math">
                    <m:sSub>
                      <m:sSubPr>
                        <m:ctrlPr>
                          <a:rPr lang="en-US" sz="2800" i="1">
                            <a:latin typeface="Cambria Math" panose="02040503050406030204" pitchFamily="18" charset="0"/>
                            <a:ea typeface="Times New Roman" charset="0"/>
                            <a:cs typeface="Times New Roman" charset="0"/>
                          </a:rPr>
                        </m:ctrlPr>
                      </m:sSubPr>
                      <m:e>
                        <m:r>
                          <a:rPr lang="en-US" sz="2800" i="1">
                            <a:latin typeface="Cambria Math" charset="0"/>
                            <a:ea typeface="Times New Roman" charset="0"/>
                            <a:cs typeface="Times New Roman" charset="0"/>
                          </a:rPr>
                          <m:t>𝑋</m:t>
                        </m:r>
                      </m:e>
                      <m:sub>
                        <m:r>
                          <a:rPr lang="en-US" sz="2800" i="1">
                            <a:latin typeface="Cambria Math" charset="0"/>
                            <a:ea typeface="Times New Roman" charset="0"/>
                            <a:cs typeface="Times New Roman" charset="0"/>
                          </a:rPr>
                          <m:t>𝑖</m:t>
                        </m:r>
                      </m:sub>
                    </m:sSub>
                  </m:oMath>
                </a14:m>
                <a:r>
                  <a:rPr lang="en-US" sz="2800" dirty="0">
                    <a:latin typeface="Times New Roman" charset="0"/>
                    <a:ea typeface="Times New Roman" charset="0"/>
                    <a:cs typeface="Times New Roman" charset="0"/>
                    <a:sym typeface="Helvetica Neue"/>
                  </a:rPr>
                  <a:t>) </a:t>
                </a:r>
                <a:r>
                  <a:rPr lang="en-US" sz="2800" dirty="0" smtClean="0">
                    <a:latin typeface="Times New Roman" charset="0"/>
                    <a:ea typeface="Times New Roman" charset="0"/>
                    <a:cs typeface="Times New Roman" charset="0"/>
                    <a:sym typeface="Helvetica Neue"/>
                  </a:rPr>
                  <a:t>is the indicator function and is equal to1 if </a:t>
                </a:r>
                <a14:m>
                  <m:oMath xmlns:m="http://schemas.openxmlformats.org/officeDocument/2006/math">
                    <m:sSub>
                      <m:sSubPr>
                        <m:ctrlPr>
                          <a:rPr lang="en-US" sz="2800" i="1">
                            <a:latin typeface="Cambria Math" panose="02040503050406030204" pitchFamily="18" charset="0"/>
                            <a:ea typeface="Times New Roman" charset="0"/>
                            <a:cs typeface="Times New Roman" charset="0"/>
                          </a:rPr>
                        </m:ctrlPr>
                      </m:sSubPr>
                      <m:e>
                        <m:r>
                          <a:rPr lang="en-US" sz="2800" i="1">
                            <a:latin typeface="Cambria Math" charset="0"/>
                            <a:ea typeface="Times New Roman" charset="0"/>
                            <a:cs typeface="Times New Roman" charset="0"/>
                          </a:rPr>
                          <m:t>𝑋</m:t>
                        </m:r>
                      </m:e>
                      <m:sub>
                        <m:r>
                          <a:rPr lang="en-US" sz="2800" i="1">
                            <a:latin typeface="Cambria Math" charset="0"/>
                            <a:ea typeface="Times New Roman" charset="0"/>
                            <a:cs typeface="Times New Roman" charset="0"/>
                          </a:rPr>
                          <m:t>𝑖</m:t>
                        </m:r>
                      </m:sub>
                    </m:sSub>
                  </m:oMath>
                </a14:m>
                <a:r>
                  <a:rPr lang="en-US" sz="2800" dirty="0" smtClean="0">
                    <a:latin typeface="Times New Roman" charset="0"/>
                    <a:ea typeface="Times New Roman" charset="0"/>
                    <a:cs typeface="Times New Roman" charset="0"/>
                    <a:sym typeface="Helvetica Neue"/>
                  </a:rPr>
                  <a:t> ≤ 0 and equal to 0 otherwise.</a:t>
                </a:r>
                <a:endParaRPr lang="en-US" dirty="0">
                  <a:latin typeface="Times New Roman" charset="0"/>
                  <a:ea typeface="Times New Roman" charset="0"/>
                  <a:cs typeface="Times New Roman"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542902" y="4974573"/>
                <a:ext cx="11216167" cy="1384995"/>
              </a:xfrm>
              <a:prstGeom prst="rect">
                <a:avLst/>
              </a:prstGeom>
              <a:blipFill rotWithShape="0">
                <a:blip r:embed="rId4"/>
                <a:stretch>
                  <a:fillRect l="-543" t="-4405" b="-11454"/>
                </a:stretch>
              </a:blipFill>
            </p:spPr>
            <p:txBody>
              <a:bodyPr/>
              <a:lstStyle/>
              <a:p>
                <a:r>
                  <a:rPr lang="en-US">
                    <a:noFill/>
                  </a:rPr>
                  <a:t> </a:t>
                </a:r>
              </a:p>
            </p:txBody>
          </p:sp>
        </mc:Fallback>
      </mc:AlternateContent>
      <p:sp>
        <p:nvSpPr>
          <p:cNvPr id="8" name="TextBox 7"/>
          <p:cNvSpPr txBox="1"/>
          <p:nvPr/>
        </p:nvSpPr>
        <p:spPr>
          <a:xfrm>
            <a:off x="3289351" y="1124057"/>
            <a:ext cx="686085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Kolmogorov</a:t>
            </a:r>
            <a:r>
              <a:rPr lang="mr-IN" dirty="0">
                <a:latin typeface="Times New Roman" charset="0"/>
                <a:ea typeface="Times New Roman" charset="0"/>
                <a:cs typeface="Times New Roman" charset="0"/>
              </a:rPr>
              <a:t> – </a:t>
            </a: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Smirnov</a:t>
            </a:r>
            <a:r>
              <a:rPr kumimoji="0" lang="en-US" sz="3600" b="0" i="0" u="none" strike="noStrike" cap="none" spc="0" normalizeH="0" dirty="0" smtClean="0">
                <a:ln>
                  <a:noFill/>
                </a:ln>
                <a:solidFill>
                  <a:srgbClr val="000000"/>
                </a:solidFill>
                <a:effectLst/>
                <a:uFillTx/>
                <a:latin typeface="Times New Roman" charset="0"/>
                <a:ea typeface="Times New Roman" charset="0"/>
                <a:cs typeface="Times New Roman" charset="0"/>
                <a:sym typeface="Helvetica Light"/>
              </a:rPr>
              <a:t> Distribution</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Tree>
    <p:extLst>
      <p:ext uri="{BB962C8B-B14F-4D97-AF65-F5344CB8AC3E}">
        <p14:creationId xmlns:p14="http://schemas.microsoft.com/office/powerpoint/2010/main" val="1493671761"/>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3383894" y="2222377"/>
                <a:ext cx="6577250" cy="6706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charset="0"/>
                            </a:rPr>
                            <m:t>𝐷</m:t>
                          </m:r>
                        </m:e>
                        <m:sub>
                          <m:r>
                            <a:rPr lang="en-US" i="1">
                              <a:latin typeface="Cambria Math" charset="0"/>
                            </a:rPr>
                            <m:t>𝑛</m:t>
                          </m:r>
                          <m:r>
                            <a:rPr lang="en-US">
                              <a:latin typeface="Cambria Math" charset="0"/>
                            </a:rPr>
                            <m:t>,</m:t>
                          </m:r>
                          <m:r>
                            <a:rPr lang="en-US" i="1">
                              <a:latin typeface="Cambria Math" charset="0"/>
                            </a:rPr>
                            <m:t>𝑚</m:t>
                          </m:r>
                        </m:sub>
                      </m:sSub>
                      <m:r>
                        <a:rPr lang="en-US">
                          <a:latin typeface="Cambria Math" charset="0"/>
                        </a:rPr>
                        <m:t>=</m:t>
                      </m:r>
                      <m:sSub>
                        <m:sSubPr>
                          <m:ctrlPr>
                            <a:rPr lang="en-US" i="1">
                              <a:latin typeface="Cambria Math" panose="02040503050406030204" pitchFamily="18" charset="0"/>
                            </a:rPr>
                          </m:ctrlPr>
                        </m:sSubPr>
                        <m:e>
                          <m:r>
                            <m:rPr>
                              <m:sty m:val="p"/>
                            </m:rPr>
                            <a:rPr lang="en-US">
                              <a:latin typeface="Cambria Math" charset="0"/>
                            </a:rPr>
                            <m:t>sup</m:t>
                          </m:r>
                        </m:e>
                        <m:sub>
                          <m:r>
                            <a:rPr lang="en-US" i="1">
                              <a:latin typeface="Cambria Math" charset="0"/>
                            </a:rPr>
                            <m:t>𝑥</m:t>
                          </m:r>
                        </m:sub>
                      </m:sSub>
                      <m:r>
                        <a:rPr lang="en-US">
                          <a:latin typeface="Cambria Math" charset="0"/>
                        </a:rPr>
                        <m:t> |</m:t>
                      </m:r>
                      <m:sSub>
                        <m:sSubPr>
                          <m:ctrlPr>
                            <a:rPr lang="en-US" i="1">
                              <a:latin typeface="Cambria Math" panose="02040503050406030204" pitchFamily="18" charset="0"/>
                            </a:rPr>
                          </m:ctrlPr>
                        </m:sSubPr>
                        <m:e>
                          <m:r>
                            <a:rPr lang="en-US" i="1">
                              <a:latin typeface="Cambria Math" charset="0"/>
                            </a:rPr>
                            <m:t>𝐹</m:t>
                          </m:r>
                        </m:e>
                        <m:sub>
                          <m:r>
                            <a:rPr lang="en-US">
                              <a:latin typeface="Cambria Math" charset="0"/>
                            </a:rPr>
                            <m:t>1,</m:t>
                          </m:r>
                          <m:r>
                            <a:rPr lang="en-US" i="1">
                              <a:latin typeface="Cambria Math" charset="0"/>
                            </a:rPr>
                            <m:t>𝑛</m:t>
                          </m:r>
                        </m:sub>
                      </m:sSub>
                      <m:d>
                        <m:dPr>
                          <m:ctrlPr>
                            <a:rPr lang="en-US" i="1">
                              <a:latin typeface="Cambria Math" panose="02040503050406030204" pitchFamily="18" charset="0"/>
                            </a:rPr>
                          </m:ctrlPr>
                        </m:dPr>
                        <m:e>
                          <m:r>
                            <a:rPr lang="en-US" i="1">
                              <a:latin typeface="Cambria Math" charset="0"/>
                            </a:rPr>
                            <m:t>𝑥</m:t>
                          </m:r>
                        </m:e>
                      </m:d>
                      <m:r>
                        <a:rPr lang="en-US">
                          <a:latin typeface="Cambria Math" charset="0"/>
                        </a:rPr>
                        <m:t>−</m:t>
                      </m:r>
                      <m:sSub>
                        <m:sSubPr>
                          <m:ctrlPr>
                            <a:rPr lang="en-US" i="1">
                              <a:latin typeface="Cambria Math" panose="02040503050406030204" pitchFamily="18" charset="0"/>
                            </a:rPr>
                          </m:ctrlPr>
                        </m:sSubPr>
                        <m:e>
                          <m:r>
                            <a:rPr lang="en-US" i="1">
                              <a:latin typeface="Cambria Math" charset="0"/>
                            </a:rPr>
                            <m:t>𝐹</m:t>
                          </m:r>
                        </m:e>
                        <m:sub>
                          <m:r>
                            <a:rPr lang="en-US">
                              <a:latin typeface="Cambria Math" charset="0"/>
                            </a:rPr>
                            <m:t>2,</m:t>
                          </m:r>
                          <m:r>
                            <a:rPr lang="en-US" i="1">
                              <a:latin typeface="Cambria Math" charset="0"/>
                            </a:rPr>
                            <m:t>𝑛</m:t>
                          </m:r>
                        </m:sub>
                      </m:sSub>
                      <m:d>
                        <m:dPr>
                          <m:ctrlPr>
                            <a:rPr lang="en-US" i="1">
                              <a:latin typeface="Cambria Math" panose="02040503050406030204" pitchFamily="18" charset="0"/>
                            </a:rPr>
                          </m:ctrlPr>
                        </m:dPr>
                        <m:e>
                          <m:r>
                            <a:rPr lang="en-US" i="1">
                              <a:latin typeface="Cambria Math" charset="0"/>
                            </a:rPr>
                            <m:t>𝑥</m:t>
                          </m:r>
                        </m:e>
                      </m:d>
                      <m:r>
                        <a:rPr lang="en-US">
                          <a:latin typeface="Cambria Math" charset="0"/>
                        </a:rPr>
                        <m:t>| </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3383894" y="2222377"/>
                <a:ext cx="6577250" cy="670696"/>
              </a:xfrm>
              <a:prstGeom prst="rect">
                <a:avLst/>
              </a:prstGeom>
              <a:blipFill rotWithShape="0">
                <a:blip r:embed="rId3"/>
                <a:stretch>
                  <a:fillRect/>
                </a:stretch>
              </a:blipFill>
            </p:spPr>
            <p:txBody>
              <a:bodyPr/>
              <a:lstStyle/>
              <a:p>
                <a:r>
                  <a:rPr lang="en-US">
                    <a:noFill/>
                  </a:rPr>
                  <a:t> </a:t>
                </a:r>
              </a:p>
            </p:txBody>
          </p:sp>
        </mc:Fallback>
      </mc:AlternateContent>
      <p:sp>
        <p:nvSpPr>
          <p:cNvPr id="6" name="Rectangle 5"/>
          <p:cNvSpPr/>
          <p:nvPr/>
        </p:nvSpPr>
        <p:spPr>
          <a:xfrm>
            <a:off x="1296537" y="3155732"/>
            <a:ext cx="11708263" cy="1077218"/>
          </a:xfrm>
          <a:prstGeom prst="rect">
            <a:avLst/>
          </a:prstGeom>
        </p:spPr>
        <p:txBody>
          <a:bodyPr wrap="square">
            <a:spAutoFit/>
          </a:bodyPr>
          <a:lstStyle/>
          <a:p>
            <a:pPr marL="63500" algn="l">
              <a:defRPr sz="3200">
                <a:latin typeface="Myriad Pro"/>
                <a:ea typeface="Myriad Pro"/>
                <a:cs typeface="Myriad Pro"/>
                <a:sym typeface="Myriad Pro"/>
              </a:defRPr>
            </a:pPr>
            <a:r>
              <a:rPr lang="en-US" dirty="0" smtClean="0">
                <a:latin typeface="Times New Roman" charset="0"/>
                <a:ea typeface="Times New Roman" charset="0"/>
                <a:cs typeface="Times New Roman" charset="0"/>
              </a:rPr>
              <a:t>Where </a:t>
            </a:r>
            <a:r>
              <a:rPr lang="en-US" i="1" dirty="0" err="1" smtClean="0">
                <a:latin typeface="Times New Roman" charset="0"/>
                <a:ea typeface="Times New Roman" charset="0"/>
                <a:cs typeface="Times New Roman" charset="0"/>
              </a:rPr>
              <a:t>sup</a:t>
            </a:r>
            <a:r>
              <a:rPr lang="en-US" i="1" baseline="-25000" dirty="0" err="1" smtClean="0">
                <a:latin typeface="Times New Roman" charset="0"/>
                <a:ea typeface="Times New Roman" charset="0"/>
                <a:cs typeface="Times New Roman" charset="0"/>
              </a:rPr>
              <a:t>x</a:t>
            </a:r>
            <a:r>
              <a:rPr lang="en-US" dirty="0" smtClean="0">
                <a:latin typeface="Times New Roman" charset="0"/>
                <a:ea typeface="Times New Roman" charset="0"/>
                <a:cs typeface="Times New Roman" charset="0"/>
              </a:rPr>
              <a:t> is the supremum of the set of distances. If a sample comes from the distribution (</a:t>
            </a:r>
            <a:r>
              <a:rPr lang="en-US" dirty="0" err="1" smtClean="0">
                <a:latin typeface="Times New Roman" charset="0"/>
                <a:ea typeface="Times New Roman" charset="0"/>
                <a:cs typeface="Times New Roman" charset="0"/>
              </a:rPr>
              <a:t>F</a:t>
            </a:r>
            <a:r>
              <a:rPr lang="en-US" i="1" baseline="-25000" dirty="0" err="1" smtClean="0">
                <a:latin typeface="Times New Roman" charset="0"/>
                <a:ea typeface="Times New Roman" charset="0"/>
                <a:cs typeface="Times New Roman" charset="0"/>
              </a:rPr>
              <a:t>x</a:t>
            </a:r>
            <a:r>
              <a:rPr lang="en-US" dirty="0" smtClean="0">
                <a:latin typeface="Times New Roman" charset="0"/>
                <a:ea typeface="Times New Roman" charset="0"/>
                <a:cs typeface="Times New Roman" charset="0"/>
              </a:rPr>
              <a:t>), </a:t>
            </a:r>
            <a:r>
              <a:rPr lang="en-US" dirty="0" err="1" smtClean="0">
                <a:latin typeface="Times New Roman" charset="0"/>
                <a:ea typeface="Times New Roman" charset="0"/>
                <a:cs typeface="Times New Roman" charset="0"/>
              </a:rPr>
              <a:t>D</a:t>
            </a:r>
            <a:r>
              <a:rPr lang="en-US" i="1" baseline="-25000" dirty="0" err="1" smtClean="0">
                <a:latin typeface="Times New Roman" charset="0"/>
                <a:ea typeface="Times New Roman" charset="0"/>
                <a:cs typeface="Times New Roman" charset="0"/>
              </a:rPr>
              <a:t>n</a:t>
            </a:r>
            <a:r>
              <a:rPr lang="en-US" baseline="-25000" dirty="0" smtClean="0">
                <a:latin typeface="Times New Roman" charset="0"/>
                <a:ea typeface="Times New Roman" charset="0"/>
                <a:cs typeface="Times New Roman" charset="0"/>
              </a:rPr>
              <a:t> </a:t>
            </a:r>
            <a:r>
              <a:rPr lang="en-US" dirty="0" smtClean="0">
                <a:latin typeface="Times New Roman" charset="0"/>
                <a:ea typeface="Times New Roman" charset="0"/>
                <a:cs typeface="Times New Roman" charset="0"/>
              </a:rPr>
              <a:t>converges to 0 and </a:t>
            </a:r>
            <a:r>
              <a:rPr lang="en-US" i="1" dirty="0" smtClean="0">
                <a:latin typeface="Times New Roman" charset="0"/>
                <a:ea typeface="Times New Roman" charset="0"/>
                <a:cs typeface="Times New Roman" charset="0"/>
              </a:rPr>
              <a:t>n</a:t>
            </a:r>
            <a:r>
              <a:rPr lang="en-US" dirty="0" smtClean="0">
                <a:latin typeface="Times New Roman" charset="0"/>
                <a:ea typeface="Times New Roman" charset="0"/>
                <a:cs typeface="Times New Roman" charset="0"/>
              </a:rPr>
              <a:t> goes to infinity.</a:t>
            </a:r>
            <a:endParaRPr lang="en-US" baseline="-25000" dirty="0">
              <a:latin typeface="Times New Roman" charset="0"/>
              <a:ea typeface="Times New Roman" charset="0"/>
              <a:cs typeface="Times New Roman" charset="0"/>
            </a:endParaRPr>
          </a:p>
        </p:txBody>
      </p:sp>
      <p:sp>
        <p:nvSpPr>
          <p:cNvPr id="10" name="TextBox 9"/>
          <p:cNvSpPr txBox="1"/>
          <p:nvPr/>
        </p:nvSpPr>
        <p:spPr>
          <a:xfrm>
            <a:off x="3815138" y="1124057"/>
            <a:ext cx="580928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Kolmogorov-Smirnov</a:t>
            </a:r>
            <a:r>
              <a:rPr kumimoji="0" lang="en-US" sz="3600" b="0" i="0" u="none" strike="noStrike" cap="none" spc="0" normalizeH="0" dirty="0" smtClean="0">
                <a:ln>
                  <a:noFill/>
                </a:ln>
                <a:solidFill>
                  <a:srgbClr val="000000"/>
                </a:solidFill>
                <a:effectLst/>
                <a:uFillTx/>
                <a:latin typeface="Times New Roman" charset="0"/>
                <a:ea typeface="Times New Roman" charset="0"/>
                <a:cs typeface="Times New Roman" charset="0"/>
                <a:sym typeface="Helvetica Light"/>
              </a:rPr>
              <a:t> Statistic</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mc:AlternateContent xmlns:mc="http://schemas.openxmlformats.org/markup-compatibility/2006" xmlns:a14="http://schemas.microsoft.com/office/drawing/2010/main">
        <mc:Choice Requires="a14">
          <p:sp>
            <p:nvSpPr>
              <p:cNvPr id="12" name="Rectangle 11"/>
              <p:cNvSpPr/>
              <p:nvPr/>
            </p:nvSpPr>
            <p:spPr>
              <a:xfrm>
                <a:off x="4368800" y="4495609"/>
                <a:ext cx="4314322" cy="17291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charset="0"/>
                            </a:rPr>
                            <m:t>𝐷</m:t>
                          </m:r>
                        </m:e>
                        <m:sub>
                          <m:r>
                            <a:rPr lang="en-US" i="1">
                              <a:latin typeface="Cambria Math" charset="0"/>
                            </a:rPr>
                            <m:t>𝑛</m:t>
                          </m:r>
                          <m:r>
                            <a:rPr lang="en-US">
                              <a:latin typeface="Cambria Math" charset="0"/>
                            </a:rPr>
                            <m:t>,</m:t>
                          </m:r>
                          <m:r>
                            <a:rPr lang="en-US" i="1">
                              <a:latin typeface="Cambria Math" charset="0"/>
                            </a:rPr>
                            <m:t>𝑚</m:t>
                          </m:r>
                        </m:sub>
                      </m:sSub>
                      <m:r>
                        <a:rPr lang="en-US">
                          <a:latin typeface="Cambria Math" charset="0"/>
                        </a:rPr>
                        <m:t>&gt;</m:t>
                      </m:r>
                      <m:r>
                        <a:rPr lang="en-US" i="1">
                          <a:latin typeface="Cambria Math" charset="0"/>
                        </a:rPr>
                        <m:t>𝑐</m:t>
                      </m:r>
                      <m:r>
                        <a:rPr lang="en-US">
                          <a:latin typeface="Cambria Math" charset="0"/>
                        </a:rPr>
                        <m:t>(</m:t>
                      </m:r>
                      <m:r>
                        <a:rPr lang="en-US" i="1">
                          <a:latin typeface="Cambria Math" charset="0"/>
                        </a:rPr>
                        <m:t>𝛼</m:t>
                      </m:r>
                      <m:r>
                        <a:rPr lang="en-US">
                          <a:latin typeface="Cambria Math"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charset="0"/>
                                </a:rPr>
                                <m:t>𝑛</m:t>
                              </m:r>
                              <m:r>
                                <a:rPr lang="en-US">
                                  <a:latin typeface="Cambria Math" charset="0"/>
                                </a:rPr>
                                <m:t>+</m:t>
                              </m:r>
                              <m:r>
                                <a:rPr lang="en-US" i="1">
                                  <a:latin typeface="Cambria Math" charset="0"/>
                                </a:rPr>
                                <m:t>𝑚</m:t>
                              </m:r>
                            </m:num>
                            <m:den>
                              <m:r>
                                <a:rPr lang="en-US" i="1">
                                  <a:latin typeface="Cambria Math" charset="0"/>
                                </a:rPr>
                                <m:t>𝑛𝑚</m:t>
                              </m:r>
                            </m:den>
                          </m:f>
                        </m:e>
                      </m:rad>
                    </m:oMath>
                  </m:oMathPara>
                </a14:m>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4368800" y="4495609"/>
                <a:ext cx="4314322" cy="1729191"/>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13" name="Table 12"/>
              <p:cNvGraphicFramePr>
                <a:graphicFrameLocks noGrp="1"/>
              </p:cNvGraphicFramePr>
              <p:nvPr>
                <p:extLst>
                  <p:ext uri="{D42A27DB-BD31-4B8C-83A1-F6EECF244321}">
                    <p14:modId xmlns:p14="http://schemas.microsoft.com/office/powerpoint/2010/main" val="1703324568"/>
                  </p:ext>
                </p:extLst>
              </p:nvPr>
            </p:nvGraphicFramePr>
            <p:xfrm>
              <a:off x="2956863" y="6599163"/>
              <a:ext cx="7431312" cy="918464"/>
            </p:xfrm>
            <a:graphic>
              <a:graphicData uri="http://schemas.openxmlformats.org/drawingml/2006/table">
                <a:tbl>
                  <a:tblPr firstRow="1" bandRow="1">
                    <a:tableStyleId>{5940675A-B579-460E-94D1-54222C63F5DA}</a:tableStyleId>
                  </a:tblPr>
                  <a:tblGrid>
                    <a:gridCol w="1238552"/>
                    <a:gridCol w="1238552"/>
                    <a:gridCol w="1238552"/>
                    <a:gridCol w="1238552"/>
                    <a:gridCol w="1238552"/>
                    <a:gridCol w="1238552"/>
                  </a:tblGrid>
                  <a:tr h="370840">
                    <a:tc>
                      <a:txBody>
                        <a:bodyPr/>
                        <a:lstStyle/>
                        <a:p>
                          <a:pPr/>
                          <a14:m>
                            <m:oMathPara xmlns:m="http://schemas.openxmlformats.org/officeDocument/2006/math">
                              <m:oMathParaPr>
                                <m:jc m:val="centerGroup"/>
                              </m:oMathParaPr>
                              <m:oMath xmlns:m="http://schemas.openxmlformats.org/officeDocument/2006/math">
                                <m:r>
                                  <a:rPr lang="en-US" sz="2400" b="1" i="1" smtClean="0">
                                    <a:latin typeface="Cambria Math" charset="0"/>
                                    <a:ea typeface="Times New Roman" charset="0"/>
                                    <a:cs typeface="Times New Roman" charset="0"/>
                                  </a:rPr>
                                  <m:t>𝜶</m:t>
                                </m:r>
                              </m:oMath>
                            </m:oMathPara>
                          </a14:m>
                          <a:endParaRPr lang="en-US" sz="2400" b="1"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0.01</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0.05</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0.1</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0.15</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0.2</a:t>
                          </a:r>
                          <a:endParaRPr lang="en-US" sz="2400" dirty="0">
                            <a:latin typeface="Times New Roman" charset="0"/>
                            <a:ea typeface="Times New Roman" charset="0"/>
                            <a:cs typeface="Times New Roman" charset="0"/>
                          </a:endParaRPr>
                        </a:p>
                      </a:txBody>
                      <a:tcPr/>
                    </a:tc>
                  </a:tr>
                  <a:tr h="370840">
                    <a:tc>
                      <a:txBody>
                        <a:bodyPr/>
                        <a:lstStyle/>
                        <a:p>
                          <a:r>
                            <a:rPr lang="en-US" sz="2400" b="1" dirty="0" smtClean="0">
                              <a:latin typeface="Times New Roman" charset="0"/>
                              <a:ea typeface="Times New Roman" charset="0"/>
                              <a:cs typeface="Times New Roman" charset="0"/>
                            </a:rPr>
                            <a:t>&gt;50</a:t>
                          </a:r>
                          <a:endParaRPr lang="en-US" sz="2400" b="1"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1.63/</a:t>
                          </a:r>
                          <a14:m>
                            <m:oMath xmlns:m="http://schemas.openxmlformats.org/officeDocument/2006/math">
                              <m:rad>
                                <m:radPr>
                                  <m:degHide m:val="on"/>
                                  <m:ctrlPr>
                                    <a:rPr lang="en-US" sz="2400" i="1" smtClean="0">
                                      <a:latin typeface="Cambria Math" panose="02040503050406030204" pitchFamily="18" charset="0"/>
                                      <a:ea typeface="Times New Roman" charset="0"/>
                                      <a:cs typeface="Times New Roman" charset="0"/>
                                    </a:rPr>
                                  </m:ctrlPr>
                                </m:radPr>
                                <m:deg/>
                                <m:e>
                                  <m:r>
                                    <a:rPr lang="en-US" sz="2400" b="0" i="1" smtClean="0">
                                      <a:latin typeface="Cambria Math" charset="0"/>
                                      <a:ea typeface="Times New Roman" charset="0"/>
                                      <a:cs typeface="Times New Roman" charset="0"/>
                                    </a:rPr>
                                    <m:t>𝑛</m:t>
                                  </m:r>
                                </m:e>
                              </m:rad>
                            </m:oMath>
                          </a14:m>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1.35/</a:t>
                          </a:r>
                          <a14:m>
                            <m:oMath xmlns:m="http://schemas.openxmlformats.org/officeDocument/2006/math">
                              <m:rad>
                                <m:radPr>
                                  <m:degHide m:val="on"/>
                                  <m:ctrlPr>
                                    <a:rPr lang="en-US" sz="2400" i="1" smtClean="0">
                                      <a:latin typeface="Cambria Math" panose="02040503050406030204" pitchFamily="18" charset="0"/>
                                      <a:ea typeface="Times New Roman" charset="0"/>
                                      <a:cs typeface="Times New Roman" charset="0"/>
                                    </a:rPr>
                                  </m:ctrlPr>
                                </m:radPr>
                                <m:deg/>
                                <m:e>
                                  <m:r>
                                    <a:rPr lang="en-US" sz="2400" b="0" i="1" smtClean="0">
                                      <a:latin typeface="Cambria Math" charset="0"/>
                                      <a:ea typeface="Times New Roman" charset="0"/>
                                      <a:cs typeface="Times New Roman" charset="0"/>
                                    </a:rPr>
                                    <m:t>𝑛</m:t>
                                  </m:r>
                                </m:e>
                              </m:rad>
                            </m:oMath>
                          </a14:m>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1.22/</a:t>
                          </a:r>
                          <a14:m>
                            <m:oMath xmlns:m="http://schemas.openxmlformats.org/officeDocument/2006/math">
                              <m:rad>
                                <m:radPr>
                                  <m:degHide m:val="on"/>
                                  <m:ctrlPr>
                                    <a:rPr lang="en-US" sz="2400" i="1" smtClean="0">
                                      <a:latin typeface="Cambria Math" panose="02040503050406030204" pitchFamily="18" charset="0"/>
                                      <a:ea typeface="Times New Roman" charset="0"/>
                                      <a:cs typeface="Times New Roman" charset="0"/>
                                    </a:rPr>
                                  </m:ctrlPr>
                                </m:radPr>
                                <m:deg/>
                                <m:e>
                                  <m:r>
                                    <a:rPr lang="en-US" sz="2400" b="0" i="1" smtClean="0">
                                      <a:latin typeface="Cambria Math" charset="0"/>
                                      <a:ea typeface="Times New Roman" charset="0"/>
                                      <a:cs typeface="Times New Roman" charset="0"/>
                                    </a:rPr>
                                    <m:t>𝑛</m:t>
                                  </m:r>
                                </m:e>
                              </m:rad>
                            </m:oMath>
                          </a14:m>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1.14/</a:t>
                          </a:r>
                          <a14:m>
                            <m:oMath xmlns:m="http://schemas.openxmlformats.org/officeDocument/2006/math">
                              <m:rad>
                                <m:radPr>
                                  <m:degHide m:val="on"/>
                                  <m:ctrlPr>
                                    <a:rPr lang="en-US" sz="2400" i="1" smtClean="0">
                                      <a:latin typeface="Cambria Math" panose="02040503050406030204" pitchFamily="18" charset="0"/>
                                      <a:ea typeface="Times New Roman" charset="0"/>
                                      <a:cs typeface="Times New Roman" charset="0"/>
                                    </a:rPr>
                                  </m:ctrlPr>
                                </m:radPr>
                                <m:deg/>
                                <m:e>
                                  <m:r>
                                    <a:rPr lang="en-US" sz="2400" b="0" i="1" smtClean="0">
                                      <a:latin typeface="Cambria Math" charset="0"/>
                                      <a:ea typeface="Times New Roman" charset="0"/>
                                      <a:cs typeface="Times New Roman" charset="0"/>
                                    </a:rPr>
                                    <m:t>𝑛</m:t>
                                  </m:r>
                                </m:e>
                              </m:rad>
                            </m:oMath>
                          </a14:m>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1.07/</a:t>
                          </a:r>
                          <a14:m>
                            <m:oMath xmlns:m="http://schemas.openxmlformats.org/officeDocument/2006/math">
                              <m:rad>
                                <m:radPr>
                                  <m:degHide m:val="on"/>
                                  <m:ctrlPr>
                                    <a:rPr lang="en-US" sz="2400" i="1" smtClean="0">
                                      <a:latin typeface="Cambria Math" panose="02040503050406030204" pitchFamily="18" charset="0"/>
                                      <a:ea typeface="Times New Roman" charset="0"/>
                                      <a:cs typeface="Times New Roman" charset="0"/>
                                    </a:rPr>
                                  </m:ctrlPr>
                                </m:radPr>
                                <m:deg/>
                                <m:e>
                                  <m:r>
                                    <a:rPr lang="en-US" sz="2400" b="0" i="1" smtClean="0">
                                      <a:latin typeface="Cambria Math" charset="0"/>
                                      <a:ea typeface="Times New Roman" charset="0"/>
                                      <a:cs typeface="Times New Roman" charset="0"/>
                                    </a:rPr>
                                    <m:t>𝑛</m:t>
                                  </m:r>
                                </m:e>
                              </m:rad>
                            </m:oMath>
                          </a14:m>
                          <a:endParaRPr lang="en-US" sz="2400" dirty="0">
                            <a:latin typeface="Times New Roman" charset="0"/>
                            <a:ea typeface="Times New Roman" charset="0"/>
                            <a:cs typeface="Times New Roman" charset="0"/>
                          </a:endParaRPr>
                        </a:p>
                      </a:txBody>
                      <a:tcPr/>
                    </a:tc>
                  </a:tr>
                </a:tbl>
              </a:graphicData>
            </a:graphic>
          </p:graphicFrame>
        </mc:Choice>
        <mc:Fallback xmlns="">
          <p:graphicFrame>
            <p:nvGraphicFramePr>
              <p:cNvPr id="13" name="Table 12"/>
              <p:cNvGraphicFramePr>
                <a:graphicFrameLocks noGrp="1"/>
              </p:cNvGraphicFramePr>
              <p:nvPr>
                <p:extLst>
                  <p:ext uri="{D42A27DB-BD31-4B8C-83A1-F6EECF244321}">
                    <p14:modId xmlns:p14="http://schemas.microsoft.com/office/powerpoint/2010/main" val="1703324568"/>
                  </p:ext>
                </p:extLst>
              </p:nvPr>
            </p:nvGraphicFramePr>
            <p:xfrm>
              <a:off x="2956863" y="6599163"/>
              <a:ext cx="7431312" cy="918464"/>
            </p:xfrm>
            <a:graphic>
              <a:graphicData uri="http://schemas.openxmlformats.org/drawingml/2006/table">
                <a:tbl>
                  <a:tblPr firstRow="1" bandRow="1">
                    <a:tableStyleId>{5940675A-B579-460E-94D1-54222C63F5DA}</a:tableStyleId>
                  </a:tblPr>
                  <a:tblGrid>
                    <a:gridCol w="1238552"/>
                    <a:gridCol w="1238552"/>
                    <a:gridCol w="1238552"/>
                    <a:gridCol w="1238552"/>
                    <a:gridCol w="1238552"/>
                    <a:gridCol w="1238552"/>
                  </a:tblGrid>
                  <a:tr h="457200">
                    <a:tc>
                      <a:txBody>
                        <a:bodyPr/>
                        <a:lstStyle/>
                        <a:p>
                          <a:endParaRPr lang="en-US"/>
                        </a:p>
                      </a:txBody>
                      <a:tcPr>
                        <a:blipFill rotWithShape="0">
                          <a:blip r:embed="rId5"/>
                          <a:stretch>
                            <a:fillRect l="-493" t="-9211" r="-501970" b="-130263"/>
                          </a:stretch>
                        </a:blipFill>
                      </a:tcPr>
                    </a:tc>
                    <a:tc>
                      <a:txBody>
                        <a:bodyPr/>
                        <a:lstStyle/>
                        <a:p>
                          <a:r>
                            <a:rPr lang="en-US" sz="2400" dirty="0" smtClean="0">
                              <a:latin typeface="Times New Roman" charset="0"/>
                              <a:ea typeface="Times New Roman" charset="0"/>
                              <a:cs typeface="Times New Roman" charset="0"/>
                            </a:rPr>
                            <a:t>0.01</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0.05</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0.1</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0.15</a:t>
                          </a:r>
                          <a:endParaRPr lang="en-US" sz="2400" dirty="0">
                            <a:latin typeface="Times New Roman" charset="0"/>
                            <a:ea typeface="Times New Roman" charset="0"/>
                            <a:cs typeface="Times New Roman" charset="0"/>
                          </a:endParaRPr>
                        </a:p>
                      </a:txBody>
                      <a:tcPr/>
                    </a:tc>
                    <a:tc>
                      <a:txBody>
                        <a:bodyPr/>
                        <a:lstStyle/>
                        <a:p>
                          <a:r>
                            <a:rPr lang="en-US" sz="2400" dirty="0" smtClean="0">
                              <a:latin typeface="Times New Roman" charset="0"/>
                              <a:ea typeface="Times New Roman" charset="0"/>
                              <a:cs typeface="Times New Roman" charset="0"/>
                            </a:rPr>
                            <a:t>0.2</a:t>
                          </a:r>
                          <a:endParaRPr lang="en-US" sz="2400" dirty="0">
                            <a:latin typeface="Times New Roman" charset="0"/>
                            <a:ea typeface="Times New Roman" charset="0"/>
                            <a:cs typeface="Times New Roman" charset="0"/>
                          </a:endParaRPr>
                        </a:p>
                      </a:txBody>
                      <a:tcPr/>
                    </a:tc>
                  </a:tr>
                  <a:tr h="461264">
                    <a:tc>
                      <a:txBody>
                        <a:bodyPr/>
                        <a:lstStyle/>
                        <a:p>
                          <a:r>
                            <a:rPr lang="en-US" sz="2400" b="1" dirty="0" smtClean="0">
                              <a:latin typeface="Times New Roman" charset="0"/>
                              <a:ea typeface="Times New Roman" charset="0"/>
                              <a:cs typeface="Times New Roman" charset="0"/>
                            </a:rPr>
                            <a:t>&gt;50</a:t>
                          </a:r>
                          <a:endParaRPr lang="en-US" sz="2400" b="1" dirty="0">
                            <a:latin typeface="Times New Roman" charset="0"/>
                            <a:ea typeface="Times New Roman" charset="0"/>
                            <a:cs typeface="Times New Roman" charset="0"/>
                          </a:endParaRPr>
                        </a:p>
                      </a:txBody>
                      <a:tcPr/>
                    </a:tc>
                    <a:tc>
                      <a:txBody>
                        <a:bodyPr/>
                        <a:lstStyle/>
                        <a:p>
                          <a:endParaRPr lang="en-US"/>
                        </a:p>
                      </a:txBody>
                      <a:tcPr>
                        <a:blipFill rotWithShape="0">
                          <a:blip r:embed="rId5"/>
                          <a:stretch>
                            <a:fillRect l="-100000" t="-109211" r="-399510" b="-30263"/>
                          </a:stretch>
                        </a:blipFill>
                      </a:tcPr>
                    </a:tc>
                    <a:tc>
                      <a:txBody>
                        <a:bodyPr/>
                        <a:lstStyle/>
                        <a:p>
                          <a:endParaRPr lang="en-US"/>
                        </a:p>
                      </a:txBody>
                      <a:tcPr>
                        <a:blipFill rotWithShape="0">
                          <a:blip r:embed="rId5"/>
                          <a:stretch>
                            <a:fillRect l="-200985" t="-109211" r="-301478" b="-30263"/>
                          </a:stretch>
                        </a:blipFill>
                      </a:tcPr>
                    </a:tc>
                    <a:tc>
                      <a:txBody>
                        <a:bodyPr/>
                        <a:lstStyle/>
                        <a:p>
                          <a:endParaRPr lang="en-US"/>
                        </a:p>
                      </a:txBody>
                      <a:tcPr>
                        <a:blipFill rotWithShape="0">
                          <a:blip r:embed="rId5"/>
                          <a:stretch>
                            <a:fillRect l="-300985" t="-109211" r="-201478" b="-30263"/>
                          </a:stretch>
                        </a:blipFill>
                      </a:tcPr>
                    </a:tc>
                    <a:tc>
                      <a:txBody>
                        <a:bodyPr/>
                        <a:lstStyle/>
                        <a:p>
                          <a:endParaRPr lang="en-US"/>
                        </a:p>
                      </a:txBody>
                      <a:tcPr>
                        <a:blipFill rotWithShape="0">
                          <a:blip r:embed="rId5"/>
                          <a:stretch>
                            <a:fillRect l="-399020" t="-109211" r="-100490" b="-30263"/>
                          </a:stretch>
                        </a:blipFill>
                      </a:tcPr>
                    </a:tc>
                    <a:tc>
                      <a:txBody>
                        <a:bodyPr/>
                        <a:lstStyle/>
                        <a:p>
                          <a:endParaRPr lang="en-US"/>
                        </a:p>
                      </a:txBody>
                      <a:tcPr>
                        <a:blipFill rotWithShape="0">
                          <a:blip r:embed="rId5"/>
                          <a:stretch>
                            <a:fillRect l="-501478" t="-109211" r="-985" b="-30263"/>
                          </a:stretch>
                        </a:blipFill>
                      </a:tcPr>
                    </a:tc>
                  </a:tr>
                </a:tbl>
              </a:graphicData>
            </a:graphic>
          </p:graphicFrame>
        </mc:Fallback>
      </mc:AlternateContent>
    </p:spTree>
    <p:extLst>
      <p:ext uri="{BB962C8B-B14F-4D97-AF65-F5344CB8AC3E}">
        <p14:creationId xmlns:p14="http://schemas.microsoft.com/office/powerpoint/2010/main" val="331019118"/>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07535"/>
            <a:ext cx="13004800" cy="6689216"/>
          </a:xfrm>
          <a:prstGeom prst="rect">
            <a:avLst/>
          </a:prstGeom>
        </p:spPr>
      </p:pic>
      <p:cxnSp>
        <p:nvCxnSpPr>
          <p:cNvPr id="8" name="Straight Arrow Connector 7"/>
          <p:cNvCxnSpPr/>
          <p:nvPr/>
        </p:nvCxnSpPr>
        <p:spPr>
          <a:xfrm>
            <a:off x="5784111" y="978195"/>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9" name="Straight Arrow Connector 8"/>
          <p:cNvCxnSpPr/>
          <p:nvPr/>
        </p:nvCxnSpPr>
        <p:spPr>
          <a:xfrm>
            <a:off x="1619693" y="978195"/>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0" name="Straight Arrow Connector 9"/>
          <p:cNvCxnSpPr/>
          <p:nvPr/>
        </p:nvCxnSpPr>
        <p:spPr>
          <a:xfrm>
            <a:off x="6502400" y="978195"/>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1" name="Straight Arrow Connector 10"/>
          <p:cNvCxnSpPr/>
          <p:nvPr/>
        </p:nvCxnSpPr>
        <p:spPr>
          <a:xfrm>
            <a:off x="7122630" y="981740"/>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 name="Straight Arrow Connector 11"/>
          <p:cNvCxnSpPr/>
          <p:nvPr/>
        </p:nvCxnSpPr>
        <p:spPr>
          <a:xfrm>
            <a:off x="7824375" y="1003005"/>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Straight Arrow Connector 12"/>
          <p:cNvCxnSpPr/>
          <p:nvPr/>
        </p:nvCxnSpPr>
        <p:spPr>
          <a:xfrm>
            <a:off x="8678520" y="1006550"/>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4" name="Straight Arrow Connector 13"/>
          <p:cNvCxnSpPr/>
          <p:nvPr/>
        </p:nvCxnSpPr>
        <p:spPr>
          <a:xfrm>
            <a:off x="9681520" y="1010095"/>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5" name="Straight Arrow Connector 14"/>
          <p:cNvCxnSpPr/>
          <p:nvPr/>
        </p:nvCxnSpPr>
        <p:spPr>
          <a:xfrm>
            <a:off x="10748315" y="1034905"/>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6" name="Straight Arrow Connector 15"/>
          <p:cNvCxnSpPr/>
          <p:nvPr/>
        </p:nvCxnSpPr>
        <p:spPr>
          <a:xfrm>
            <a:off x="11793845" y="1038450"/>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7" name="Straight Arrow Connector 16"/>
          <p:cNvCxnSpPr/>
          <p:nvPr/>
        </p:nvCxnSpPr>
        <p:spPr>
          <a:xfrm>
            <a:off x="12733050" y="1041995"/>
            <a:ext cx="0" cy="723014"/>
          </a:xfrm>
          <a:prstGeom prst="straightConnector1">
            <a:avLst/>
          </a:prstGeom>
          <a:noFill/>
          <a:ln w="1270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264617680"/>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842677" y="1488119"/>
            <a:ext cx="2487862"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Taxonomies</a:t>
            </a:r>
            <a:endParaRPr kumimoji="0" lang="en-US" sz="3600" b="1"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4" name="TextBox 3"/>
          <p:cNvSpPr txBox="1"/>
          <p:nvPr/>
        </p:nvSpPr>
        <p:spPr>
          <a:xfrm>
            <a:off x="1674170" y="2427324"/>
            <a:ext cx="496289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Knowledge representation</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5" name="TextBox 4"/>
          <p:cNvSpPr txBox="1"/>
          <p:nvPr/>
        </p:nvSpPr>
        <p:spPr>
          <a:xfrm>
            <a:off x="1699524" y="3345264"/>
            <a:ext cx="3834383"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Usually hierarchical</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6" name="TextBox 5"/>
          <p:cNvSpPr txBox="1"/>
          <p:nvPr/>
        </p:nvSpPr>
        <p:spPr>
          <a:xfrm>
            <a:off x="1776328" y="4036952"/>
            <a:ext cx="10588544" cy="1826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8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Heuristics</a:t>
            </a:r>
            <a:r>
              <a:rPr kumimoji="0" lang="en-US" sz="2800" b="0" i="0" u="none" strike="noStrike" cap="none" spc="0" normalizeH="0" dirty="0" smtClean="0">
                <a:ln>
                  <a:noFill/>
                </a:ln>
                <a:solidFill>
                  <a:srgbClr val="000000"/>
                </a:solidFill>
                <a:effectLst/>
                <a:uFillTx/>
                <a:latin typeface="Times New Roman" charset="0"/>
                <a:ea typeface="Times New Roman" charset="0"/>
                <a:cs typeface="Times New Roman" charset="0"/>
                <a:sym typeface="Helvetica Light"/>
              </a:rPr>
              <a:t> for ordering used to ensure interoperability</a:t>
            </a:r>
            <a:endParaRPr lang="en-US" sz="2800" dirty="0">
              <a:latin typeface="Times New Roman" charset="0"/>
              <a:ea typeface="Times New Roman" charset="0"/>
              <a:cs typeface="Times New Roman" charset="0"/>
            </a:endParaRPr>
          </a:p>
          <a:p>
            <a:pPr marL="571500" indent="-571500" algn="l">
              <a:buFont typeface="Arial" panose="020B0604020202020204" pitchFamily="34" charset="0"/>
              <a:buChar char="•"/>
            </a:pPr>
            <a:r>
              <a:rPr lang="en-US" sz="2800" dirty="0">
                <a:latin typeface="Times New Roman" charset="0"/>
                <a:ea typeface="Times New Roman" charset="0"/>
                <a:cs typeface="Times New Roman" charset="0"/>
              </a:rPr>
              <a:t>Not regulated for plants, animals, algae, </a:t>
            </a:r>
            <a:r>
              <a:rPr lang="en-US" sz="2800" dirty="0" smtClean="0">
                <a:latin typeface="Times New Roman" charset="0"/>
                <a:ea typeface="Times New Roman" charset="0"/>
                <a:cs typeface="Times New Roman" charset="0"/>
              </a:rPr>
              <a:t>fungi </a:t>
            </a:r>
            <a:r>
              <a:rPr lang="en-US" sz="2800" dirty="0" err="1" smtClean="0">
                <a:latin typeface="Times New Roman" charset="0"/>
                <a:ea typeface="Times New Roman" charset="0"/>
                <a:cs typeface="Times New Roman" charset="0"/>
              </a:rPr>
              <a:t>protists</a:t>
            </a:r>
            <a:r>
              <a:rPr lang="en-US" sz="2800" dirty="0" smtClean="0">
                <a:latin typeface="Times New Roman" charset="0"/>
                <a:ea typeface="Times New Roman" charset="0"/>
                <a:cs typeface="Times New Roman" charset="0"/>
              </a:rPr>
              <a:t> </a:t>
            </a:r>
            <a:r>
              <a:rPr lang="en-US" sz="2800" dirty="0">
                <a:latin typeface="Times New Roman" charset="0"/>
                <a:ea typeface="Times New Roman" charset="0"/>
                <a:cs typeface="Times New Roman" charset="0"/>
              </a:rPr>
              <a:t>or prokaryotes. Regulated for </a:t>
            </a:r>
            <a:r>
              <a:rPr lang="en-US" sz="2800" dirty="0" smtClean="0">
                <a:latin typeface="Times New Roman" charset="0"/>
                <a:ea typeface="Times New Roman" charset="0"/>
                <a:cs typeface="Times New Roman" charset="0"/>
              </a:rPr>
              <a:t>viruses</a:t>
            </a:r>
          </a:p>
          <a:p>
            <a:pPr marL="571500" indent="-571500" algn="l">
              <a:buFont typeface="Arial" panose="020B0604020202020204" pitchFamily="34" charset="0"/>
              <a:buChar char="•"/>
            </a:pPr>
            <a:r>
              <a:rPr lang="en-US" sz="2800" dirty="0">
                <a:latin typeface="Times New Roman" charset="0"/>
                <a:ea typeface="Times New Roman" charset="0"/>
                <a:cs typeface="Times New Roman" charset="0"/>
              </a:rPr>
              <a:t>Key concepts are ranks, types and priority </a:t>
            </a:r>
          </a:p>
        </p:txBody>
      </p:sp>
    </p:spTree>
    <p:extLst>
      <p:ext uri="{BB962C8B-B14F-4D97-AF65-F5344CB8AC3E}">
        <p14:creationId xmlns:p14="http://schemas.microsoft.com/office/powerpoint/2010/main" val="20844744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6200000">
            <a:off x="1101898" y="4071308"/>
            <a:ext cx="359072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Helvetica Light"/>
              </a:rPr>
              <a:t>Cumulative</a:t>
            </a:r>
            <a:r>
              <a:rPr kumimoji="0" lang="en-US" sz="1800" b="0" i="0" u="none" strike="noStrike" cap="none" spc="0" normalizeH="0" dirty="0">
                <a:ln>
                  <a:noFill/>
                </a:ln>
                <a:solidFill>
                  <a:srgbClr val="000000"/>
                </a:solidFill>
                <a:effectLst/>
                <a:uFillTx/>
                <a:latin typeface="+mn-lt"/>
                <a:ea typeface="+mn-ea"/>
                <a:cs typeface="+mn-cs"/>
                <a:sym typeface="Helvetica Light"/>
              </a:rPr>
              <a:t> taxonomic distribution</a:t>
            </a:r>
            <a:endParaRPr kumimoji="0" lang="en-US" sz="18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4" name="Picture 3"/>
          <p:cNvPicPr>
            <a:picLocks noChangeAspect="1"/>
          </p:cNvPicPr>
          <p:nvPr/>
        </p:nvPicPr>
        <p:blipFill>
          <a:blip r:embed="rId3"/>
          <a:stretch>
            <a:fillRect/>
          </a:stretch>
        </p:blipFill>
        <p:spPr>
          <a:xfrm>
            <a:off x="3191750" y="1163375"/>
            <a:ext cx="7611900" cy="7440769"/>
          </a:xfrm>
          <a:prstGeom prst="rect">
            <a:avLst/>
          </a:prstGeom>
        </p:spPr>
      </p:pic>
    </p:spTree>
    <p:extLst>
      <p:ext uri="{BB962C8B-B14F-4D97-AF65-F5344CB8AC3E}">
        <p14:creationId xmlns:p14="http://schemas.microsoft.com/office/powerpoint/2010/main" val="613133119"/>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0489" y="1128705"/>
            <a:ext cx="4714874" cy="584775"/>
          </a:xfrm>
          <a:prstGeom prst="rect">
            <a:avLst/>
          </a:prstGeom>
        </p:spPr>
        <p:txBody>
          <a:bodyPr wrap="square">
            <a:spAutoFit/>
          </a:bodyPr>
          <a:lstStyle/>
          <a:p>
            <a:pPr>
              <a:defRPr sz="3200">
                <a:latin typeface="Myriad Pro"/>
                <a:ea typeface="Myriad Pro"/>
                <a:cs typeface="Myriad Pro"/>
                <a:sym typeface="Myriad Pro"/>
              </a:defRPr>
            </a:pPr>
            <a:r>
              <a:rPr lang="en-US" sz="3200" dirty="0" smtClean="0">
                <a:latin typeface="Times New Roman" charset="0"/>
                <a:ea typeface="Times New Roman" charset="0"/>
                <a:cs typeface="Times New Roman" charset="0"/>
              </a:rPr>
              <a:t>Initial findings</a:t>
            </a:r>
          </a:p>
        </p:txBody>
      </p:sp>
      <p:sp>
        <p:nvSpPr>
          <p:cNvPr id="3" name="Rectangle 2"/>
          <p:cNvSpPr/>
          <p:nvPr/>
        </p:nvSpPr>
        <p:spPr>
          <a:xfrm>
            <a:off x="1728789" y="1937727"/>
            <a:ext cx="9629774" cy="4955203"/>
          </a:xfrm>
          <a:prstGeom prst="rect">
            <a:avLst/>
          </a:prstGeom>
        </p:spPr>
        <p:txBody>
          <a:bodyPr wrap="square">
            <a:spAutoFit/>
          </a:bodyPr>
          <a:lstStyle/>
          <a:p>
            <a:pPr algn="l">
              <a:defRPr sz="3200">
                <a:latin typeface="Myriad Pro"/>
                <a:ea typeface="Myriad Pro"/>
                <a:cs typeface="Myriad Pro"/>
                <a:sym typeface="Myriad Pro"/>
              </a:defRPr>
            </a:pPr>
            <a:r>
              <a:rPr lang="en-US" sz="2400" dirty="0" smtClean="0">
                <a:latin typeface="Times New Roman" charset="0"/>
                <a:ea typeface="Times New Roman" charset="0"/>
                <a:cs typeface="Times New Roman" charset="0"/>
              </a:rPr>
              <a:t>Of the possible pairwise comparisons of taxonomic distributions for the amplicon metagenomics data, only two distributions were</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considered the same: 2018</a:t>
            </a:r>
            <a:r>
              <a:rPr lang="mr-IN" sz="2400" dirty="0">
                <a:latin typeface="Times New Roman" charset="0"/>
                <a:ea typeface="Times New Roman" charset="0"/>
                <a:cs typeface="Times New Roman" charset="0"/>
              </a:rPr>
              <a:t> – </a:t>
            </a:r>
            <a:r>
              <a:rPr lang="en-US" sz="2400" dirty="0" smtClean="0">
                <a:latin typeface="Times New Roman" charset="0"/>
                <a:ea typeface="Times New Roman" charset="0"/>
                <a:cs typeface="Times New Roman" charset="0"/>
              </a:rPr>
              <a:t>2017. All others were significantly different from one another.</a:t>
            </a:r>
          </a:p>
          <a:p>
            <a:pPr algn="l">
              <a:defRPr sz="3200">
                <a:latin typeface="Myriad Pro"/>
                <a:ea typeface="Myriad Pro"/>
                <a:cs typeface="Myriad Pro"/>
                <a:sym typeface="Myriad Pro"/>
              </a:defRPr>
            </a:pPr>
            <a:endParaRPr lang="en-US" sz="24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400" dirty="0" smtClean="0">
                <a:latin typeface="Times New Roman" charset="0"/>
                <a:ea typeface="Times New Roman" charset="0"/>
                <a:cs typeface="Times New Roman" charset="0"/>
              </a:rPr>
              <a:t>Comparison of samples required re-analysis with and against the same taxonomic file to ensure that any differences between samples are due to biological or environmental factors.</a:t>
            </a:r>
          </a:p>
          <a:p>
            <a:pPr algn="l">
              <a:defRPr sz="3200">
                <a:latin typeface="Myriad Pro"/>
                <a:ea typeface="Myriad Pro"/>
                <a:cs typeface="Myriad Pro"/>
                <a:sym typeface="Myriad Pro"/>
              </a:defRPr>
            </a:pPr>
            <a:endParaRPr lang="en-US" sz="24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400" b="1" i="1" dirty="0" smtClean="0">
                <a:latin typeface="Times New Roman" charset="0"/>
                <a:ea typeface="Times New Roman" charset="0"/>
                <a:cs typeface="Times New Roman" charset="0"/>
              </a:rPr>
              <a:t>Results of analyses and any assertions of novel taxa or functions may not be meaningful if an out-of-date reference taxonomy is used. </a:t>
            </a:r>
          </a:p>
          <a:p>
            <a:pPr algn="l">
              <a:defRPr sz="3200">
                <a:latin typeface="Myriad Pro"/>
                <a:ea typeface="Myriad Pro"/>
                <a:cs typeface="Myriad Pro"/>
                <a:sym typeface="Myriad Pro"/>
              </a:defRPr>
            </a:pPr>
            <a:endParaRPr lang="en-US" sz="24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400" b="1" i="1" dirty="0" smtClean="0">
                <a:latin typeface="Times New Roman" charset="0"/>
                <a:ea typeface="Times New Roman" charset="0"/>
                <a:cs typeface="Times New Roman" charset="0"/>
              </a:rPr>
              <a:t>Given the rate of change, taxonomic reference files more than one year old should be re-annotated prior to use.</a:t>
            </a:r>
            <a:r>
              <a:rPr lang="en-US" sz="2400" dirty="0" smtClean="0">
                <a:latin typeface="Times New Roman" charset="0"/>
                <a:ea typeface="Times New Roman" charset="0"/>
                <a:cs typeface="Times New Roman" charset="0"/>
              </a:rPr>
              <a:t>  </a:t>
            </a:r>
          </a:p>
        </p:txBody>
      </p:sp>
    </p:spTree>
    <p:extLst>
      <p:ext uri="{BB962C8B-B14F-4D97-AF65-F5344CB8AC3E}">
        <p14:creationId xmlns:p14="http://schemas.microsoft.com/office/powerpoint/2010/main" val="1220484584"/>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0489" y="1128705"/>
            <a:ext cx="4714874" cy="584775"/>
          </a:xfrm>
          <a:prstGeom prst="rect">
            <a:avLst/>
          </a:prstGeom>
        </p:spPr>
        <p:txBody>
          <a:bodyPr wrap="square">
            <a:spAutoFit/>
          </a:bodyPr>
          <a:lstStyle/>
          <a:p>
            <a:pPr>
              <a:defRPr sz="3200">
                <a:latin typeface="Myriad Pro"/>
                <a:ea typeface="Myriad Pro"/>
                <a:cs typeface="Myriad Pro"/>
                <a:sym typeface="Myriad Pro"/>
              </a:defRPr>
            </a:pPr>
            <a:r>
              <a:rPr lang="en-US" sz="3200" b="1" dirty="0" smtClean="0">
                <a:latin typeface="Times New Roman" charset="0"/>
                <a:ea typeface="Times New Roman" charset="0"/>
                <a:cs typeface="Times New Roman" charset="0"/>
              </a:rPr>
              <a:t>The follow-on experiment</a:t>
            </a:r>
          </a:p>
        </p:txBody>
      </p:sp>
      <p:sp>
        <p:nvSpPr>
          <p:cNvPr id="3" name="Rectangle 2"/>
          <p:cNvSpPr/>
          <p:nvPr/>
        </p:nvSpPr>
        <p:spPr>
          <a:xfrm>
            <a:off x="1554972" y="2158685"/>
            <a:ext cx="11449828" cy="5262979"/>
          </a:xfrm>
          <a:prstGeom prst="rect">
            <a:avLst/>
          </a:prstGeom>
        </p:spPr>
        <p:txBody>
          <a:bodyPr wrap="square">
            <a:spAutoFit/>
          </a:bodyPr>
          <a:lstStyle/>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Input data</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Same eight diverse Illumina 16S (v4) metagenome samples</a:t>
            </a: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T</a:t>
            </a:r>
            <a:r>
              <a:rPr lang="en-US" sz="2800" dirty="0" smtClean="0">
                <a:latin typeface="Times New Roman" charset="0"/>
                <a:ea typeface="Times New Roman" charset="0"/>
                <a:cs typeface="Times New Roman" charset="0"/>
              </a:rPr>
              <a:t>wo additional metagenome data sets</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Software, </a:t>
            </a:r>
            <a:endParaRPr lang="en-US" sz="2800"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mothur version 1.39, variation of </a:t>
            </a:r>
            <a:r>
              <a:rPr lang="en-US" sz="2800" dirty="0" err="1" smtClean="0">
                <a:latin typeface="Times New Roman" charset="0"/>
                <a:ea typeface="Times New Roman" charset="0"/>
                <a:cs typeface="Times New Roman" charset="0"/>
              </a:rPr>
              <a:t>Schloss</a:t>
            </a:r>
            <a:r>
              <a:rPr lang="en-US" sz="2800" dirty="0" smtClean="0">
                <a:latin typeface="Times New Roman" charset="0"/>
                <a:ea typeface="Times New Roman" charset="0"/>
                <a:cs typeface="Times New Roman" charset="0"/>
              </a:rPr>
              <a:t>’ MiSeq SOP</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Hardware</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Mac Pro 3.7 GHz Quad Core Intel Xeon E5, 32GB RAM/SSD</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Reference taxonomies</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NamesforLife type strain database (September 29, 2018</a:t>
            </a: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releases) </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Analysis</a:t>
            </a:r>
            <a:r>
              <a:rPr lang="en-US" sz="2800" dirty="0" smtClean="0">
                <a:latin typeface="Times New Roman" charset="0"/>
                <a:ea typeface="Times New Roman" charset="0"/>
                <a:cs typeface="Times New Roman" charset="0"/>
              </a:rPr>
              <a:t> </a:t>
            </a: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Test for significance: Kolmogorov </a:t>
            </a:r>
            <a:r>
              <a:rPr lang="mr-IN" sz="2800" dirty="0" smtClean="0">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 Smirnov</a:t>
            </a: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Monthly taxonomic updates (September 2018 </a:t>
            </a:r>
            <a:r>
              <a:rPr lang="mr-IN" sz="2800" dirty="0" smtClean="0">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 August 2018)</a:t>
            </a:r>
            <a:endParaRPr lang="en-US" sz="28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218618478"/>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700668" y="1757032"/>
            <a:ext cx="8357192" cy="6900301"/>
          </a:xfrm>
          <a:prstGeom prst="rect">
            <a:avLst/>
          </a:prstGeom>
        </p:spPr>
      </p:pic>
      <p:sp>
        <p:nvSpPr>
          <p:cNvPr id="4" name="Rectangle 3"/>
          <p:cNvSpPr/>
          <p:nvPr/>
        </p:nvSpPr>
        <p:spPr>
          <a:xfrm>
            <a:off x="2211572" y="1128705"/>
            <a:ext cx="9633098" cy="584775"/>
          </a:xfrm>
          <a:prstGeom prst="rect">
            <a:avLst/>
          </a:prstGeom>
        </p:spPr>
        <p:txBody>
          <a:bodyPr wrap="square">
            <a:spAutoFit/>
          </a:bodyPr>
          <a:lstStyle/>
          <a:p>
            <a:pPr>
              <a:defRPr sz="3200">
                <a:latin typeface="Myriad Pro"/>
                <a:ea typeface="Myriad Pro"/>
                <a:cs typeface="Myriad Pro"/>
                <a:sym typeface="Myriad Pro"/>
              </a:defRPr>
            </a:pPr>
            <a:r>
              <a:rPr lang="en-US" sz="3200" b="1" dirty="0" smtClean="0">
                <a:latin typeface="Times New Roman" charset="0"/>
                <a:ea typeface="Times New Roman" charset="0"/>
                <a:cs typeface="Times New Roman" charset="0"/>
              </a:rPr>
              <a:t>Impact of taxonomic changes July 2017 </a:t>
            </a:r>
            <a:r>
              <a:rPr lang="mr-IN" sz="3200" b="1" dirty="0" smtClean="0">
                <a:latin typeface="Times New Roman" charset="0"/>
                <a:ea typeface="Times New Roman" charset="0"/>
                <a:cs typeface="Times New Roman" charset="0"/>
              </a:rPr>
              <a:t>–</a:t>
            </a:r>
            <a:r>
              <a:rPr lang="en-US" sz="3200" b="1" dirty="0" smtClean="0">
                <a:latin typeface="Times New Roman" charset="0"/>
                <a:ea typeface="Times New Roman" charset="0"/>
                <a:cs typeface="Times New Roman" charset="0"/>
              </a:rPr>
              <a:t> August 2018</a:t>
            </a:r>
          </a:p>
        </p:txBody>
      </p:sp>
    </p:spTree>
    <p:extLst>
      <p:ext uri="{BB962C8B-B14F-4D97-AF65-F5344CB8AC3E}">
        <p14:creationId xmlns:p14="http://schemas.microsoft.com/office/powerpoint/2010/main" val="2123723376"/>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800" y="1414130"/>
            <a:ext cx="9363456" cy="7022592"/>
          </a:xfrm>
          <a:prstGeom prst="rect">
            <a:avLst/>
          </a:prstGeom>
        </p:spPr>
      </p:pic>
    </p:spTree>
    <p:extLst>
      <p:ext uri="{BB962C8B-B14F-4D97-AF65-F5344CB8AC3E}">
        <p14:creationId xmlns:p14="http://schemas.microsoft.com/office/powerpoint/2010/main" val="1946616847"/>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1046484682"/>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376981444"/>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784" y="1417320"/>
            <a:ext cx="9363456" cy="7022592"/>
          </a:xfrm>
          <a:prstGeom prst="rect">
            <a:avLst/>
          </a:prstGeom>
        </p:spPr>
      </p:pic>
    </p:spTree>
    <p:extLst>
      <p:ext uri="{BB962C8B-B14F-4D97-AF65-F5344CB8AC3E}">
        <p14:creationId xmlns:p14="http://schemas.microsoft.com/office/powerpoint/2010/main" val="2023469131"/>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784" y="1417320"/>
            <a:ext cx="9363456" cy="7022592"/>
          </a:xfrm>
          <a:prstGeom prst="rect">
            <a:avLst/>
          </a:prstGeom>
        </p:spPr>
      </p:pic>
    </p:spTree>
    <p:extLst>
      <p:ext uri="{BB962C8B-B14F-4D97-AF65-F5344CB8AC3E}">
        <p14:creationId xmlns:p14="http://schemas.microsoft.com/office/powerpoint/2010/main" val="894650825"/>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784" y="1417320"/>
            <a:ext cx="9363456" cy="7022592"/>
          </a:xfrm>
          <a:prstGeom prst="rect">
            <a:avLst/>
          </a:prstGeom>
        </p:spPr>
      </p:pic>
    </p:spTree>
    <p:extLst>
      <p:ext uri="{BB962C8B-B14F-4D97-AF65-F5344CB8AC3E}">
        <p14:creationId xmlns:p14="http://schemas.microsoft.com/office/powerpoint/2010/main" val="28583250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8002" y="1106646"/>
            <a:ext cx="7591823"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dirty="0" smtClean="0">
                <a:latin typeface="Times New Roman" charset="0"/>
                <a:ea typeface="Times New Roman" charset="0"/>
                <a:cs typeface="Times New Roman" charset="0"/>
              </a:rPr>
              <a:t>Understanding the names of prokaryotes</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
        <p:nvSpPr>
          <p:cNvPr id="4" name="Rectangle 3"/>
          <p:cNvSpPr/>
          <p:nvPr/>
        </p:nvSpPr>
        <p:spPr>
          <a:xfrm>
            <a:off x="1035964" y="1970867"/>
            <a:ext cx="12093182" cy="6001643"/>
          </a:xfrm>
          <a:prstGeom prst="rect">
            <a:avLst/>
          </a:prstGeom>
        </p:spPr>
        <p:txBody>
          <a:bodyPr wrap="square">
            <a:spAutoFit/>
          </a:bodyPr>
          <a:lstStyle/>
          <a:p>
            <a:pPr algn="l"/>
            <a:r>
              <a:rPr lang="en-US" sz="2400" b="1" i="1" dirty="0">
                <a:latin typeface="Times New Roman" charset="0"/>
                <a:ea typeface="Times New Roman" charset="0"/>
                <a:cs typeface="Times New Roman" charset="0"/>
              </a:rPr>
              <a:t>Lactobacillus terrae</a:t>
            </a:r>
            <a:r>
              <a:rPr lang="en-US" sz="2400" dirty="0">
                <a:latin typeface="Times New Roman" charset="0"/>
                <a:ea typeface="Times New Roman" charset="0"/>
                <a:cs typeface="Times New Roman" charset="0"/>
              </a:rPr>
              <a:t> Kim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2018 </a:t>
            </a:r>
            <a:r>
              <a:rPr lang="en-US" sz="2400" b="1" i="1" dirty="0" smtClean="0">
                <a:latin typeface="Times New Roman" charset="0"/>
                <a:ea typeface="Times New Roman" charset="0"/>
                <a:cs typeface="Times New Roman" charset="0"/>
              </a:rPr>
              <a:t>sp. </a:t>
            </a:r>
            <a:r>
              <a:rPr lang="en-US" sz="2400" b="1" i="1" dirty="0">
                <a:latin typeface="Times New Roman" charset="0"/>
                <a:ea typeface="Times New Roman" charset="0"/>
                <a:cs typeface="Times New Roman" charset="0"/>
              </a:rPr>
              <a:t>n</a:t>
            </a:r>
            <a:r>
              <a:rPr lang="en-US" sz="2400" b="1" i="1" dirty="0" smtClean="0">
                <a:latin typeface="Times New Roman" charset="0"/>
                <a:ea typeface="Times New Roman" charset="0"/>
                <a:cs typeface="Times New Roman" charset="0"/>
              </a:rPr>
              <a:t>ov.</a:t>
            </a:r>
          </a:p>
          <a:p>
            <a:pPr algn="l"/>
            <a:endParaRPr lang="en-US" sz="1200" i="1" dirty="0" smtClean="0">
              <a:latin typeface="Times New Roman" charset="0"/>
              <a:ea typeface="Times New Roman" charset="0"/>
              <a:cs typeface="Times New Roman" charset="0"/>
            </a:endParaRPr>
          </a:p>
          <a:p>
            <a:pPr algn="l"/>
            <a:r>
              <a:rPr lang="en-US" sz="2400" i="1" dirty="0">
                <a:latin typeface="Times New Roman" charset="0"/>
                <a:ea typeface="Times New Roman" charset="0"/>
                <a:cs typeface="Times New Roman" charset="0"/>
              </a:rPr>
              <a:t>Lactobacillus</a:t>
            </a:r>
            <a:r>
              <a:rPr lang="en-US" sz="2400" dirty="0">
                <a:latin typeface="Times New Roman" charset="0"/>
                <a:ea typeface="Times New Roman" charset="0"/>
                <a:cs typeface="Times New Roman" charset="0"/>
              </a:rPr>
              <a:t> </a:t>
            </a:r>
            <a:r>
              <a:rPr lang="en-US" sz="2400" dirty="0" err="1">
                <a:latin typeface="Times New Roman" charset="0"/>
                <a:ea typeface="Times New Roman" charset="0"/>
                <a:cs typeface="Times New Roman" charset="0"/>
              </a:rPr>
              <a:t>Beijerinck</a:t>
            </a:r>
            <a:r>
              <a:rPr lang="en-US" sz="2400" dirty="0">
                <a:latin typeface="Times New Roman" charset="0"/>
                <a:ea typeface="Times New Roman" charset="0"/>
                <a:cs typeface="Times New Roman" charset="0"/>
              </a:rPr>
              <a:t> 1901 (Approved Lists 1980) </a:t>
            </a:r>
            <a:r>
              <a:rPr lang="en-US" sz="2400" b="1" dirty="0">
                <a:latin typeface="Times New Roman" charset="0"/>
                <a:ea typeface="Times New Roman" charset="0"/>
                <a:cs typeface="Times New Roman" charset="0"/>
              </a:rPr>
              <a:t>emend</a:t>
            </a:r>
            <a:r>
              <a:rPr lang="en-US" sz="2400" dirty="0">
                <a:latin typeface="Times New Roman" charset="0"/>
                <a:ea typeface="Times New Roman" charset="0"/>
                <a:cs typeface="Times New Roman" charset="0"/>
              </a:rPr>
              <a:t>. </a:t>
            </a:r>
            <a:r>
              <a:rPr lang="en-US" sz="2400" dirty="0" err="1">
                <a:latin typeface="Times New Roman" charset="0"/>
                <a:ea typeface="Times New Roman" charset="0"/>
                <a:cs typeface="Times New Roman" charset="0"/>
              </a:rPr>
              <a:t>Cai</a:t>
            </a:r>
            <a:r>
              <a:rPr lang="en-US" sz="2400" dirty="0">
                <a:latin typeface="Times New Roman" charset="0"/>
                <a:ea typeface="Times New Roman" charset="0"/>
                <a:cs typeface="Times New Roman" charset="0"/>
              </a:rPr>
              <a:t> et al. </a:t>
            </a:r>
            <a:r>
              <a:rPr lang="en-US" sz="2400" dirty="0" smtClean="0">
                <a:latin typeface="Times New Roman" charset="0"/>
                <a:ea typeface="Times New Roman" charset="0"/>
                <a:cs typeface="Times New Roman" charset="0"/>
              </a:rPr>
              <a:t>2012</a:t>
            </a:r>
          </a:p>
          <a:p>
            <a:pPr algn="l"/>
            <a:endParaRPr lang="en-US" sz="1200" dirty="0" smtClean="0">
              <a:latin typeface="Times New Roman" charset="0"/>
              <a:ea typeface="Times New Roman" charset="0"/>
              <a:cs typeface="Times New Roman" charset="0"/>
            </a:endParaRPr>
          </a:p>
          <a:p>
            <a:pPr algn="l"/>
            <a:r>
              <a:rPr lang="en-US" sz="2400" b="1" i="1" dirty="0">
                <a:latin typeface="Times New Roman" charset="0"/>
                <a:ea typeface="Times New Roman" charset="0"/>
                <a:cs typeface="Times New Roman" charset="0"/>
              </a:rPr>
              <a:t>Lactobacillus</a:t>
            </a:r>
            <a:r>
              <a:rPr lang="en-US" sz="2400" i="1" dirty="0">
                <a:latin typeface="Times New Roman" charset="0"/>
                <a:ea typeface="Times New Roman" charset="0"/>
                <a:cs typeface="Times New Roman" charset="0"/>
              </a:rPr>
              <a:t> </a:t>
            </a:r>
            <a:r>
              <a:rPr lang="en-US" sz="2400" i="1" dirty="0" err="1">
                <a:latin typeface="Times New Roman" charset="0"/>
                <a:ea typeface="Times New Roman" charset="0"/>
                <a:cs typeface="Times New Roman" charset="0"/>
              </a:rPr>
              <a:t>halotolerans</a:t>
            </a:r>
            <a:r>
              <a:rPr lang="en-US" sz="2400" dirty="0">
                <a:latin typeface="Times New Roman" charset="0"/>
                <a:ea typeface="Times New Roman" charset="0"/>
                <a:cs typeface="Times New Roman" charset="0"/>
              </a:rPr>
              <a:t> (</a:t>
            </a:r>
            <a:r>
              <a:rPr lang="en-US" sz="2400" b="1" i="1" dirty="0">
                <a:latin typeface="Times New Roman" charset="0"/>
                <a:ea typeface="Times New Roman" charset="0"/>
                <a:cs typeface="Times New Roman" charset="0"/>
              </a:rPr>
              <a:t>ex</a:t>
            </a:r>
            <a:r>
              <a:rPr lang="en-US" sz="2400" dirty="0">
                <a:latin typeface="Times New Roman" charset="0"/>
                <a:ea typeface="Times New Roman" charset="0"/>
                <a:cs typeface="Times New Roman" charset="0"/>
              </a:rPr>
              <a:t> Reuter 1970) </a:t>
            </a:r>
            <a:r>
              <a:rPr lang="en-US" sz="2400" dirty="0" err="1">
                <a:latin typeface="Times New Roman" charset="0"/>
                <a:ea typeface="Times New Roman" charset="0"/>
                <a:cs typeface="Times New Roman" charset="0"/>
              </a:rPr>
              <a:t>Kandler</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1983</a:t>
            </a:r>
            <a:r>
              <a:rPr lang="en-US" sz="2400" dirty="0" smtClean="0"/>
              <a:t> </a:t>
            </a:r>
            <a:r>
              <a:rPr lang="en-US" sz="2400" dirty="0" smtClean="0">
                <a:sym typeface="Wingdings" panose="05000000000000000000" pitchFamily="2" charset="2"/>
              </a:rPr>
              <a:t></a:t>
            </a:r>
            <a:r>
              <a:rPr lang="en-US" sz="2400" dirty="0" smtClean="0"/>
              <a:t> </a:t>
            </a:r>
          </a:p>
          <a:p>
            <a:pPr algn="l"/>
            <a:r>
              <a:rPr lang="en-US" sz="2400" b="1" i="1" dirty="0" err="1" smtClean="0">
                <a:latin typeface="Times New Roman" charset="0"/>
                <a:ea typeface="Times New Roman" charset="0"/>
                <a:cs typeface="Times New Roman" charset="0"/>
              </a:rPr>
              <a:t>Weissella</a:t>
            </a:r>
            <a:r>
              <a:rPr lang="en-US" sz="2400" i="1" dirty="0" smtClean="0">
                <a:latin typeface="Times New Roman" charset="0"/>
                <a:ea typeface="Times New Roman" charset="0"/>
                <a:cs typeface="Times New Roman" charset="0"/>
              </a:rPr>
              <a:t> </a:t>
            </a:r>
            <a:r>
              <a:rPr lang="en-US" sz="2400" i="1" dirty="0" err="1">
                <a:latin typeface="Times New Roman" charset="0"/>
                <a:ea typeface="Times New Roman" charset="0"/>
                <a:cs typeface="Times New Roman" charset="0"/>
              </a:rPr>
              <a:t>halotolerans</a:t>
            </a:r>
            <a:r>
              <a:rPr lang="en-US" sz="2400" dirty="0">
                <a:latin typeface="Times New Roman" charset="0"/>
                <a:ea typeface="Times New Roman" charset="0"/>
                <a:cs typeface="Times New Roman" charset="0"/>
              </a:rPr>
              <a:t> (</a:t>
            </a:r>
            <a:r>
              <a:rPr lang="en-US" sz="2400" dirty="0" err="1">
                <a:latin typeface="Times New Roman" charset="0"/>
                <a:ea typeface="Times New Roman" charset="0"/>
                <a:cs typeface="Times New Roman" charset="0"/>
              </a:rPr>
              <a:t>Kandler</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1983) Collins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1994</a:t>
            </a:r>
          </a:p>
          <a:p>
            <a:pPr algn="l"/>
            <a:endParaRPr lang="en-US" sz="1200" dirty="0" smtClean="0">
              <a:latin typeface="Times New Roman" charset="0"/>
              <a:ea typeface="Times New Roman" charset="0"/>
              <a:cs typeface="Times New Roman" charset="0"/>
            </a:endParaRPr>
          </a:p>
          <a:p>
            <a:pPr algn="l"/>
            <a:r>
              <a:rPr lang="en-US" sz="2400" i="1" dirty="0" smtClean="0">
                <a:latin typeface="Times New Roman" charset="0"/>
                <a:ea typeface="Times New Roman" charset="0"/>
                <a:cs typeface="Times New Roman" charset="0"/>
              </a:rPr>
              <a:t>Lactobacillus </a:t>
            </a:r>
            <a:r>
              <a:rPr lang="en-US" sz="2400" b="1" i="1" dirty="0">
                <a:latin typeface="Times New Roman" charset="0"/>
                <a:ea typeface="Times New Roman" charset="0"/>
                <a:cs typeface="Times New Roman" charset="0"/>
              </a:rPr>
              <a:t>kefir</a:t>
            </a:r>
            <a:r>
              <a:rPr lang="en-US" sz="2400" dirty="0">
                <a:latin typeface="Times New Roman" charset="0"/>
                <a:ea typeface="Times New Roman" charset="0"/>
                <a:cs typeface="Times New Roman" charset="0"/>
              </a:rPr>
              <a:t> (</a:t>
            </a:r>
            <a:r>
              <a:rPr lang="en-US" sz="2400" b="1" dirty="0">
                <a:latin typeface="Times New Roman" charset="0"/>
                <a:ea typeface="Times New Roman" charset="0"/>
                <a:cs typeface="Times New Roman" charset="0"/>
              </a:rPr>
              <a:t>sic</a:t>
            </a:r>
            <a:r>
              <a:rPr lang="en-US" sz="2400" dirty="0">
                <a:latin typeface="Times New Roman" charset="0"/>
                <a:ea typeface="Times New Roman" charset="0"/>
                <a:cs typeface="Times New Roman" charset="0"/>
              </a:rPr>
              <a:t>) </a:t>
            </a:r>
            <a:r>
              <a:rPr lang="en-US" sz="2400" dirty="0" err="1">
                <a:latin typeface="Times New Roman" charset="0"/>
                <a:ea typeface="Times New Roman" charset="0"/>
                <a:cs typeface="Times New Roman" charset="0"/>
              </a:rPr>
              <a:t>Kandler</a:t>
            </a:r>
            <a:r>
              <a:rPr lang="en-US" sz="2400" dirty="0">
                <a:latin typeface="Times New Roman" charset="0"/>
                <a:ea typeface="Times New Roman" charset="0"/>
                <a:cs typeface="Times New Roman" charset="0"/>
              </a:rPr>
              <a:t> and </a:t>
            </a:r>
            <a:r>
              <a:rPr lang="en-US" sz="2400" dirty="0" err="1">
                <a:latin typeface="Times New Roman" charset="0"/>
                <a:ea typeface="Times New Roman" charset="0"/>
                <a:cs typeface="Times New Roman" charset="0"/>
              </a:rPr>
              <a:t>Kunath</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1983</a:t>
            </a:r>
          </a:p>
          <a:p>
            <a:pPr algn="l"/>
            <a:r>
              <a:rPr lang="en-US" sz="2400" i="1" dirty="0">
                <a:latin typeface="Times New Roman" charset="0"/>
                <a:ea typeface="Times New Roman" charset="0"/>
                <a:cs typeface="Times New Roman" charset="0"/>
              </a:rPr>
              <a:t>Lactobacillus </a:t>
            </a:r>
            <a:r>
              <a:rPr lang="en-US" sz="2400" b="1" i="1" dirty="0" err="1">
                <a:latin typeface="Times New Roman" charset="0"/>
                <a:ea typeface="Times New Roman" charset="0"/>
                <a:cs typeface="Times New Roman" charset="0"/>
              </a:rPr>
              <a:t>kefiri</a:t>
            </a:r>
            <a:r>
              <a:rPr lang="en-US" sz="2400" dirty="0">
                <a:latin typeface="Times New Roman" charset="0"/>
                <a:ea typeface="Times New Roman" charset="0"/>
                <a:cs typeface="Times New Roman" charset="0"/>
              </a:rPr>
              <a:t> </a:t>
            </a:r>
            <a:r>
              <a:rPr lang="en-US" sz="2400" b="1" dirty="0" err="1">
                <a:latin typeface="Times New Roman" charset="0"/>
                <a:ea typeface="Times New Roman" charset="0"/>
                <a:cs typeface="Times New Roman" charset="0"/>
              </a:rPr>
              <a:t>corrig</a:t>
            </a:r>
            <a:r>
              <a:rPr lang="en-US" sz="2400" dirty="0">
                <a:latin typeface="Times New Roman" charset="0"/>
                <a:ea typeface="Times New Roman" charset="0"/>
                <a:cs typeface="Times New Roman" charset="0"/>
              </a:rPr>
              <a:t>. </a:t>
            </a:r>
            <a:r>
              <a:rPr lang="en-US" sz="2400" dirty="0" err="1">
                <a:latin typeface="Times New Roman" charset="0"/>
                <a:ea typeface="Times New Roman" charset="0"/>
                <a:cs typeface="Times New Roman" charset="0"/>
              </a:rPr>
              <a:t>Kandler</a:t>
            </a:r>
            <a:r>
              <a:rPr lang="en-US" sz="2400" dirty="0">
                <a:latin typeface="Times New Roman" charset="0"/>
                <a:ea typeface="Times New Roman" charset="0"/>
                <a:cs typeface="Times New Roman" charset="0"/>
              </a:rPr>
              <a:t> and </a:t>
            </a:r>
            <a:r>
              <a:rPr lang="en-US" sz="2400" dirty="0" err="1">
                <a:latin typeface="Times New Roman" charset="0"/>
                <a:ea typeface="Times New Roman" charset="0"/>
                <a:cs typeface="Times New Roman" charset="0"/>
              </a:rPr>
              <a:t>Kunath</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1983</a:t>
            </a:r>
          </a:p>
          <a:p>
            <a:pPr algn="l"/>
            <a:endParaRPr lang="en-US" sz="1200" i="1" dirty="0">
              <a:latin typeface="Times New Roman" charset="0"/>
              <a:ea typeface="Times New Roman" charset="0"/>
              <a:cs typeface="Times New Roman" charset="0"/>
            </a:endParaRPr>
          </a:p>
          <a:p>
            <a:pPr algn="l"/>
            <a:r>
              <a:rPr lang="en-US" sz="2400" i="1" dirty="0">
                <a:latin typeface="Times New Roman" charset="0"/>
                <a:ea typeface="Times New Roman" charset="0"/>
                <a:cs typeface="Times New Roman" charset="0"/>
              </a:rPr>
              <a:t>Lactobacillus </a:t>
            </a:r>
            <a:r>
              <a:rPr lang="en-US" sz="2400" i="1" dirty="0" err="1">
                <a:latin typeface="Times New Roman" charset="0"/>
                <a:ea typeface="Times New Roman" charset="0"/>
                <a:cs typeface="Times New Roman" charset="0"/>
              </a:rPr>
              <a:t>kimchii</a:t>
            </a:r>
            <a:r>
              <a:rPr lang="en-US" sz="2400" i="1" dirty="0">
                <a:latin typeface="Times New Roman" charset="0"/>
                <a:ea typeface="Times New Roman" charset="0"/>
                <a:cs typeface="Times New Roman" charset="0"/>
              </a:rPr>
              <a:t> </a:t>
            </a:r>
            <a:r>
              <a:rPr lang="en-US" sz="2400" dirty="0">
                <a:latin typeface="Times New Roman" charset="0"/>
                <a:ea typeface="Times New Roman" charset="0"/>
                <a:cs typeface="Times New Roman" charset="0"/>
              </a:rPr>
              <a:t>Yoon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a:t>
            </a:r>
            <a:r>
              <a:rPr lang="en-US" sz="2400" b="1" dirty="0">
                <a:latin typeface="Times New Roman" charset="0"/>
                <a:ea typeface="Times New Roman" charset="0"/>
                <a:cs typeface="Times New Roman" charset="0"/>
              </a:rPr>
              <a:t>2000</a:t>
            </a:r>
            <a:r>
              <a:rPr lang="en-US" sz="2400" dirty="0">
                <a:latin typeface="Times New Roman" charset="0"/>
                <a:ea typeface="Times New Roman" charset="0"/>
                <a:cs typeface="Times New Roman" charset="0"/>
              </a:rPr>
              <a:t> </a:t>
            </a:r>
            <a:r>
              <a:rPr lang="en-US" sz="2400" b="1" dirty="0">
                <a:latin typeface="Times New Roman" charset="0"/>
                <a:ea typeface="Times New Roman" charset="0"/>
                <a:cs typeface="Times New Roman" charset="0"/>
              </a:rPr>
              <a:t>pro </a:t>
            </a:r>
            <a:r>
              <a:rPr lang="en-US" sz="2400" b="1" dirty="0" err="1">
                <a:latin typeface="Times New Roman" charset="0"/>
                <a:ea typeface="Times New Roman" charset="0"/>
                <a:cs typeface="Times New Roman" charset="0"/>
              </a:rPr>
              <a:t>synon</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Lactobacillus </a:t>
            </a:r>
            <a:r>
              <a:rPr lang="en-US" sz="2400" i="1" dirty="0" err="1">
                <a:latin typeface="Times New Roman" charset="0"/>
                <a:ea typeface="Times New Roman" charset="0"/>
                <a:cs typeface="Times New Roman" charset="0"/>
              </a:rPr>
              <a:t>paralimentarius</a:t>
            </a:r>
            <a:r>
              <a:rPr lang="en-US" sz="2400" dirty="0">
                <a:latin typeface="Times New Roman" charset="0"/>
                <a:ea typeface="Times New Roman" charset="0"/>
                <a:cs typeface="Times New Roman" charset="0"/>
              </a:rPr>
              <a:t> </a:t>
            </a:r>
            <a:r>
              <a:rPr lang="en-US" sz="2400" dirty="0" err="1">
                <a:latin typeface="Times New Roman" charset="0"/>
                <a:ea typeface="Times New Roman" charset="0"/>
                <a:cs typeface="Times New Roman" charset="0"/>
              </a:rPr>
              <a:t>Cai</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a:t>
            </a:r>
            <a:r>
              <a:rPr lang="en-US" sz="2400" b="1" dirty="0" smtClean="0">
                <a:latin typeface="Times New Roman" charset="0"/>
                <a:ea typeface="Times New Roman" charset="0"/>
                <a:cs typeface="Times New Roman" charset="0"/>
              </a:rPr>
              <a:t>1999</a:t>
            </a:r>
          </a:p>
          <a:p>
            <a:pPr algn="l"/>
            <a:endParaRPr lang="en-US" sz="1200" i="1" dirty="0">
              <a:latin typeface="Times New Roman" charset="0"/>
              <a:ea typeface="Times New Roman" charset="0"/>
              <a:cs typeface="Times New Roman" charset="0"/>
            </a:endParaRPr>
          </a:p>
          <a:p>
            <a:pPr algn="l"/>
            <a:r>
              <a:rPr lang="en-US" sz="2400" i="1" dirty="0" err="1">
                <a:latin typeface="Times New Roman" charset="0"/>
                <a:ea typeface="Times New Roman" charset="0"/>
                <a:cs typeface="Times New Roman" charset="0"/>
              </a:rPr>
              <a:t>Lactobacill</a:t>
            </a:r>
            <a:r>
              <a:rPr lang="en-US" sz="2400" b="1" i="1" dirty="0" err="1">
                <a:latin typeface="Times New Roman" charset="0"/>
                <a:ea typeface="Times New Roman" charset="0"/>
                <a:cs typeface="Times New Roman" charset="0"/>
              </a:rPr>
              <a:t>aceae</a:t>
            </a:r>
            <a:r>
              <a:rPr lang="en-US" sz="2400" dirty="0">
                <a:latin typeface="Times New Roman" charset="0"/>
                <a:ea typeface="Times New Roman" charset="0"/>
                <a:cs typeface="Times New Roman" charset="0"/>
              </a:rPr>
              <a:t> Winslow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1917 (Approved Lists 1980</a:t>
            </a:r>
            <a:r>
              <a:rPr lang="en-US" sz="2400" dirty="0" smtClean="0">
                <a:latin typeface="Times New Roman" charset="0"/>
                <a:ea typeface="Times New Roman" charset="0"/>
                <a:cs typeface="Times New Roman" charset="0"/>
              </a:rPr>
              <a:t>)</a:t>
            </a:r>
          </a:p>
          <a:p>
            <a:pPr algn="l"/>
            <a:endParaRPr lang="en-US" sz="1200" i="1" dirty="0">
              <a:latin typeface="Times New Roman" charset="0"/>
              <a:ea typeface="Times New Roman" charset="0"/>
              <a:cs typeface="Times New Roman" charset="0"/>
            </a:endParaRPr>
          </a:p>
          <a:p>
            <a:pPr algn="l"/>
            <a:r>
              <a:rPr lang="en-US" sz="2400" i="1" dirty="0" err="1">
                <a:latin typeface="Times New Roman" charset="0"/>
                <a:ea typeface="Times New Roman" charset="0"/>
                <a:cs typeface="Times New Roman" charset="0"/>
              </a:rPr>
              <a:t>Lactobacill</a:t>
            </a:r>
            <a:r>
              <a:rPr lang="en-US" sz="2400" b="1" i="1" dirty="0" err="1">
                <a:latin typeface="Times New Roman" charset="0"/>
                <a:ea typeface="Times New Roman" charset="0"/>
                <a:cs typeface="Times New Roman" charset="0"/>
              </a:rPr>
              <a:t>ales</a:t>
            </a:r>
            <a:r>
              <a:rPr lang="en-US" sz="2400" dirty="0">
                <a:latin typeface="Times New Roman" charset="0"/>
                <a:ea typeface="Times New Roman" charset="0"/>
                <a:cs typeface="Times New Roman" charset="0"/>
              </a:rPr>
              <a:t> Ludwig </a:t>
            </a:r>
            <a:r>
              <a:rPr lang="en-US" sz="2400" i="1" dirty="0">
                <a:latin typeface="Times New Roman" charset="0"/>
                <a:ea typeface="Times New Roman" charset="0"/>
                <a:cs typeface="Times New Roman" charset="0"/>
              </a:rPr>
              <a:t>et al.</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2010</a:t>
            </a:r>
          </a:p>
          <a:p>
            <a:pPr algn="l"/>
            <a:endParaRPr lang="en-US" sz="1200" i="1" dirty="0">
              <a:latin typeface="Times New Roman" charset="0"/>
              <a:ea typeface="Times New Roman" charset="0"/>
              <a:cs typeface="Times New Roman" charset="0"/>
            </a:endParaRPr>
          </a:p>
          <a:p>
            <a:pPr algn="l"/>
            <a:r>
              <a:rPr lang="en-US" sz="2400" i="1" dirty="0">
                <a:latin typeface="Times New Roman" charset="0"/>
                <a:ea typeface="Times New Roman" charset="0"/>
                <a:cs typeface="Times New Roman" charset="0"/>
              </a:rPr>
              <a:t>Bacill</a:t>
            </a:r>
            <a:r>
              <a:rPr lang="en-US" sz="2400" dirty="0">
                <a:latin typeface="Times New Roman" charset="0"/>
                <a:ea typeface="Times New Roman" charset="0"/>
                <a:cs typeface="Times New Roman" charset="0"/>
              </a:rPr>
              <a:t>i Ludwig et al. </a:t>
            </a:r>
            <a:r>
              <a:rPr lang="en-US" sz="2400" dirty="0" smtClean="0">
                <a:latin typeface="Times New Roman" charset="0"/>
                <a:ea typeface="Times New Roman" charset="0"/>
                <a:cs typeface="Times New Roman" charset="0"/>
              </a:rPr>
              <a:t>2010</a:t>
            </a:r>
          </a:p>
          <a:p>
            <a:pPr algn="l"/>
            <a:endParaRPr lang="en-US" sz="1200" i="1" dirty="0">
              <a:latin typeface="Times New Roman" charset="0"/>
              <a:ea typeface="Times New Roman" charset="0"/>
              <a:cs typeface="Times New Roman" charset="0"/>
            </a:endParaRPr>
          </a:p>
          <a:p>
            <a:pPr algn="l"/>
            <a:r>
              <a:rPr lang="en-US" sz="2400" b="1" i="1" dirty="0" err="1">
                <a:latin typeface="Times New Roman" charset="0"/>
                <a:ea typeface="Times New Roman" charset="0"/>
                <a:cs typeface="Times New Roman" charset="0"/>
              </a:rPr>
              <a:t>Firmicutes</a:t>
            </a:r>
            <a:r>
              <a:rPr lang="en-US" sz="2400" dirty="0">
                <a:latin typeface="Times New Roman" charset="0"/>
                <a:ea typeface="Times New Roman" charset="0"/>
                <a:cs typeface="Times New Roman" charset="0"/>
              </a:rPr>
              <a:t> (sic) Gibbons and Murray 1978 emend. Garrity and Holt </a:t>
            </a:r>
            <a:r>
              <a:rPr lang="en-US" sz="2400" dirty="0" smtClean="0">
                <a:latin typeface="Times New Roman" charset="0"/>
                <a:ea typeface="Times New Roman" charset="0"/>
                <a:cs typeface="Times New Roman" charset="0"/>
              </a:rPr>
              <a:t>2001</a:t>
            </a:r>
          </a:p>
          <a:p>
            <a:pPr algn="l"/>
            <a:r>
              <a:rPr lang="en-US" sz="2400" b="1" i="1" dirty="0" err="1">
                <a:latin typeface="Times New Roman" charset="0"/>
                <a:ea typeface="Times New Roman" charset="0"/>
                <a:cs typeface="Times New Roman" charset="0"/>
              </a:rPr>
              <a:t>Bacillota</a:t>
            </a:r>
            <a:r>
              <a:rPr lang="en-US" sz="2400" dirty="0">
                <a:latin typeface="Times New Roman" charset="0"/>
                <a:ea typeface="Times New Roman" charset="0"/>
                <a:cs typeface="Times New Roman" charset="0"/>
              </a:rPr>
              <a:t> </a:t>
            </a:r>
            <a:r>
              <a:rPr lang="en-US" sz="2400" dirty="0" err="1">
                <a:latin typeface="Times New Roman" charset="0"/>
                <a:ea typeface="Times New Roman" charset="0"/>
                <a:cs typeface="Times New Roman" charset="0"/>
              </a:rPr>
              <a:t>corrig</a:t>
            </a:r>
            <a:r>
              <a:rPr lang="en-US" sz="2400" dirty="0">
                <a:latin typeface="Times New Roman" charset="0"/>
                <a:ea typeface="Times New Roman" charset="0"/>
                <a:cs typeface="Times New Roman" charset="0"/>
              </a:rPr>
              <a:t>. Gibbons and Murray 1978 emend. Garrity and Holt </a:t>
            </a:r>
            <a:r>
              <a:rPr lang="en-US" sz="2400" dirty="0" smtClean="0">
                <a:latin typeface="Times New Roman" charset="0"/>
                <a:ea typeface="Times New Roman" charset="0"/>
                <a:cs typeface="Times New Roman" charset="0"/>
              </a:rPr>
              <a:t>2001</a:t>
            </a:r>
            <a:endParaRPr lang="en-US" sz="2400" i="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860725780"/>
      </p:ext>
    </p:extLst>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784" y="1417320"/>
            <a:ext cx="9363456" cy="7022592"/>
          </a:xfrm>
          <a:prstGeom prst="rect">
            <a:avLst/>
          </a:prstGeom>
        </p:spPr>
      </p:pic>
    </p:spTree>
    <p:extLst>
      <p:ext uri="{BB962C8B-B14F-4D97-AF65-F5344CB8AC3E}">
        <p14:creationId xmlns:p14="http://schemas.microsoft.com/office/powerpoint/2010/main" val="65976389"/>
      </p:ext>
    </p:ext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784" y="1417320"/>
            <a:ext cx="9363456" cy="7022592"/>
          </a:xfrm>
          <a:prstGeom prst="rect">
            <a:avLst/>
          </a:prstGeom>
        </p:spPr>
      </p:pic>
    </p:spTree>
    <p:extLst>
      <p:ext uri="{BB962C8B-B14F-4D97-AF65-F5344CB8AC3E}">
        <p14:creationId xmlns:p14="http://schemas.microsoft.com/office/powerpoint/2010/main" val="763608071"/>
      </p:ext>
    </p:ext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801809461"/>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2015194759"/>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784" y="1417320"/>
            <a:ext cx="9363456" cy="7022592"/>
          </a:xfrm>
          <a:prstGeom prst="rect">
            <a:avLst/>
          </a:prstGeom>
        </p:spPr>
      </p:pic>
    </p:spTree>
    <p:extLst>
      <p:ext uri="{BB962C8B-B14F-4D97-AF65-F5344CB8AC3E}">
        <p14:creationId xmlns:p14="http://schemas.microsoft.com/office/powerpoint/2010/main" val="1113862849"/>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1077952244"/>
      </p:ext>
    </p:ext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551726102"/>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593910124"/>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800" y="1417320"/>
            <a:ext cx="9363456" cy="7022592"/>
          </a:xfrm>
          <a:prstGeom prst="rect">
            <a:avLst/>
          </a:prstGeom>
        </p:spPr>
      </p:pic>
    </p:spTree>
    <p:extLst>
      <p:ext uri="{BB962C8B-B14F-4D97-AF65-F5344CB8AC3E}">
        <p14:creationId xmlns:p14="http://schemas.microsoft.com/office/powerpoint/2010/main" val="1230693081"/>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784" y="1417320"/>
            <a:ext cx="9363456" cy="7022592"/>
          </a:xfrm>
          <a:prstGeom prst="rect">
            <a:avLst/>
          </a:prstGeom>
        </p:spPr>
      </p:pic>
    </p:spTree>
    <p:extLst>
      <p:ext uri="{BB962C8B-B14F-4D97-AF65-F5344CB8AC3E}">
        <p14:creationId xmlns:p14="http://schemas.microsoft.com/office/powerpoint/2010/main" val="143368122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51201" y="4559169"/>
            <a:ext cx="4924425"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Some important resources</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Tree>
    <p:extLst>
      <p:ext uri="{BB962C8B-B14F-4D97-AF65-F5344CB8AC3E}">
        <p14:creationId xmlns:p14="http://schemas.microsoft.com/office/powerpoint/2010/main" val="658638158"/>
      </p:ext>
    </p:extLst>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0489" y="1128705"/>
            <a:ext cx="7816590" cy="584775"/>
          </a:xfrm>
          <a:prstGeom prst="rect">
            <a:avLst/>
          </a:prstGeom>
        </p:spPr>
        <p:txBody>
          <a:bodyPr wrap="square">
            <a:spAutoFit/>
          </a:bodyPr>
          <a:lstStyle/>
          <a:p>
            <a:pPr>
              <a:defRPr sz="3200">
                <a:latin typeface="Myriad Pro"/>
                <a:ea typeface="Myriad Pro"/>
                <a:cs typeface="Myriad Pro"/>
                <a:sym typeface="Myriad Pro"/>
              </a:defRPr>
            </a:pPr>
            <a:r>
              <a:rPr lang="en-US" sz="3200" b="1" dirty="0" smtClean="0">
                <a:latin typeface="Times New Roman" charset="0"/>
                <a:ea typeface="Times New Roman" charset="0"/>
                <a:cs typeface="Times New Roman" charset="0"/>
              </a:rPr>
              <a:t>Further findings and </a:t>
            </a:r>
            <a:r>
              <a:rPr lang="en-US" sz="3200" b="1" smtClean="0">
                <a:latin typeface="Times New Roman" charset="0"/>
                <a:ea typeface="Times New Roman" charset="0"/>
                <a:cs typeface="Times New Roman" charset="0"/>
              </a:rPr>
              <a:t>follow-up experiments</a:t>
            </a:r>
            <a:endParaRPr lang="en-US" sz="3200" b="1" dirty="0" smtClean="0">
              <a:latin typeface="Times New Roman" charset="0"/>
              <a:ea typeface="Times New Roman" charset="0"/>
              <a:cs typeface="Times New Roman" charset="0"/>
            </a:endParaRPr>
          </a:p>
        </p:txBody>
      </p:sp>
      <p:sp>
        <p:nvSpPr>
          <p:cNvPr id="3" name="Rectangle 2"/>
          <p:cNvSpPr/>
          <p:nvPr/>
        </p:nvSpPr>
        <p:spPr>
          <a:xfrm>
            <a:off x="1486732" y="1795907"/>
            <a:ext cx="10796253" cy="6986528"/>
          </a:xfrm>
          <a:prstGeom prst="rect">
            <a:avLst/>
          </a:prstGeom>
        </p:spPr>
        <p:txBody>
          <a:bodyPr wrap="square">
            <a:spAutoFit/>
          </a:bodyPr>
          <a:lstStyle/>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Statistically significant changes</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Occurred by eight months for  some test metagenomes</a:t>
            </a: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a:t>
            </a:r>
            <a:endParaRPr lang="en-US" sz="2800"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Multiple sources of variability</a:t>
            </a:r>
            <a:endParaRPr lang="en-US" sz="2800"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Taxonomic revisions vs. shifts	</a:t>
            </a: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Impact of changes to taxonomic input</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Additional sequences identified</a:t>
            </a:r>
          </a:p>
          <a:p>
            <a:pPr algn="l">
              <a:defRPr sz="3200">
                <a:latin typeface="Myriad Pro"/>
                <a:ea typeface="Myriad Pro"/>
                <a:cs typeface="Myriad Pro"/>
                <a:sym typeface="Myriad Pro"/>
              </a:defRPr>
            </a:pPr>
            <a:endParaRPr lang="en-US" sz="2800"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Follow-on experiments</a:t>
            </a:r>
            <a:endParaRPr lang="en-US" sz="2800" dirty="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Additional metagenome samples</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mothur vs. QIIME vs. </a:t>
            </a:r>
            <a:r>
              <a:rPr lang="en-US" sz="2800" dirty="0" err="1" smtClean="0">
                <a:latin typeface="Times New Roman" charset="0"/>
                <a:ea typeface="Times New Roman" charset="0"/>
                <a:cs typeface="Times New Roman" charset="0"/>
              </a:rPr>
              <a:t>usearch</a:t>
            </a:r>
            <a:r>
              <a:rPr lang="en-US" sz="2800" dirty="0" smtClean="0">
                <a:latin typeface="Times New Roman" charset="0"/>
                <a:ea typeface="Times New Roman" charset="0"/>
                <a:cs typeface="Times New Roman" charset="0"/>
              </a:rPr>
              <a:t>/</a:t>
            </a:r>
            <a:r>
              <a:rPr lang="en-US" sz="2800" dirty="0" err="1" smtClean="0">
                <a:latin typeface="Times New Roman" charset="0"/>
                <a:ea typeface="Times New Roman" charset="0"/>
                <a:cs typeface="Times New Roman" charset="0"/>
              </a:rPr>
              <a:t>uparse</a:t>
            </a:r>
            <a:r>
              <a:rPr lang="en-US" sz="2800" dirty="0" smtClean="0">
                <a:latin typeface="Times New Roman" charset="0"/>
                <a:ea typeface="Times New Roman" charset="0"/>
                <a:cs typeface="Times New Roman" charset="0"/>
              </a:rPr>
              <a:t> pipelines</a:t>
            </a:r>
          </a:p>
          <a:p>
            <a:pPr algn="l">
              <a:defRPr sz="3200">
                <a:latin typeface="Myriad Pro"/>
                <a:ea typeface="Myriad Pro"/>
                <a:cs typeface="Myriad Pro"/>
                <a:sym typeface="Myriad Pro"/>
              </a:defRPr>
            </a:pP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Full-length vs. short reads</a:t>
            </a: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Mapping to N4L exemplars vs. names</a:t>
            </a:r>
            <a:endParaRPr lang="en-US" sz="2800" b="1"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endParaRPr lang="en-US" sz="2800" b="1"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b="1" dirty="0" smtClean="0">
                <a:latin typeface="Times New Roman" charset="0"/>
                <a:ea typeface="Times New Roman" charset="0"/>
                <a:cs typeface="Times New Roman" charset="0"/>
              </a:rPr>
              <a:t>Publications</a:t>
            </a:r>
            <a:endParaRPr lang="en-US" sz="2800" dirty="0" smtClean="0">
              <a:latin typeface="Times New Roman" charset="0"/>
              <a:ea typeface="Times New Roman" charset="0"/>
              <a:cs typeface="Times New Roman" charset="0"/>
            </a:endParaRPr>
          </a:p>
          <a:p>
            <a:pPr algn="l">
              <a:defRPr sz="3200">
                <a:latin typeface="Myriad Pro"/>
                <a:ea typeface="Myriad Pro"/>
                <a:cs typeface="Myriad Pro"/>
                <a:sym typeface="Myriad Pro"/>
              </a:defRPr>
            </a:pPr>
            <a:r>
              <a:rPr lang="en-US" sz="2800" dirty="0" smtClean="0">
                <a:latin typeface="Times New Roman" charset="0"/>
                <a:ea typeface="Times New Roman" charset="0"/>
                <a:cs typeface="Times New Roman" charset="0"/>
              </a:rPr>
              <a:t>	First draft by mid-late November 2018</a:t>
            </a:r>
            <a:endParaRPr lang="en-US" sz="28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93083645"/>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96804" y="6047941"/>
            <a:ext cx="1609147" cy="883453"/>
          </a:xfrm>
          <a:prstGeom prst="rect">
            <a:avLst/>
          </a:prstGeom>
        </p:spPr>
      </p:pic>
      <p:sp>
        <p:nvSpPr>
          <p:cNvPr id="3" name="TextBox 2"/>
          <p:cNvSpPr txBox="1"/>
          <p:nvPr/>
        </p:nvSpPr>
        <p:spPr>
          <a:xfrm>
            <a:off x="1564009" y="6894892"/>
            <a:ext cx="1864613" cy="923330"/>
          </a:xfrm>
          <a:prstGeom prst="rect">
            <a:avLst/>
          </a:prstGeom>
          <a:noFill/>
        </p:spPr>
        <p:txBody>
          <a:bodyPr wrap="none" rtlCol="0">
            <a:spAutoFit/>
          </a:bodyPr>
          <a:lstStyle/>
          <a:p>
            <a:pPr algn="l"/>
            <a:r>
              <a:rPr lang="en-US" sz="1800" b="1" dirty="0">
                <a:solidFill>
                  <a:schemeClr val="tx1"/>
                </a:solidFill>
              </a:rPr>
              <a:t>Nikos Kyrpides</a:t>
            </a:r>
          </a:p>
          <a:p>
            <a:pPr algn="l"/>
            <a:r>
              <a:rPr lang="en-US" sz="1800" b="1" dirty="0">
                <a:solidFill>
                  <a:schemeClr val="tx1"/>
                </a:solidFill>
              </a:rPr>
              <a:t>Neha Varghese</a:t>
            </a:r>
          </a:p>
          <a:p>
            <a:pPr algn="l"/>
            <a:r>
              <a:rPr lang="en-US" sz="1800" b="1" dirty="0" smtClean="0">
                <a:solidFill>
                  <a:schemeClr val="tx1"/>
                </a:solidFill>
              </a:rPr>
              <a:t>TBK Reddy</a:t>
            </a:r>
            <a:endParaRPr lang="en-US" sz="1800" b="1"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3356" y="3920293"/>
            <a:ext cx="2341781" cy="780594"/>
          </a:xfrm>
          <a:prstGeom prst="rect">
            <a:avLst/>
          </a:prstGeom>
          <a:solidFill>
            <a:schemeClr val="bg1"/>
          </a:solidFill>
        </p:spPr>
      </p:pic>
      <p:sp>
        <p:nvSpPr>
          <p:cNvPr id="5" name="Rectangle 4"/>
          <p:cNvSpPr/>
          <p:nvPr/>
        </p:nvSpPr>
        <p:spPr>
          <a:xfrm>
            <a:off x="1486502" y="4546576"/>
            <a:ext cx="2007293" cy="1477328"/>
          </a:xfrm>
          <a:prstGeom prst="rect">
            <a:avLst/>
          </a:prstGeom>
        </p:spPr>
        <p:txBody>
          <a:bodyPr wrap="square">
            <a:spAutoFit/>
          </a:bodyPr>
          <a:lstStyle/>
          <a:p>
            <a:pPr algn="l"/>
            <a:r>
              <a:rPr lang="en-US" sz="1800" b="1" dirty="0">
                <a:solidFill>
                  <a:schemeClr val="tx1"/>
                </a:solidFill>
                <a:latin typeface="+mj-lt"/>
                <a:ea typeface="Calibri" charset="0"/>
                <a:cs typeface="Calibri" charset="0"/>
              </a:rPr>
              <a:t>Terry Marsh</a:t>
            </a:r>
          </a:p>
          <a:p>
            <a:pPr algn="l"/>
            <a:r>
              <a:rPr lang="en-US" sz="1800" b="1" dirty="0">
                <a:solidFill>
                  <a:schemeClr val="tx1"/>
                </a:solidFill>
                <a:effectLst/>
                <a:latin typeface="+mj-lt"/>
                <a:ea typeface="Calibri" charset="0"/>
                <a:cs typeface="Calibri" charset="0"/>
              </a:rPr>
              <a:t>Ashley Shade</a:t>
            </a:r>
          </a:p>
          <a:p>
            <a:pPr algn="l"/>
            <a:r>
              <a:rPr lang="en-US" sz="1800" b="1" dirty="0">
                <a:solidFill>
                  <a:schemeClr val="tx1"/>
                </a:solidFill>
                <a:latin typeface="+mj-lt"/>
                <a:ea typeface="Calibri" charset="0"/>
                <a:cs typeface="Calibri" charset="0"/>
              </a:rPr>
              <a:t>John </a:t>
            </a:r>
            <a:r>
              <a:rPr lang="en-US" sz="1800" b="1" dirty="0" err="1">
                <a:solidFill>
                  <a:schemeClr val="tx1"/>
                </a:solidFill>
                <a:latin typeface="+mj-lt"/>
                <a:ea typeface="Calibri" charset="0"/>
                <a:cs typeface="Calibri" charset="0"/>
              </a:rPr>
              <a:t>Guitta</a:t>
            </a:r>
            <a:r>
              <a:rPr lang="en-US" sz="1800" b="1" dirty="0" err="1">
                <a:solidFill>
                  <a:schemeClr val="tx1"/>
                </a:solidFill>
                <a:latin typeface="Calibri" charset="0"/>
                <a:ea typeface="Calibri" charset="0"/>
                <a:cs typeface="Calibri" charset="0"/>
              </a:rPr>
              <a:t>r</a:t>
            </a:r>
            <a:endParaRPr lang="en-US" sz="1800" b="1" dirty="0">
              <a:solidFill>
                <a:schemeClr val="tx1"/>
              </a:solidFill>
              <a:latin typeface="Calibri" charset="0"/>
              <a:ea typeface="Calibri" charset="0"/>
              <a:cs typeface="Calibri" charset="0"/>
            </a:endParaRPr>
          </a:p>
          <a:p>
            <a:pPr algn="l"/>
            <a:r>
              <a:rPr lang="en-US" sz="1800" b="1" dirty="0">
                <a:solidFill>
                  <a:schemeClr val="tx1"/>
                </a:solidFill>
              </a:rPr>
              <a:t>Keven </a:t>
            </a:r>
            <a:r>
              <a:rPr lang="en-US" sz="1800" b="1" dirty="0" smtClean="0">
                <a:solidFill>
                  <a:schemeClr val="tx1"/>
                </a:solidFill>
              </a:rPr>
              <a:t>Petersen</a:t>
            </a:r>
          </a:p>
          <a:p>
            <a:pPr algn="l"/>
            <a:r>
              <a:rPr lang="en-US" sz="1800" b="1" dirty="0" smtClean="0">
                <a:solidFill>
                  <a:schemeClr val="tx1"/>
                </a:solidFill>
              </a:rPr>
              <a:t>Nenad Krdzavac</a:t>
            </a:r>
            <a:endParaRPr lang="en-US" sz="1800" b="1" dirty="0">
              <a:solidFill>
                <a:schemeClr val="tx1"/>
              </a:solidFill>
            </a:endParaRPr>
          </a:p>
        </p:txBody>
      </p:sp>
      <p:sp>
        <p:nvSpPr>
          <p:cNvPr id="6" name="Rectangle 5"/>
          <p:cNvSpPr/>
          <p:nvPr/>
        </p:nvSpPr>
        <p:spPr>
          <a:xfrm>
            <a:off x="1488497" y="2831012"/>
            <a:ext cx="2414614" cy="1200329"/>
          </a:xfrm>
          <a:prstGeom prst="rect">
            <a:avLst/>
          </a:prstGeom>
        </p:spPr>
        <p:txBody>
          <a:bodyPr wrap="square">
            <a:spAutoFit/>
          </a:bodyPr>
          <a:lstStyle/>
          <a:p>
            <a:pPr algn="l"/>
            <a:r>
              <a:rPr lang="en-US" sz="1800" b="1" dirty="0">
                <a:solidFill>
                  <a:schemeClr val="tx1"/>
                </a:solidFill>
              </a:rPr>
              <a:t>Dave </a:t>
            </a:r>
            <a:r>
              <a:rPr lang="en-US" sz="1800" b="1" dirty="0" err="1">
                <a:solidFill>
                  <a:schemeClr val="tx1"/>
                </a:solidFill>
              </a:rPr>
              <a:t>Ussery</a:t>
            </a:r>
            <a:endParaRPr lang="en-US" sz="1800" b="1" dirty="0">
              <a:solidFill>
                <a:schemeClr val="tx1"/>
              </a:solidFill>
            </a:endParaRPr>
          </a:p>
          <a:p>
            <a:pPr algn="l"/>
            <a:r>
              <a:rPr lang="en-US" sz="1800" b="1" dirty="0">
                <a:solidFill>
                  <a:schemeClr val="tx1"/>
                </a:solidFill>
              </a:rPr>
              <a:t>Michael Robeson</a:t>
            </a:r>
          </a:p>
          <a:p>
            <a:pPr algn="l"/>
            <a:r>
              <a:rPr lang="en-US" sz="1800" b="1" dirty="0">
                <a:solidFill>
                  <a:schemeClr val="tx1"/>
                </a:solidFill>
              </a:rPr>
              <a:t>Trudy </a:t>
            </a:r>
            <a:r>
              <a:rPr lang="en-US" sz="1800" b="1" dirty="0" err="1" smtClean="0">
                <a:solidFill>
                  <a:schemeClr val="tx1"/>
                </a:solidFill>
              </a:rPr>
              <a:t>Wassenar</a:t>
            </a:r>
            <a:endParaRPr lang="en-US" sz="1800" b="1" dirty="0" smtClean="0">
              <a:solidFill>
                <a:schemeClr val="tx1"/>
              </a:solidFill>
            </a:endParaRPr>
          </a:p>
          <a:p>
            <a:pPr algn="l"/>
            <a:r>
              <a:rPr lang="en-US" sz="1800" b="1" dirty="0" err="1" smtClean="0">
                <a:solidFill>
                  <a:schemeClr val="tx1"/>
                </a:solidFill>
              </a:rPr>
              <a:t>Visanu</a:t>
            </a:r>
            <a:r>
              <a:rPr lang="en-US" sz="1800" b="1" dirty="0" smtClean="0">
                <a:solidFill>
                  <a:schemeClr val="tx1"/>
                </a:solidFill>
              </a:rPr>
              <a:t> </a:t>
            </a:r>
            <a:r>
              <a:rPr lang="en-US" sz="1800" b="1" dirty="0" err="1" smtClean="0">
                <a:solidFill>
                  <a:schemeClr val="tx1"/>
                </a:solidFill>
              </a:rPr>
              <a:t>Wanchai</a:t>
            </a:r>
            <a:endParaRPr lang="en-US" sz="1800" b="1" dirty="0">
              <a:solidFill>
                <a:schemeClr val="tx1"/>
              </a:solidFill>
            </a:endParaRPr>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7492" r="50609"/>
          <a:stretch/>
        </p:blipFill>
        <p:spPr>
          <a:xfrm>
            <a:off x="1488497" y="2151368"/>
            <a:ext cx="1971751" cy="741687"/>
          </a:xfrm>
          <a:prstGeom prst="rect">
            <a:avLst/>
          </a:prstGeom>
        </p:spPr>
      </p:pic>
      <p:sp>
        <p:nvSpPr>
          <p:cNvPr id="8" name="TextBox 7"/>
          <p:cNvSpPr txBox="1"/>
          <p:nvPr/>
        </p:nvSpPr>
        <p:spPr>
          <a:xfrm>
            <a:off x="9622261" y="1924601"/>
            <a:ext cx="2387723" cy="1477328"/>
          </a:xfrm>
          <a:prstGeom prst="rect">
            <a:avLst/>
          </a:prstGeom>
          <a:noFill/>
        </p:spPr>
        <p:txBody>
          <a:bodyPr wrap="square" rtlCol="0">
            <a:spAutoFit/>
          </a:bodyPr>
          <a:lstStyle/>
          <a:p>
            <a:pPr algn="l"/>
            <a:r>
              <a:rPr lang="en-US" sz="1800" b="1" dirty="0">
                <a:solidFill>
                  <a:schemeClr val="tx1"/>
                </a:solidFill>
                <a:latin typeface="+mj-lt"/>
              </a:rPr>
              <a:t>Charles T. Parker</a:t>
            </a:r>
          </a:p>
          <a:p>
            <a:pPr algn="l"/>
            <a:r>
              <a:rPr lang="en-US" sz="1800" b="1" dirty="0">
                <a:solidFill>
                  <a:schemeClr val="tx1"/>
                </a:solidFill>
              </a:rPr>
              <a:t>Nicole Osier</a:t>
            </a:r>
            <a:r>
              <a:rPr lang="en-US" sz="1800" b="1" dirty="0">
                <a:solidFill>
                  <a:schemeClr val="tx1"/>
                </a:solidFill>
                <a:latin typeface="+mj-lt"/>
              </a:rPr>
              <a:t> </a:t>
            </a:r>
          </a:p>
          <a:p>
            <a:pPr algn="l"/>
            <a:r>
              <a:rPr lang="en-US" sz="1800" b="1" dirty="0">
                <a:solidFill>
                  <a:schemeClr val="tx1"/>
                </a:solidFill>
                <a:latin typeface="+mj-lt"/>
              </a:rPr>
              <a:t>Vo Phan Chuong</a:t>
            </a:r>
          </a:p>
          <a:p>
            <a:pPr algn="l"/>
            <a:r>
              <a:rPr lang="en-US" sz="1800" b="1" dirty="0">
                <a:solidFill>
                  <a:schemeClr val="tx1"/>
                </a:solidFill>
                <a:latin typeface="+mj-lt"/>
              </a:rPr>
              <a:t>Dorothea Taylor</a:t>
            </a:r>
          </a:p>
          <a:p>
            <a:pPr algn="l"/>
            <a:r>
              <a:rPr lang="en-US" sz="1800" b="1" dirty="0">
                <a:solidFill>
                  <a:schemeClr val="tx1"/>
                </a:solidFill>
                <a:latin typeface="+mj-lt"/>
              </a:rPr>
              <a:t>Kara Mannor</a:t>
            </a:r>
          </a:p>
        </p:txBody>
      </p:sp>
      <p:pic>
        <p:nvPicPr>
          <p:cNvPr id="9" name="Picture 8"/>
          <p:cNvPicPr>
            <a:picLocks noChangeAspect="1"/>
          </p:cNvPicPr>
          <p:nvPr/>
        </p:nvPicPr>
        <p:blipFill>
          <a:blip r:embed="rId5"/>
          <a:stretch>
            <a:fillRect/>
          </a:stretch>
        </p:blipFill>
        <p:spPr>
          <a:xfrm>
            <a:off x="9924502" y="5573329"/>
            <a:ext cx="1579438" cy="979651"/>
          </a:xfrm>
          <a:prstGeom prst="rect">
            <a:avLst/>
          </a:prstGeom>
        </p:spPr>
      </p:pic>
      <p:pic>
        <p:nvPicPr>
          <p:cNvPr id="10" name="Picture 9"/>
          <p:cNvPicPr>
            <a:picLocks noChangeAspect="1"/>
          </p:cNvPicPr>
          <p:nvPr/>
        </p:nvPicPr>
        <p:blipFill>
          <a:blip r:embed="rId6"/>
          <a:stretch>
            <a:fillRect/>
          </a:stretch>
        </p:blipFill>
        <p:spPr>
          <a:xfrm>
            <a:off x="9672251" y="4855075"/>
            <a:ext cx="2882900" cy="635000"/>
          </a:xfrm>
          <a:prstGeom prst="rect">
            <a:avLst/>
          </a:prstGeom>
        </p:spPr>
      </p:pic>
      <p:pic>
        <p:nvPicPr>
          <p:cNvPr id="11" name="Picture 10"/>
          <p:cNvPicPr>
            <a:picLocks noChangeAspect="1"/>
          </p:cNvPicPr>
          <p:nvPr/>
        </p:nvPicPr>
        <p:blipFill>
          <a:blip r:embed="rId7"/>
          <a:stretch>
            <a:fillRect/>
          </a:stretch>
        </p:blipFill>
        <p:spPr>
          <a:xfrm>
            <a:off x="9700747" y="6672084"/>
            <a:ext cx="1978793" cy="752992"/>
          </a:xfrm>
          <a:prstGeom prst="rect">
            <a:avLst/>
          </a:prstGeo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28155" y="3750642"/>
            <a:ext cx="2451100" cy="537470"/>
          </a:xfrm>
          <a:prstGeom prst="rect">
            <a:avLst/>
          </a:prstGeom>
        </p:spPr>
      </p:pic>
      <p:grpSp>
        <p:nvGrpSpPr>
          <p:cNvPr id="13" name="Group 12"/>
          <p:cNvGrpSpPr/>
          <p:nvPr/>
        </p:nvGrpSpPr>
        <p:grpSpPr>
          <a:xfrm>
            <a:off x="9585547" y="1262243"/>
            <a:ext cx="2037653" cy="548640"/>
            <a:chOff x="7116177" y="3429373"/>
            <a:chExt cx="2037653" cy="548640"/>
          </a:xfrm>
        </p:grpSpPr>
        <p:sp>
          <p:nvSpPr>
            <p:cNvPr id="14" name="Shape 116"/>
            <p:cNvSpPr/>
            <p:nvPr/>
          </p:nvSpPr>
          <p:spPr>
            <a:xfrm>
              <a:off x="7580502" y="3508639"/>
              <a:ext cx="1465146" cy="299442"/>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solidFill>
                    <a:schemeClr val="tx1"/>
                  </a:solidFill>
                </a:rPr>
                <a:t>NamesforLife </a:t>
              </a:r>
            </a:p>
          </p:txBody>
        </p:sp>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16177" y="3429373"/>
              <a:ext cx="367589" cy="548640"/>
            </a:xfrm>
            <a:prstGeom prst="rect">
              <a:avLst/>
            </a:prstGeom>
          </p:spPr>
        </p:pic>
        <p:sp>
          <p:nvSpPr>
            <p:cNvPr id="16" name="Shape 117"/>
            <p:cNvSpPr/>
            <p:nvPr/>
          </p:nvSpPr>
          <p:spPr>
            <a:xfrm>
              <a:off x="7339224" y="3713023"/>
              <a:ext cx="1814606" cy="241092"/>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00" dirty="0">
                  <a:solidFill>
                    <a:schemeClr val="tx1"/>
                  </a:solidFill>
                </a:rPr>
                <a:t>Bringing meaning to life ... </a:t>
              </a:r>
            </a:p>
          </p:txBody>
        </p:sp>
      </p:grpSp>
      <p:sp>
        <p:nvSpPr>
          <p:cNvPr id="17" name="TextBox 16"/>
          <p:cNvSpPr txBox="1"/>
          <p:nvPr/>
        </p:nvSpPr>
        <p:spPr>
          <a:xfrm>
            <a:off x="9622261" y="3302179"/>
            <a:ext cx="2357960" cy="1200329"/>
          </a:xfrm>
          <a:prstGeom prst="rect">
            <a:avLst/>
          </a:prstGeom>
          <a:noFill/>
        </p:spPr>
        <p:txBody>
          <a:bodyPr wrap="square" rtlCol="0">
            <a:spAutoFit/>
          </a:bodyPr>
          <a:lstStyle/>
          <a:p>
            <a:pPr algn="l"/>
            <a:r>
              <a:rPr lang="en-US" sz="1800" b="1" dirty="0">
                <a:solidFill>
                  <a:schemeClr val="tx1"/>
                </a:solidFill>
                <a:latin typeface="+mj-lt"/>
              </a:rPr>
              <a:t>Sarah Wigley</a:t>
            </a:r>
          </a:p>
          <a:p>
            <a:pPr algn="l"/>
            <a:r>
              <a:rPr lang="en-US" sz="1800" b="1" dirty="0" smtClean="0">
                <a:solidFill>
                  <a:schemeClr val="tx1"/>
                </a:solidFill>
                <a:latin typeface="+mj-lt"/>
              </a:rPr>
              <a:t>Grace </a:t>
            </a:r>
            <a:r>
              <a:rPr lang="en-US" sz="1800" b="1" dirty="0">
                <a:solidFill>
                  <a:schemeClr val="tx1"/>
                </a:solidFill>
                <a:latin typeface="+mj-lt"/>
              </a:rPr>
              <a:t>Rodriguez</a:t>
            </a:r>
          </a:p>
          <a:p>
            <a:pPr algn="l"/>
            <a:r>
              <a:rPr lang="en-US" sz="1800" b="1" dirty="0">
                <a:solidFill>
                  <a:schemeClr val="tx1"/>
                </a:solidFill>
                <a:latin typeface="+mj-lt"/>
              </a:rPr>
              <a:t>Amber Roberts</a:t>
            </a:r>
          </a:p>
          <a:p>
            <a:pPr algn="l"/>
            <a:r>
              <a:rPr lang="en-US" sz="1800" b="1" dirty="0">
                <a:solidFill>
                  <a:schemeClr val="tx1"/>
                </a:solidFill>
                <a:latin typeface="+mj-lt"/>
              </a:rPr>
              <a:t>Danny Bakoz</a:t>
            </a:r>
          </a:p>
        </p:txBody>
      </p:sp>
      <p:pic>
        <p:nvPicPr>
          <p:cNvPr id="18" name="Picture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67904" y="1208567"/>
            <a:ext cx="1995182" cy="582164"/>
          </a:xfrm>
          <a:prstGeom prst="rect">
            <a:avLst/>
          </a:prstGeom>
        </p:spPr>
      </p:pic>
      <p:sp>
        <p:nvSpPr>
          <p:cNvPr id="19" name="TextBox 18"/>
          <p:cNvSpPr txBox="1"/>
          <p:nvPr/>
        </p:nvSpPr>
        <p:spPr>
          <a:xfrm>
            <a:off x="1411364" y="1796388"/>
            <a:ext cx="1980029" cy="369332"/>
          </a:xfrm>
          <a:prstGeom prst="rect">
            <a:avLst/>
          </a:prstGeom>
          <a:noFill/>
        </p:spPr>
        <p:txBody>
          <a:bodyPr wrap="none" rtlCol="0">
            <a:spAutoFit/>
          </a:bodyPr>
          <a:lstStyle/>
          <a:p>
            <a:pPr algn="l"/>
            <a:r>
              <a:rPr lang="en-US" sz="1800" b="1" dirty="0" smtClean="0">
                <a:solidFill>
                  <a:schemeClr val="tx1"/>
                </a:solidFill>
              </a:rPr>
              <a:t>Roman A. Barco</a:t>
            </a:r>
            <a:endParaRPr lang="en-US" sz="1800" b="1" dirty="0">
              <a:solidFill>
                <a:schemeClr val="tx1"/>
              </a:solidFill>
            </a:endParaRPr>
          </a:p>
        </p:txBody>
      </p:sp>
      <p:pic>
        <p:nvPicPr>
          <p:cNvPr id="20" name="Picture 19"/>
          <p:cNvPicPr>
            <a:picLocks noChangeAspect="1"/>
          </p:cNvPicPr>
          <p:nvPr/>
        </p:nvPicPr>
        <p:blipFill rotWithShape="1">
          <a:blip r:embed="rId11"/>
          <a:srcRect l="-140" t="34588" r="2746" b="20309"/>
          <a:stretch/>
        </p:blipFill>
        <p:spPr>
          <a:xfrm>
            <a:off x="4239045" y="2492202"/>
            <a:ext cx="2658430" cy="909727"/>
          </a:xfrm>
          <a:prstGeom prst="rect">
            <a:avLst/>
          </a:prstGeom>
        </p:spPr>
      </p:pic>
      <p:pic>
        <p:nvPicPr>
          <p:cNvPr id="21" name="Picture 20"/>
          <p:cNvPicPr>
            <a:picLocks noChangeAspect="1"/>
          </p:cNvPicPr>
          <p:nvPr/>
        </p:nvPicPr>
        <p:blipFill>
          <a:blip r:embed="rId12"/>
          <a:stretch>
            <a:fillRect/>
          </a:stretch>
        </p:blipFill>
        <p:spPr>
          <a:xfrm>
            <a:off x="4853303" y="1335438"/>
            <a:ext cx="1378548" cy="1010233"/>
          </a:xfrm>
          <a:prstGeom prst="rect">
            <a:avLst/>
          </a:prstGeom>
        </p:spPr>
      </p:pic>
      <p:pic>
        <p:nvPicPr>
          <p:cNvPr id="22" name="Picture 21"/>
          <p:cNvPicPr>
            <a:picLocks noChangeAspect="1"/>
          </p:cNvPicPr>
          <p:nvPr/>
        </p:nvPicPr>
        <p:blipFill>
          <a:blip r:embed="rId13"/>
          <a:stretch>
            <a:fillRect/>
          </a:stretch>
        </p:blipFill>
        <p:spPr>
          <a:xfrm>
            <a:off x="4350799" y="4762813"/>
            <a:ext cx="2403071" cy="592144"/>
          </a:xfrm>
          <a:prstGeom prst="rect">
            <a:avLst/>
          </a:prstGeom>
        </p:spPr>
      </p:pic>
      <p:pic>
        <p:nvPicPr>
          <p:cNvPr id="23" name="Picture 22"/>
          <p:cNvPicPr>
            <a:picLocks noChangeAspect="1"/>
          </p:cNvPicPr>
          <p:nvPr/>
        </p:nvPicPr>
        <p:blipFill>
          <a:blip r:embed="rId14"/>
          <a:stretch>
            <a:fillRect/>
          </a:stretch>
        </p:blipFill>
        <p:spPr>
          <a:xfrm>
            <a:off x="4372770" y="5639488"/>
            <a:ext cx="2390980" cy="732053"/>
          </a:xfrm>
          <a:prstGeom prst="rect">
            <a:avLst/>
          </a:prstGeom>
        </p:spPr>
      </p:pic>
      <p:pic>
        <p:nvPicPr>
          <p:cNvPr id="24" name="Picture 23"/>
          <p:cNvPicPr>
            <a:picLocks noChangeAspect="1"/>
          </p:cNvPicPr>
          <p:nvPr/>
        </p:nvPicPr>
        <p:blipFill>
          <a:blip r:embed="rId15"/>
          <a:stretch>
            <a:fillRect/>
          </a:stretch>
        </p:blipFill>
        <p:spPr>
          <a:xfrm>
            <a:off x="4732916" y="6705947"/>
            <a:ext cx="1638835" cy="682848"/>
          </a:xfrm>
          <a:prstGeom prst="rect">
            <a:avLst/>
          </a:prstGeom>
        </p:spPr>
      </p:pic>
      <p:sp>
        <p:nvSpPr>
          <p:cNvPr id="25" name="TextBox 24"/>
          <p:cNvSpPr txBox="1"/>
          <p:nvPr/>
        </p:nvSpPr>
        <p:spPr>
          <a:xfrm>
            <a:off x="493020" y="7779270"/>
            <a:ext cx="11934825" cy="1015663"/>
          </a:xfrm>
          <a:prstGeom prst="rect">
            <a:avLst/>
          </a:prstGeom>
          <a:noFill/>
        </p:spPr>
        <p:txBody>
          <a:bodyPr wrap="square" rtlCol="0">
            <a:spAutoFit/>
          </a:bodyPr>
          <a:lstStyle/>
          <a:p>
            <a:pPr algn="just"/>
            <a:r>
              <a:rPr lang="en-US" sz="1200" b="1" dirty="0">
                <a:solidFill>
                  <a:schemeClr val="tx1"/>
                </a:solidFill>
              </a:rPr>
              <a:t>This work was funded through the Small Business Technology Transfer program of the United States Department of Energy under grants number DE-FG02-07ER86321 and DE-SC0006191. Funding for business development was provided through grants and loans from the Michigan Economic Development Corporation and the Michigan Universities Commercialization Initiative. NamesforLife semantic resolution technology is covered under US Patent 7,925,444 B2. The SOSCC systems and methods is covered under US Patent 8,036,997. Semiotic fingerprinting is covered under US 8,903,824. Semantic tagging, indexing, equivalency mapping, and latent semantic analysis of molecular sequence data are the subjects of pending US and EPO patent applications.    </a:t>
            </a:r>
            <a:endParaRPr lang="en-US" sz="1200" dirty="0">
              <a:solidFill>
                <a:schemeClr val="tx1"/>
              </a:solidFill>
            </a:endParaRPr>
          </a:p>
        </p:txBody>
      </p:sp>
      <p:sp>
        <p:nvSpPr>
          <p:cNvPr id="26" name="AutoShape 4" descr="mage result for crossref logo"/>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AutoShape 6" descr="ata:image/png;base64,iVBORw0KGgoAAAANSUhEUgAAARcAAAC1CAMAAABCrku3AAABNVBMVEX///9PWFg+scj/xyzY0sTvM0B"/>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8" name="Picture 2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583038" y="3291570"/>
            <a:ext cx="1188119" cy="770787"/>
          </a:xfrm>
          <a:prstGeom prst="rect">
            <a:avLst/>
          </a:prstGeom>
        </p:spPr>
      </p:pic>
      <p:pic>
        <p:nvPicPr>
          <p:cNvPr id="29" name="Picture 2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649183" y="4533308"/>
            <a:ext cx="1412775" cy="869400"/>
          </a:xfrm>
          <a:prstGeom prst="rect">
            <a:avLst/>
          </a:prstGeom>
        </p:spPr>
      </p:pic>
      <p:pic>
        <p:nvPicPr>
          <p:cNvPr id="30" name="Picture 2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549788" y="5856139"/>
            <a:ext cx="1435857" cy="380725"/>
          </a:xfrm>
          <a:prstGeom prst="rect">
            <a:avLst/>
          </a:prstGeom>
        </p:spPr>
      </p:pic>
      <p:sp>
        <p:nvSpPr>
          <p:cNvPr id="32"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1559716497"/>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5740" y="1108563"/>
            <a:ext cx="8497554" cy="7441548"/>
          </a:xfrm>
          <a:prstGeom prst="rect">
            <a:avLst/>
          </a:prstGeom>
          <a:ln>
            <a:solidFill>
              <a:schemeClr val="tx2"/>
            </a:solidFill>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1039" y="3434130"/>
            <a:ext cx="9305677" cy="4512666"/>
          </a:xfrm>
          <a:prstGeom prst="rect">
            <a:avLst/>
          </a:prstGeom>
          <a:ln>
            <a:solidFill>
              <a:schemeClr val="tx1">
                <a:lumMod val="75000"/>
                <a:lumOff val="25000"/>
              </a:schemeClr>
            </a:solidFill>
          </a:ln>
        </p:spPr>
      </p:pic>
    </p:spTree>
    <p:extLst>
      <p:ext uri="{BB962C8B-B14F-4D97-AF65-F5344CB8AC3E}">
        <p14:creationId xmlns:p14="http://schemas.microsoft.com/office/powerpoint/2010/main" val="20006055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38100"/>
            <a:ext cx="13004800" cy="9753600"/>
          </a:xfrm>
          <a:prstGeom prst="rect">
            <a:avLst/>
          </a:prstGeom>
        </p:spPr>
      </p:pic>
      <p:pic>
        <p:nvPicPr>
          <p:cNvPr id="3" name="Picture 2"/>
          <p:cNvPicPr>
            <a:picLocks noChangeAspect="1"/>
          </p:cNvPicPr>
          <p:nvPr/>
        </p:nvPicPr>
        <p:blipFill rotWithShape="1">
          <a:blip r:embed="rId4"/>
          <a:srcRect t="3754"/>
          <a:stretch/>
        </p:blipFill>
        <p:spPr>
          <a:xfrm>
            <a:off x="1416050" y="1127050"/>
            <a:ext cx="10172700" cy="7175057"/>
          </a:xfrm>
          <a:prstGeom prst="rect">
            <a:avLst/>
          </a:prstGeom>
          <a:ln>
            <a:solidFill>
              <a:schemeClr val="tx1"/>
            </a:solidFill>
          </a:ln>
          <a:effectLst>
            <a:outerShdw blurRad="50800" dist="50800" dir="5400000" algn="ctr" rotWithShape="0">
              <a:srgbClr val="000000">
                <a:alpha val="97000"/>
              </a:srgbClr>
            </a:outerShdw>
          </a:effectLst>
        </p:spPr>
      </p:pic>
      <p:pic>
        <p:nvPicPr>
          <p:cNvPr id="5" name="Picture 4"/>
          <p:cNvPicPr>
            <a:picLocks noChangeAspect="1"/>
          </p:cNvPicPr>
          <p:nvPr/>
        </p:nvPicPr>
        <p:blipFill>
          <a:blip r:embed="rId5"/>
          <a:stretch>
            <a:fillRect/>
          </a:stretch>
        </p:blipFill>
        <p:spPr>
          <a:xfrm>
            <a:off x="1822524" y="2300323"/>
            <a:ext cx="10261600" cy="623570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41223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8605" y="1251954"/>
            <a:ext cx="10271027" cy="4856843"/>
          </a:xfrm>
          <a:prstGeom prst="rect">
            <a:avLst/>
          </a:prstGeom>
          <a:ln>
            <a:solidFill>
              <a:schemeClr val="tx1">
                <a:lumMod val="75000"/>
                <a:lumOff val="25000"/>
              </a:schemeClr>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121" y="2803539"/>
            <a:ext cx="10657526" cy="4590122"/>
          </a:xfrm>
          <a:prstGeom prst="rect">
            <a:avLst/>
          </a:prstGeom>
          <a:ln>
            <a:solidFill>
              <a:schemeClr val="tx1">
                <a:lumMod val="75000"/>
                <a:lumOff val="25000"/>
              </a:schemeClr>
            </a:solidFill>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1637" y="4013951"/>
            <a:ext cx="10657526" cy="4189691"/>
          </a:xfrm>
          <a:prstGeom prst="rect">
            <a:avLst/>
          </a:prstGeom>
          <a:ln>
            <a:solidFill>
              <a:schemeClr val="tx1">
                <a:lumMod val="75000"/>
                <a:lumOff val="25000"/>
              </a:schemeClr>
            </a:solidFill>
          </a:ln>
        </p:spPr>
      </p:pic>
    </p:spTree>
    <p:extLst>
      <p:ext uri="{BB962C8B-B14F-4D97-AF65-F5344CB8AC3E}">
        <p14:creationId xmlns:p14="http://schemas.microsoft.com/office/powerpoint/2010/main" val="7756159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40394" y="4518225"/>
            <a:ext cx="9848851"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Times New Roman" charset="0"/>
                <a:ea typeface="Times New Roman" charset="0"/>
                <a:cs typeface="Times New Roman" charset="0"/>
                <a:sym typeface="Helvetica Light"/>
              </a:rPr>
              <a:t>Why is nomenclature</a:t>
            </a:r>
            <a:r>
              <a:rPr kumimoji="0" lang="en-US" sz="3600" b="0" i="0" u="none" strike="noStrike" cap="none" spc="0" normalizeH="0" dirty="0" smtClean="0">
                <a:ln>
                  <a:noFill/>
                </a:ln>
                <a:solidFill>
                  <a:srgbClr val="000000"/>
                </a:solidFill>
                <a:effectLst/>
                <a:uFillTx/>
                <a:latin typeface="Times New Roman" charset="0"/>
                <a:ea typeface="Times New Roman" charset="0"/>
                <a:cs typeface="Times New Roman" charset="0"/>
                <a:sym typeface="Helvetica Light"/>
              </a:rPr>
              <a:t> so hard to use and understand?</a:t>
            </a:r>
            <a:endParaRPr kumimoji="0" lang="en-US" sz="3600" b="0" i="0" u="none" strike="noStrike" cap="none" spc="0" normalizeH="0" baseline="0" dirty="0">
              <a:ln>
                <a:noFill/>
              </a:ln>
              <a:solidFill>
                <a:srgbClr val="000000"/>
              </a:solidFill>
              <a:effectLst/>
              <a:uFillTx/>
              <a:latin typeface="Times New Roman" charset="0"/>
              <a:ea typeface="Times New Roman" charset="0"/>
              <a:cs typeface="Times New Roman" charset="0"/>
              <a:sym typeface="Helvetica Light"/>
            </a:endParaRPr>
          </a:p>
        </p:txBody>
      </p:sp>
    </p:spTree>
    <p:extLst>
      <p:ext uri="{BB962C8B-B14F-4D97-AF65-F5344CB8AC3E}">
        <p14:creationId xmlns:p14="http://schemas.microsoft.com/office/powerpoint/2010/main" val="662616164"/>
      </p:ext>
    </p:extLst>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19901</TotalTime>
  <Words>1836</Words>
  <Application>Microsoft Office PowerPoint</Application>
  <PresentationFormat>Custom</PresentationFormat>
  <Paragraphs>321</Paragraphs>
  <Slides>51</Slides>
  <Notes>25</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51</vt:i4>
      </vt:variant>
    </vt:vector>
  </HeadingPairs>
  <TitlesOfParts>
    <vt:vector size="62" baseType="lpstr">
      <vt:lpstr>Arial</vt:lpstr>
      <vt:lpstr>Calibri</vt:lpstr>
      <vt:lpstr>Cambria Math</vt:lpstr>
      <vt:lpstr>Georgia</vt:lpstr>
      <vt:lpstr>Helvetica</vt:lpstr>
      <vt:lpstr>Helvetica Light</vt:lpstr>
      <vt:lpstr>Helvetica Neue</vt:lpstr>
      <vt:lpstr>Myriad Pro</vt:lpstr>
      <vt:lpstr>Times New Roman</vt:lpstr>
      <vt:lpstr>Wingdings</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ctparker</dc:creator>
  <cp:lastModifiedBy>Charles Parker</cp:lastModifiedBy>
  <cp:revision>346</cp:revision>
  <cp:lastPrinted>2018-10-15T23:44:27Z</cp:lastPrinted>
  <dcterms:modified xsi:type="dcterms:W3CDTF">2018-10-17T00:45:23Z</dcterms:modified>
</cp:coreProperties>
</file>