
<file path=[Content_Types].xml><?xml version="1.0" encoding="utf-8"?>
<Types xmlns="http://schemas.openxmlformats.org/package/2006/content-types">
  <Default Extension="xml" ContentType="application/xml"/>
  <Default Extension="jpg" ContentType="image/jpeg"/>
  <Default Extension="tiff" ContentType="image/tiff"/>
  <Default Extension="emf" ContentType="image/x-emf"/>
  <Default Extension="rels" ContentType="application/vnd.openxmlformats-package.relationships+xml"/>
  <Default Extension="tif" ContentType="image/tif"/>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81" r:id="rId2"/>
    <p:sldId id="311" r:id="rId3"/>
    <p:sldId id="313" r:id="rId4"/>
    <p:sldId id="305" r:id="rId5"/>
    <p:sldId id="299" r:id="rId6"/>
    <p:sldId id="306" r:id="rId7"/>
    <p:sldId id="314" r:id="rId8"/>
    <p:sldId id="307" r:id="rId9"/>
    <p:sldId id="308" r:id="rId10"/>
    <p:sldId id="282" r:id="rId11"/>
    <p:sldId id="304" r:id="rId12"/>
    <p:sldId id="300" r:id="rId13"/>
    <p:sldId id="286" r:id="rId14"/>
    <p:sldId id="287" r:id="rId15"/>
    <p:sldId id="302" r:id="rId16"/>
    <p:sldId id="309" r:id="rId17"/>
    <p:sldId id="310" r:id="rId18"/>
    <p:sldId id="295" r:id="rId19"/>
    <p:sldId id="296" r:id="rId20"/>
    <p:sldId id="298" r:id="rId21"/>
    <p:sldId id="312" r:id="rId22"/>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p:defaultTextStyle>
  <p:extLst>
    <p:ext uri="{EFAFB233-063F-42B5-8137-9DF3F51BA10A}">
      <p15:sldGuideLst xmlns:p15="http://schemas.microsoft.com/office/powerpoint/2012/main">
        <p15:guide id="1" orient="horz" pos="3096" userDrawn="1">
          <p15:clr>
            <a:srgbClr val="A4A3A4"/>
          </p15:clr>
        </p15:guide>
        <p15:guide id="2" pos="4096" userDrawn="1">
          <p15:clr>
            <a:srgbClr val="A4A3A4"/>
          </p15:clr>
        </p15:guide>
      </p15:sldGuideLst>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D7342"/>
    <a:srgbClr val="91A7DF"/>
    <a:srgbClr val="94BD98"/>
    <a:srgbClr val="CBD3E8"/>
    <a:srgbClr val="8064A2"/>
    <a:srgbClr val="9BBB59"/>
    <a:srgbClr val="4F81BD"/>
    <a:srgbClr val="007541"/>
    <a:srgbClr val="4F8159"/>
    <a:srgbClr val="6817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235" autoAdjust="0"/>
    <p:restoredTop sz="81195" autoAdjust="0"/>
  </p:normalViewPr>
  <p:slideViewPr>
    <p:cSldViewPr snapToGrid="0">
      <p:cViewPr>
        <p:scale>
          <a:sx n="50" d="100"/>
          <a:sy n="50" d="100"/>
        </p:scale>
        <p:origin x="2328" y="216"/>
      </p:cViewPr>
      <p:guideLst>
        <p:guide orient="horz" pos="3096"/>
        <p:guide pos="4096"/>
      </p:guideLst>
    </p:cSldViewPr>
  </p:slideViewPr>
  <p:notesTextViewPr>
    <p:cViewPr>
      <p:scale>
        <a:sx n="3" d="2"/>
        <a:sy n="3" d="2"/>
      </p:scale>
      <p:origin x="0" y="0"/>
    </p:cViewPr>
  </p:notesTextViewPr>
  <p:sorterViewPr>
    <p:cViewPr>
      <p:scale>
        <a:sx n="100" d="100"/>
        <a:sy n="100" d="100"/>
      </p:scale>
      <p:origin x="0" y="0"/>
    </p:cViewPr>
  </p:sorterViewPr>
  <p:notesViewPr>
    <p:cSldViewPr snapToGrid="0" showGuides="1">
      <p:cViewPr varScale="1">
        <p:scale>
          <a:sx n="78" d="100"/>
          <a:sy n="78" d="100"/>
        </p:scale>
        <p:origin x="3440" y="16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notesMaster" Target="notesMasters/notesMaster1.xml"/><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4" name="Shape 124"/>
          <p:cNvSpPr>
            <a:spLocks noGrp="1" noRot="1" noChangeAspect="1"/>
          </p:cNvSpPr>
          <p:nvPr>
            <p:ph type="sldImg"/>
          </p:nvPr>
        </p:nvSpPr>
        <p:spPr>
          <a:xfrm>
            <a:off x="1143000" y="685800"/>
            <a:ext cx="4572000" cy="3429000"/>
          </a:xfrm>
          <a:prstGeom prst="rect">
            <a:avLst/>
          </a:prstGeom>
        </p:spPr>
        <p:txBody>
          <a:bodyPr/>
          <a:lstStyle/>
          <a:p>
            <a:endParaRPr/>
          </a:p>
        </p:txBody>
      </p:sp>
      <p:sp>
        <p:nvSpPr>
          <p:cNvPr id="125" name="Shape 125"/>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3342123539"/>
      </p:ext>
    </p:extLst>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www.msu.edu/" TargetMode="External"/><Relationship Id="rId4" Type="http://schemas.openxmlformats.org/officeDocument/2006/relationships/hyperlink" Target="http://schema.org/" TargetMode="External"/><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456344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2400" b="0" kern="1200" dirty="0" smtClean="0">
              <a:solidFill>
                <a:schemeClr val="tx1"/>
              </a:solidFill>
              <a:effectLst/>
              <a:latin typeface="Helvetica Neue"/>
              <a:ea typeface="Helvetica Neue"/>
              <a:cs typeface="Helvetica Neue"/>
              <a:sym typeface="Helvetica Neue"/>
            </a:endParaRPr>
          </a:p>
        </p:txBody>
      </p:sp>
    </p:spTree>
    <p:extLst>
      <p:ext uri="{BB962C8B-B14F-4D97-AF65-F5344CB8AC3E}">
        <p14:creationId xmlns:p14="http://schemas.microsoft.com/office/powerpoint/2010/main" val="763515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pPr algn="l"/>
            <a:r>
              <a:rPr lang="en-US" sz="2000" dirty="0" smtClean="0">
                <a:latin typeface="Myriad Pro" charset="0"/>
                <a:ea typeface="Myriad Pro" charset="0"/>
                <a:cs typeface="Myriad Pro" charset="0"/>
              </a:rPr>
              <a:t>The Guide is a browser-based reader tool:</a:t>
            </a:r>
          </a:p>
          <a:p>
            <a:pPr marL="342900" indent="-342900" algn="l">
              <a:buFont typeface="Arial" panose="020B0604020202020204" pitchFamily="34" charset="0"/>
              <a:buChar char="•"/>
            </a:pPr>
            <a:r>
              <a:rPr lang="en-US" sz="2000" dirty="0" smtClean="0">
                <a:latin typeface="Myriad Pro" charset="0"/>
                <a:ea typeface="Myriad Pro" charset="0"/>
                <a:cs typeface="Myriad Pro" charset="0"/>
              </a:rPr>
              <a:t>rich content over identifiers</a:t>
            </a:r>
          </a:p>
          <a:p>
            <a:pPr marL="342900" indent="-342900" algn="l">
              <a:buFont typeface="Arial" panose="020B0604020202020204" pitchFamily="34" charset="0"/>
              <a:buChar char="•"/>
            </a:pPr>
            <a:r>
              <a:rPr lang="en-US" sz="2000" dirty="0" smtClean="0">
                <a:latin typeface="Myriad Pro" charset="0"/>
                <a:ea typeface="Myriad Pro" charset="0"/>
                <a:cs typeface="Myriad Pro" charset="0"/>
              </a:rPr>
              <a:t>works with content annotated by N4L::Scribe</a:t>
            </a:r>
          </a:p>
          <a:p>
            <a:pPr marL="342900" indent="-342900" algn="l">
              <a:buFont typeface="Arial" panose="020B0604020202020204" pitchFamily="34" charset="0"/>
              <a:buChar char="•"/>
            </a:pPr>
            <a:r>
              <a:rPr lang="en-US" sz="2000" dirty="0" smtClean="0">
                <a:latin typeface="Myriad Pro" charset="0"/>
                <a:ea typeface="Myriad Pro" charset="0"/>
                <a:cs typeface="Myriad Pro" charset="0"/>
              </a:rPr>
              <a:t>non-intrusive to a reader</a:t>
            </a:r>
          </a:p>
          <a:p>
            <a:pPr marL="342900" indent="-342900" algn="l">
              <a:buFont typeface="Arial" panose="020B0604020202020204" pitchFamily="34" charset="0"/>
              <a:buChar char="•"/>
            </a:pPr>
            <a:r>
              <a:rPr lang="en-US" sz="2000" dirty="0" smtClean="0">
                <a:latin typeface="Myriad Pro" charset="0"/>
                <a:ea typeface="Myriad Pro" charset="0"/>
                <a:cs typeface="Myriad Pro" charset="0"/>
              </a:rPr>
              <a:t>keeps a user actively engaged in an article</a:t>
            </a:r>
          </a:p>
          <a:p>
            <a:pPr marL="342900" indent="-342900" algn="l">
              <a:buFont typeface="Arial" panose="020B0604020202020204" pitchFamily="34" charset="0"/>
              <a:buChar char="•"/>
            </a:pPr>
            <a:r>
              <a:rPr lang="en-US" sz="2000" dirty="0" smtClean="0">
                <a:latin typeface="Myriad Pro" charset="0"/>
                <a:ea typeface="Myriad Pro" charset="0"/>
                <a:cs typeface="Myriad Pro" charset="0"/>
              </a:rPr>
              <a:t>works on web browsers and mobile devices</a:t>
            </a:r>
          </a:p>
          <a:p>
            <a:pPr marL="342900" indent="-342900" algn="l">
              <a:buFont typeface="Arial" panose="020B0604020202020204" pitchFamily="34" charset="0"/>
              <a:buChar char="•"/>
            </a:pPr>
            <a:r>
              <a:rPr lang="en-US" sz="2000" dirty="0" smtClean="0">
                <a:latin typeface="Myriad Pro" charset="0"/>
                <a:ea typeface="Myriad Pro" charset="0"/>
                <a:cs typeface="Myriad Pro" charset="0"/>
              </a:rPr>
              <a:t>zero side-effects on a web page</a:t>
            </a:r>
          </a:p>
          <a:p>
            <a:pPr marL="342900" indent="-342900" algn="l">
              <a:buFont typeface="Arial" panose="020B0604020202020204" pitchFamily="34" charset="0"/>
              <a:buChar char="•"/>
            </a:pPr>
            <a:r>
              <a:rPr lang="en-US" sz="2000" dirty="0" smtClean="0">
                <a:latin typeface="Myriad Pro" charset="0"/>
                <a:ea typeface="Myriad Pro" charset="0"/>
                <a:cs typeface="Myriad Pro" charset="0"/>
              </a:rPr>
              <a:t>easily integrates into any web site</a:t>
            </a:r>
          </a:p>
          <a:p>
            <a:pPr marL="342900" indent="-342900" algn="l">
              <a:buFont typeface="Arial" panose="020B0604020202020204" pitchFamily="34" charset="0"/>
              <a:buChar char="•"/>
            </a:pPr>
            <a:r>
              <a:rPr lang="en-US" sz="2000" dirty="0" smtClean="0">
                <a:latin typeface="Myriad Pro" charset="0"/>
                <a:ea typeface="Myriad Pro" charset="0"/>
                <a:cs typeface="Myriad Pro" charset="0"/>
              </a:rPr>
              <a:t>graceful service degradation</a:t>
            </a:r>
          </a:p>
          <a:p>
            <a:pPr marL="342900" indent="-342900" algn="l">
              <a:buFont typeface="Arial" panose="020B0604020202020204" pitchFamily="34" charset="0"/>
              <a:buChar char="•"/>
            </a:pPr>
            <a:r>
              <a:rPr lang="en-US" sz="2000" dirty="0" smtClean="0">
                <a:latin typeface="Myriad Pro" charset="0"/>
                <a:ea typeface="Myriad Pro" charset="0"/>
                <a:cs typeface="Myriad Pro" charset="0"/>
              </a:rPr>
              <a:t>tracks topic interest</a:t>
            </a:r>
          </a:p>
          <a:p>
            <a:endParaRPr lang="en-US" dirty="0"/>
          </a:p>
        </p:txBody>
      </p:sp>
    </p:spTree>
    <p:extLst>
      <p:ext uri="{BB962C8B-B14F-4D97-AF65-F5344CB8AC3E}">
        <p14:creationId xmlns:p14="http://schemas.microsoft.com/office/powerpoint/2010/main" val="20902440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Taxonomic abstracts are a typical DOI landing page that contains the information related to each name, taxon and exemplar object. They contain much of the same information as is presented in the Guide, but can</a:t>
            </a:r>
            <a:r>
              <a:rPr lang="en-US" baseline="0" dirty="0" smtClean="0"/>
              <a:t> be supplemented with addition information to further enrich the reader/user experience</a:t>
            </a:r>
            <a:endParaRPr lang="en-US" dirty="0"/>
          </a:p>
        </p:txBody>
      </p:sp>
    </p:spTree>
    <p:extLst>
      <p:ext uri="{BB962C8B-B14F-4D97-AF65-F5344CB8AC3E}">
        <p14:creationId xmlns:p14="http://schemas.microsoft.com/office/powerpoint/2010/main" val="2264969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3088705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sz="2400" kern="1200" baseline="0" smtClean="0">
              <a:solidFill>
                <a:schemeClr val="tx1"/>
              </a:solidFill>
              <a:effectLst/>
              <a:latin typeface="Helvetica Neue"/>
              <a:ea typeface="Helvetica Neue"/>
              <a:cs typeface="Helvetica Neue"/>
              <a:sym typeface="Helvetica Neue"/>
            </a:endParaRPr>
          </a:p>
        </p:txBody>
      </p:sp>
    </p:spTree>
    <p:extLst>
      <p:ext uri="{BB962C8B-B14F-4D97-AF65-F5344CB8AC3E}">
        <p14:creationId xmlns:p14="http://schemas.microsoft.com/office/powerpoint/2010/main" val="7491966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2200" dirty="0" err="1" smtClean="0">
                <a:effectLst/>
                <a:latin typeface="Helvetica Neue"/>
                <a:ea typeface="Helvetica Neue"/>
                <a:cs typeface="Helvetica Neue"/>
                <a:sym typeface="Helvetica Neue"/>
              </a:rPr>
              <a:t>HiddenMetrixTM</a:t>
            </a:r>
            <a:endParaRPr lang="en-US" sz="2200" dirty="0" smtClean="0">
              <a:effectLst/>
              <a:latin typeface="Helvetica Neue"/>
              <a:ea typeface="Helvetica Neue"/>
              <a:cs typeface="Helvetica Neue"/>
              <a:sym typeface="Helvetica Neue"/>
            </a:endParaRPr>
          </a:p>
          <a:p>
            <a:pPr marL="171450" indent="-171450">
              <a:buFont typeface="Arial" panose="020B0604020202020204" pitchFamily="34" charset="0"/>
              <a:buChar char="•"/>
            </a:pPr>
            <a:r>
              <a:rPr lang="en-US" sz="2200" dirty="0" smtClean="0">
                <a:effectLst/>
                <a:latin typeface="Helvetica Neue"/>
                <a:ea typeface="Helvetica Neue"/>
                <a:cs typeface="Helvetica Neue"/>
                <a:sym typeface="Helvetica Neue"/>
              </a:rPr>
              <a:t>Need to describe how the</a:t>
            </a:r>
            <a:r>
              <a:rPr lang="en-US" sz="2200" baseline="0" dirty="0" smtClean="0">
                <a:effectLst/>
                <a:latin typeface="Helvetica Neue"/>
                <a:ea typeface="Helvetica Neue"/>
                <a:cs typeface="Helvetica Neue"/>
                <a:sym typeface="Helvetica Neue"/>
              </a:rPr>
              <a:t> service is set up to automatically scan a manuscript and to find qualified reviewers based on a comparative analysis of the prospective reviewers publications in a topically related area. The algorithm ranks potential reviewers and ensures that each has a minimum number of peer-reviewed publication over the past five years. Some screening of potential COI is also performed. Invitation letters are automatically generated and made available to editors/authors for modification. </a:t>
            </a:r>
          </a:p>
          <a:p>
            <a:pPr marL="171450" indent="-171450">
              <a:buFont typeface="Arial" panose="020B0604020202020204" pitchFamily="34" charset="0"/>
              <a:buChar char="•"/>
            </a:pPr>
            <a:endParaRPr lang="en-US" sz="2200" baseline="0" dirty="0" smtClean="0">
              <a:effectLst/>
              <a:latin typeface="Helvetica Neue"/>
              <a:ea typeface="Helvetica Neue"/>
              <a:cs typeface="Helvetica Neue"/>
              <a:sym typeface="Helvetica Neue"/>
            </a:endParaRPr>
          </a:p>
          <a:p>
            <a:pPr marL="171450" indent="-171450">
              <a:buFont typeface="Arial" panose="020B0604020202020204" pitchFamily="34" charset="0"/>
              <a:buChar char="•"/>
            </a:pPr>
            <a:r>
              <a:rPr lang="en-US" sz="2200" baseline="0" dirty="0" smtClean="0">
                <a:effectLst/>
                <a:latin typeface="Helvetica Neue"/>
                <a:ea typeface="Helvetica Neue"/>
                <a:cs typeface="Helvetica Neue"/>
                <a:sym typeface="Helvetica Neue"/>
              </a:rPr>
              <a:t>Currently runs in stand-alone mode.</a:t>
            </a:r>
            <a:endParaRPr lang="en-US" sz="2200" dirty="0" smtClean="0">
              <a:effectLst/>
              <a:latin typeface="Helvetica Neue"/>
              <a:ea typeface="Helvetica Neue"/>
              <a:cs typeface="Helvetica Neue"/>
              <a:sym typeface="Helvetica Neue"/>
            </a:endParaRPr>
          </a:p>
        </p:txBody>
      </p:sp>
    </p:spTree>
    <p:extLst>
      <p:ext uri="{BB962C8B-B14F-4D97-AF65-F5344CB8AC3E}">
        <p14:creationId xmlns:p14="http://schemas.microsoft.com/office/powerpoint/2010/main" val="77066543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Prokaryote</a:t>
            </a:r>
            <a:r>
              <a:rPr lang="en-US" baseline="0" dirty="0" err="1" smtClean="0"/>
              <a:t>.info</a:t>
            </a:r>
            <a:r>
              <a:rPr lang="en-US" baseline="0" dirty="0" smtClean="0"/>
              <a:t> is another novel approach to the use of DOIs for identifying information in published content. It uses a single DOI that is embedded into the publisher’s XML and the collection ID as an identifier. For those collections that have a URL that conforms to the guidelines that we discussed in 2014 with this RCN, we are able to provide a resolution service that requires very little effort to implement, immediately that will support monitoring and tracking of each strain in your holdings. </a:t>
            </a:r>
            <a:endParaRPr lang="en-US" dirty="0"/>
          </a:p>
        </p:txBody>
      </p:sp>
    </p:spTree>
    <p:extLst>
      <p:ext uri="{BB962C8B-B14F-4D97-AF65-F5344CB8AC3E}">
        <p14:creationId xmlns:p14="http://schemas.microsoft.com/office/powerpoint/2010/main" val="11565956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defTabSz="457200" eaLnBrk="1" fontAlgn="auto" latinLnBrk="0" hangingPunct="1">
              <a:lnSpc>
                <a:spcPct val="117999"/>
              </a:lnSpc>
              <a:spcBef>
                <a:spcPts val="0"/>
              </a:spcBef>
              <a:spcAft>
                <a:spcPts val="0"/>
              </a:spcAft>
              <a:buClrTx/>
              <a:buSzTx/>
              <a:buFontTx/>
              <a:buNone/>
              <a:tabLst/>
              <a:defRPr/>
            </a:pPr>
            <a:r>
              <a:rPr lang="en-US" dirty="0" smtClean="0"/>
              <a:t>Point 1 - </a:t>
            </a:r>
            <a:r>
              <a:rPr lang="en-US" altLang="x-none" sz="2000" b="1" dirty="0" smtClean="0">
                <a:latin typeface="Times" charset="0"/>
                <a:ea typeface="Times" charset="0"/>
                <a:cs typeface="Times" charset="0"/>
                <a:sym typeface="Times" charset="0"/>
              </a:rPr>
              <a:t>This would take relatively little effort for most collections as every major web server platform has a method of performing URL substitution (mapping). Don’t force everyone else to do it.</a:t>
            </a:r>
          </a:p>
          <a:p>
            <a:pPr lvl="1">
              <a:spcBef>
                <a:spcPts val="1400"/>
              </a:spcBef>
            </a:pPr>
            <a:r>
              <a:rPr lang="en-US" altLang="x-none" dirty="0" smtClean="0">
                <a:solidFill>
                  <a:srgbClr val="000000"/>
                </a:solidFill>
              </a:rPr>
              <a:t>where (COLLECTION) is a string representing individual collection within an institution.</a:t>
            </a:r>
          </a:p>
          <a:p>
            <a:pPr lvl="1">
              <a:spcBef>
                <a:spcPts val="1400"/>
              </a:spcBef>
            </a:pPr>
            <a:r>
              <a:rPr lang="en-US" altLang="x-none" dirty="0" smtClean="0">
                <a:solidFill>
                  <a:srgbClr val="000000"/>
                </a:solidFill>
              </a:rPr>
              <a:t>where (ACCESSION) is URI-mapped accession to that collection</a:t>
            </a:r>
          </a:p>
          <a:p>
            <a:pPr lvl="1">
              <a:spcBef>
                <a:spcPts val="1400"/>
              </a:spcBef>
              <a:buClr>
                <a:srgbClr val="000000"/>
              </a:buClr>
            </a:pPr>
            <a:r>
              <a:rPr lang="en-US" altLang="x-none" dirty="0" smtClean="0">
                <a:solidFill>
                  <a:srgbClr val="000000"/>
                </a:solidFill>
              </a:rPr>
              <a:t>Rationale - provides support of multiple collections within a single organization, maps directly to Search Engine 	Optimization, and to REST (Representational State Transfer).</a:t>
            </a:r>
          </a:p>
          <a:p>
            <a:pPr lvl="1">
              <a:spcBef>
                <a:spcPts val="1400"/>
              </a:spcBef>
              <a:buClr>
                <a:srgbClr val="000000"/>
              </a:buClr>
            </a:pPr>
            <a:endParaRPr lang="en-US" altLang="x-none" dirty="0" smtClean="0">
              <a:solidFill>
                <a:srgbClr val="000000"/>
              </a:solidFill>
            </a:endParaRPr>
          </a:p>
          <a:p>
            <a:pPr marL="0" marR="0" lvl="1" indent="228600" defTabSz="457200" eaLnBrk="1" fontAlgn="auto" latinLnBrk="0" hangingPunct="1">
              <a:lnSpc>
                <a:spcPct val="117999"/>
              </a:lnSpc>
              <a:spcBef>
                <a:spcPts val="1400"/>
              </a:spcBef>
              <a:spcAft>
                <a:spcPts val="0"/>
              </a:spcAft>
              <a:buClr>
                <a:srgbClr val="000000"/>
              </a:buClr>
              <a:buSzTx/>
              <a:buFontTx/>
              <a:buNone/>
              <a:tabLst/>
              <a:defRPr/>
            </a:pPr>
            <a:r>
              <a:rPr lang="en-US" altLang="x-none" u="sng" dirty="0" smtClean="0">
                <a:solidFill>
                  <a:srgbClr val="000000"/>
                </a:solidFill>
                <a:latin typeface="Calibri" charset="0"/>
                <a:ea typeface="Calibri" charset="0"/>
                <a:cs typeface="Calibri" charset="0"/>
                <a:sym typeface="Calibri" charset="0"/>
                <a:hlinkClick r:id="rId3"/>
              </a:rPr>
              <a:t>http://www.atcc.org/Products/All/{ACCESSION_SUFFIX}.aspx</a:t>
            </a:r>
            <a:endParaRPr lang="en-US" altLang="x-none" u="sng" dirty="0" smtClean="0">
              <a:solidFill>
                <a:srgbClr val="000000"/>
              </a:solidFill>
              <a:latin typeface="Calibri" charset="0"/>
              <a:ea typeface="Calibri" charset="0"/>
              <a:cs typeface="Calibri" charset="0"/>
              <a:sym typeface="Calibri" charset="0"/>
            </a:endParaRPr>
          </a:p>
          <a:p>
            <a:pPr marL="0" marR="0" lvl="1" indent="228600" defTabSz="457200" eaLnBrk="1" fontAlgn="auto" latinLnBrk="0" hangingPunct="1">
              <a:lnSpc>
                <a:spcPct val="117999"/>
              </a:lnSpc>
              <a:spcBef>
                <a:spcPts val="1400"/>
              </a:spcBef>
              <a:spcAft>
                <a:spcPts val="0"/>
              </a:spcAft>
              <a:buClr>
                <a:srgbClr val="000000"/>
              </a:buClr>
              <a:buSzTx/>
              <a:buFontTx/>
              <a:buNone/>
              <a:tabLst/>
              <a:defRPr/>
            </a:pPr>
            <a:r>
              <a:rPr lang="en-US" altLang="x-none" sz="2400" dirty="0" smtClean="0">
                <a:solidFill>
                  <a:srgbClr val="000000"/>
                </a:solidFill>
                <a:latin typeface="Calibri" charset="0"/>
                <a:ea typeface="Calibri" charset="0"/>
                <a:cs typeface="Calibri" charset="0"/>
                <a:sym typeface="Calibri" charset="0"/>
              </a:rPr>
              <a:t>ATCC accessions are “ATCC 3944”, URL leaves off collection </a:t>
            </a:r>
          </a:p>
          <a:p>
            <a:pPr marL="0" marR="0" lvl="1" indent="228600" defTabSz="457200" eaLnBrk="1" fontAlgn="auto" latinLnBrk="0" hangingPunct="1">
              <a:lnSpc>
                <a:spcPct val="117999"/>
              </a:lnSpc>
              <a:spcBef>
                <a:spcPts val="1400"/>
              </a:spcBef>
              <a:spcAft>
                <a:spcPts val="0"/>
              </a:spcAft>
              <a:buClr>
                <a:srgbClr val="000000"/>
              </a:buClr>
              <a:buSzTx/>
              <a:buFontTx/>
              <a:buNone/>
              <a:tabLst/>
              <a:defRPr/>
            </a:pPr>
            <a:endParaRPr lang="en-US" altLang="x-none" sz="2400" dirty="0" smtClean="0">
              <a:solidFill>
                <a:srgbClr val="000000"/>
              </a:solidFill>
              <a:latin typeface="Calibri" charset="0"/>
              <a:ea typeface="Calibri" charset="0"/>
              <a:cs typeface="Calibri" charset="0"/>
              <a:sym typeface="Calibri" charset="0"/>
            </a:endParaRPr>
          </a:p>
          <a:p>
            <a:pPr marL="0" marR="0" lvl="1" indent="228600" defTabSz="457200" eaLnBrk="1" fontAlgn="auto" latinLnBrk="0" hangingPunct="1">
              <a:lnSpc>
                <a:spcPct val="117999"/>
              </a:lnSpc>
              <a:spcBef>
                <a:spcPts val="1400"/>
              </a:spcBef>
              <a:spcAft>
                <a:spcPts val="0"/>
              </a:spcAft>
              <a:buClr>
                <a:srgbClr val="000000"/>
              </a:buClr>
              <a:buSzTx/>
              <a:buFontTx/>
              <a:buNone/>
              <a:tabLst/>
              <a:defRPr/>
            </a:pPr>
            <a:r>
              <a:rPr lang="en-US" altLang="x-none" sz="2400" dirty="0" err="1" smtClean="0">
                <a:solidFill>
                  <a:srgbClr val="000000"/>
                </a:solidFill>
                <a:latin typeface="Calibri" charset="0"/>
                <a:ea typeface="Calibri" charset="0"/>
                <a:cs typeface="Calibri" charset="0"/>
                <a:sym typeface="Calibri" charset="0"/>
              </a:rPr>
              <a:t>ID.</a:t>
            </a:r>
            <a:r>
              <a:rPr lang="en-US" altLang="x-none" u="sng" dirty="0" err="1" smtClean="0">
                <a:solidFill>
                  <a:srgbClr val="000000"/>
                </a:solidFill>
                <a:latin typeface="Calibri" charset="0"/>
                <a:ea typeface="Calibri" charset="0"/>
                <a:cs typeface="Calibri" charset="0"/>
                <a:sym typeface="Calibri" charset="0"/>
                <a:hlinkClick r:id="rId3"/>
              </a:rPr>
              <a:t>https</a:t>
            </a:r>
            <a:r>
              <a:rPr lang="en-US" altLang="x-none" u="sng" dirty="0" smtClean="0">
                <a:solidFill>
                  <a:srgbClr val="000000"/>
                </a:solidFill>
                <a:latin typeface="Calibri" charset="0"/>
                <a:ea typeface="Calibri" charset="0"/>
                <a:cs typeface="Calibri" charset="0"/>
                <a:sym typeface="Calibri" charset="0"/>
                <a:hlinkClick r:id="rId3"/>
              </a:rPr>
              <a:t>://www.dsmz.de/catalogues/details/culture/{ACCESSION_PREFIX}-{ACCESSION_SUFFIX}.</a:t>
            </a:r>
            <a:r>
              <a:rPr lang="en-US" altLang="x-none" u="sng" dirty="0" err="1" smtClean="0">
                <a:solidFill>
                  <a:srgbClr val="000000"/>
                </a:solidFill>
                <a:latin typeface="Calibri" charset="0"/>
                <a:ea typeface="Calibri" charset="0"/>
                <a:cs typeface="Calibri" charset="0"/>
                <a:sym typeface="Calibri" charset="0"/>
                <a:hlinkClick r:id="rId3"/>
              </a:rPr>
              <a:t>html</a:t>
            </a:r>
            <a:r>
              <a:rPr lang="en-US" altLang="x-none" dirty="0" err="1" smtClean="0">
                <a:solidFill>
                  <a:srgbClr val="000000"/>
                </a:solidFill>
                <a:latin typeface="Calibri" charset="0"/>
                <a:ea typeface="Calibri" charset="0"/>
                <a:cs typeface="Calibri" charset="0"/>
                <a:sym typeface="Calibri" charset="0"/>
              </a:rPr>
              <a:t>DSMZ</a:t>
            </a:r>
            <a:r>
              <a:rPr lang="en-US" altLang="x-none" dirty="0" smtClean="0">
                <a:solidFill>
                  <a:srgbClr val="000000"/>
                </a:solidFill>
                <a:latin typeface="Calibri" charset="0"/>
                <a:ea typeface="Calibri" charset="0"/>
                <a:cs typeface="Calibri" charset="0"/>
                <a:sym typeface="Calibri" charset="0"/>
              </a:rPr>
              <a:t> accessions are “DSM 7”, 	URL form is “DSM-7”.</a:t>
            </a:r>
            <a:endParaRPr lang="en-US" altLang="x-none" dirty="0" smtClean="0">
              <a:solidFill>
                <a:srgbClr val="000000"/>
              </a:solidFill>
              <a:latin typeface="Calibri" charset="0"/>
              <a:ea typeface="ヒラギノ角ゴ ProN W3" charset="-128"/>
              <a:cs typeface="ヒラギノ角ゴ ProN W3" charset="-128"/>
              <a:sym typeface="Calibri" charset="0"/>
            </a:endParaRPr>
          </a:p>
          <a:p>
            <a:pPr marL="0" marR="0" lvl="1" indent="228600" defTabSz="457200" eaLnBrk="1" fontAlgn="auto" latinLnBrk="0" hangingPunct="1">
              <a:lnSpc>
                <a:spcPct val="117999"/>
              </a:lnSpc>
              <a:spcBef>
                <a:spcPts val="1400"/>
              </a:spcBef>
              <a:spcAft>
                <a:spcPts val="0"/>
              </a:spcAft>
              <a:buClr>
                <a:srgbClr val="000000"/>
              </a:buClr>
              <a:buSzTx/>
              <a:buFontTx/>
              <a:buNone/>
              <a:tabLst/>
              <a:defRPr/>
            </a:pPr>
            <a:endParaRPr lang="en-US" altLang="x-none" dirty="0" smtClean="0">
              <a:solidFill>
                <a:srgbClr val="000000"/>
              </a:solidFill>
              <a:latin typeface="Calibri" charset="0"/>
              <a:ea typeface="ヒラギノ角ゴ ProN W3" charset="-128"/>
              <a:cs typeface="ヒラギノ角ゴ ProN W3" charset="-128"/>
              <a:sym typeface="Calibri" charset="0"/>
            </a:endParaRPr>
          </a:p>
          <a:p>
            <a:pPr marL="0" marR="0" lvl="1" indent="228600" defTabSz="457200" eaLnBrk="1" fontAlgn="auto" latinLnBrk="0" hangingPunct="1">
              <a:lnSpc>
                <a:spcPct val="117999"/>
              </a:lnSpc>
              <a:spcBef>
                <a:spcPts val="1400"/>
              </a:spcBef>
              <a:spcAft>
                <a:spcPts val="0"/>
              </a:spcAft>
              <a:buClr>
                <a:srgbClr val="000000"/>
              </a:buClr>
              <a:buSzTx/>
              <a:buFontTx/>
              <a:buNone/>
              <a:tabLst/>
              <a:defRPr/>
            </a:pPr>
            <a:r>
              <a:rPr lang="en-US" altLang="x-none" sz="2400" dirty="0" smtClean="0">
                <a:latin typeface="Calibri" charset="0"/>
                <a:ea typeface="Calibri" charset="0"/>
                <a:cs typeface="Calibri" charset="0"/>
                <a:sym typeface="Calibri" charset="0"/>
              </a:rPr>
              <a:t>Both of the above examples at least do this consistently throughout their collections, but they do require special handling. Ok for one or two collections, but when 500 collections all have different undocumented methods for accession-&gt;resource mapping (with at least 10 collections changing each year), it is unmaintainable for consistent linking and is hiding/obscuring your resources from the people who are trying to find them.</a:t>
            </a:r>
          </a:p>
          <a:p>
            <a:pPr marL="0" marR="0" lvl="1" indent="228600" defTabSz="457200" eaLnBrk="1" fontAlgn="auto" latinLnBrk="0" hangingPunct="1">
              <a:lnSpc>
                <a:spcPct val="117999"/>
              </a:lnSpc>
              <a:spcBef>
                <a:spcPts val="1400"/>
              </a:spcBef>
              <a:spcAft>
                <a:spcPts val="0"/>
              </a:spcAft>
              <a:buClr>
                <a:srgbClr val="000000"/>
              </a:buClr>
              <a:buSzTx/>
              <a:buFontTx/>
              <a:buNone/>
              <a:tabLst/>
              <a:defRPr/>
            </a:pPr>
            <a:r>
              <a:rPr lang="en-US" altLang="x-none" sz="2400" dirty="0" smtClean="0">
                <a:latin typeface="Calibri" charset="0"/>
                <a:ea typeface="Calibri" charset="0"/>
                <a:cs typeface="Calibri" charset="0"/>
                <a:sym typeface="Calibri" charset="0"/>
              </a:rPr>
              <a:t> </a:t>
            </a:r>
            <a:endParaRPr lang="en-US" altLang="x-none" dirty="0" smtClean="0">
              <a:solidFill>
                <a:srgbClr val="000000"/>
              </a:solidFill>
              <a:latin typeface="Calibri" charset="0"/>
              <a:ea typeface="ヒラギノ角ゴ ProN W3" charset="-128"/>
              <a:cs typeface="ヒラギノ角ゴ ProN W3" charset="-128"/>
              <a:sym typeface="Calibri" charset="0"/>
            </a:endParaRPr>
          </a:p>
          <a:p>
            <a:pPr marL="0" marR="0" lvl="1" indent="228600" defTabSz="457200" eaLnBrk="1" fontAlgn="auto" latinLnBrk="0" hangingPunct="1">
              <a:lnSpc>
                <a:spcPct val="117999"/>
              </a:lnSpc>
              <a:spcBef>
                <a:spcPts val="1400"/>
              </a:spcBef>
              <a:spcAft>
                <a:spcPts val="0"/>
              </a:spcAft>
              <a:buClr>
                <a:srgbClr val="000000"/>
              </a:buClr>
              <a:buSzTx/>
              <a:buFontTx/>
              <a:buNone/>
              <a:tabLst/>
              <a:defRPr/>
            </a:pPr>
            <a:endParaRPr lang="en-US" altLang="x-none" dirty="0" smtClean="0">
              <a:solidFill>
                <a:srgbClr val="000000"/>
              </a:solidFill>
              <a:latin typeface="Calibri" charset="0"/>
              <a:ea typeface="ヒラギノ角ゴ ProN W3" charset="-128"/>
              <a:cs typeface="ヒラギノ角ゴ ProN W3" charset="-128"/>
              <a:sym typeface="Calibri" charset="0"/>
            </a:endParaRPr>
          </a:p>
          <a:p>
            <a:pPr marL="0" marR="0" lvl="1" indent="228600" defTabSz="457200" eaLnBrk="1" fontAlgn="auto" latinLnBrk="0" hangingPunct="1">
              <a:lnSpc>
                <a:spcPct val="117999"/>
              </a:lnSpc>
              <a:spcBef>
                <a:spcPts val="1400"/>
              </a:spcBef>
              <a:spcAft>
                <a:spcPts val="0"/>
              </a:spcAft>
              <a:buClr>
                <a:srgbClr val="000000"/>
              </a:buClr>
              <a:buSzTx/>
              <a:buFontTx/>
              <a:buNone/>
              <a:tabLst/>
              <a:defRPr/>
            </a:pPr>
            <a:endParaRPr lang="en-US" altLang="x-none" dirty="0" smtClean="0">
              <a:solidFill>
                <a:srgbClr val="000000"/>
              </a:solidFill>
              <a:latin typeface="Calibri" charset="0"/>
              <a:ea typeface="ヒラギノ角ゴ ProN W3" charset="-128"/>
              <a:cs typeface="ヒラギノ角ゴ ProN W3" charset="-128"/>
              <a:sym typeface="Calibri" charset="0"/>
            </a:endParaRPr>
          </a:p>
          <a:p>
            <a:pPr marL="0" marR="0" lvl="1" indent="228600" defTabSz="457200" eaLnBrk="1" fontAlgn="auto" latinLnBrk="0" hangingPunct="1">
              <a:lnSpc>
                <a:spcPct val="117999"/>
              </a:lnSpc>
              <a:spcBef>
                <a:spcPts val="1400"/>
              </a:spcBef>
              <a:spcAft>
                <a:spcPts val="0"/>
              </a:spcAft>
              <a:buClr>
                <a:srgbClr val="000000"/>
              </a:buClr>
              <a:buSzTx/>
              <a:buFontTx/>
              <a:buNone/>
              <a:tabLst/>
              <a:defRPr/>
            </a:pPr>
            <a:endParaRPr lang="en-US" altLang="x-none" dirty="0" smtClean="0">
              <a:solidFill>
                <a:srgbClr val="000000"/>
              </a:solidFill>
              <a:latin typeface="Calibri" charset="0"/>
              <a:ea typeface="ヒラギノ角ゴ ProN W3" charset="-128"/>
              <a:cs typeface="ヒラギノ角ゴ ProN W3" charset="-128"/>
              <a:sym typeface="Calibri" charset="0"/>
            </a:endParaRPr>
          </a:p>
          <a:p>
            <a:pPr marL="0" marR="0" lvl="1" indent="228600" defTabSz="457200" eaLnBrk="1" fontAlgn="auto" latinLnBrk="0" hangingPunct="1">
              <a:lnSpc>
                <a:spcPct val="117999"/>
              </a:lnSpc>
              <a:spcBef>
                <a:spcPts val="1400"/>
              </a:spcBef>
              <a:spcAft>
                <a:spcPts val="0"/>
              </a:spcAft>
              <a:buClr>
                <a:srgbClr val="000000"/>
              </a:buClr>
              <a:buSzTx/>
              <a:buFontTx/>
              <a:buNone/>
              <a:tabLst/>
              <a:defRPr/>
            </a:pPr>
            <a:r>
              <a:rPr lang="en-US" altLang="x-none" dirty="0" smtClean="0">
                <a:solidFill>
                  <a:srgbClr val="000000"/>
                </a:solidFill>
              </a:rPr>
              <a:t>Many smaller collections have accessions, but offer no way to link directly to a resource:</a:t>
            </a:r>
          </a:p>
          <a:p>
            <a:pPr marL="0" marR="0" lvl="1" indent="228600" defTabSz="457200" eaLnBrk="1" fontAlgn="auto" latinLnBrk="0" hangingPunct="1">
              <a:lnSpc>
                <a:spcPct val="117999"/>
              </a:lnSpc>
              <a:spcBef>
                <a:spcPts val="1400"/>
              </a:spcBef>
              <a:spcAft>
                <a:spcPts val="0"/>
              </a:spcAft>
              <a:buClr>
                <a:srgbClr val="000000"/>
              </a:buClr>
              <a:buSzTx/>
              <a:buFontTx/>
              <a:buNone/>
              <a:tabLst/>
              <a:defRPr/>
            </a:pPr>
            <a:r>
              <a:rPr lang="en-US" altLang="x-none" dirty="0" smtClean="0">
                <a:solidFill>
                  <a:srgbClr val="000000"/>
                </a:solidFill>
              </a:rPr>
              <a:t>There were a variety of different approaches in use when we spoke on this previously.</a:t>
            </a:r>
            <a:r>
              <a:rPr lang="en-US" altLang="x-none" baseline="0" dirty="0" smtClean="0">
                <a:solidFill>
                  <a:srgbClr val="000000"/>
                </a:solidFill>
              </a:rPr>
              <a:t> It is clear from our current work that many of the collections still remain inaccessible to potential clients</a:t>
            </a:r>
          </a:p>
          <a:p>
            <a:pPr marL="0" marR="0" lvl="1" indent="228600" defTabSz="457200" eaLnBrk="1" fontAlgn="auto" latinLnBrk="0" hangingPunct="1">
              <a:lnSpc>
                <a:spcPct val="117999"/>
              </a:lnSpc>
              <a:spcBef>
                <a:spcPts val="1400"/>
              </a:spcBef>
              <a:spcAft>
                <a:spcPts val="0"/>
              </a:spcAft>
              <a:buClr>
                <a:srgbClr val="000000"/>
              </a:buClr>
              <a:buSzTx/>
              <a:buFontTx/>
              <a:buNone/>
              <a:tabLst/>
              <a:defRPr/>
            </a:pPr>
            <a:endParaRPr lang="en-US" altLang="x-none" dirty="0" smtClean="0">
              <a:solidFill>
                <a:srgbClr val="000000"/>
              </a:solidFill>
            </a:endParaRPr>
          </a:p>
          <a:p>
            <a:pPr marL="0" marR="0" lvl="1" indent="228600" defTabSz="457200" eaLnBrk="1" fontAlgn="auto" latinLnBrk="0" hangingPunct="1">
              <a:lnSpc>
                <a:spcPct val="117999"/>
              </a:lnSpc>
              <a:spcBef>
                <a:spcPts val="1400"/>
              </a:spcBef>
              <a:spcAft>
                <a:spcPts val="0"/>
              </a:spcAft>
              <a:buClr>
                <a:srgbClr val="000000"/>
              </a:buClr>
              <a:buSzTx/>
              <a:buFontTx/>
              <a:buNone/>
              <a:tabLst/>
              <a:defRPr/>
            </a:pPr>
            <a:endParaRPr lang="en-US" altLang="x-none" dirty="0" smtClean="0">
              <a:solidFill>
                <a:srgbClr val="000000"/>
              </a:solidFill>
            </a:endParaRPr>
          </a:p>
          <a:p>
            <a:pPr marL="0" marR="0" lvl="1" indent="228600" defTabSz="457200" eaLnBrk="1" fontAlgn="auto" latinLnBrk="0" hangingPunct="1">
              <a:lnSpc>
                <a:spcPct val="117999"/>
              </a:lnSpc>
              <a:spcBef>
                <a:spcPts val="1400"/>
              </a:spcBef>
              <a:spcAft>
                <a:spcPts val="0"/>
              </a:spcAft>
              <a:buClr>
                <a:srgbClr val="000000"/>
              </a:buClr>
              <a:buSzTx/>
              <a:buFontTx/>
              <a:buNone/>
              <a:tabLst/>
              <a:defRPr/>
            </a:pPr>
            <a:endParaRPr lang="en-US" altLang="x-none" dirty="0" smtClean="0">
              <a:solidFill>
                <a:srgbClr val="000000"/>
              </a:solidFill>
            </a:endParaRPr>
          </a:p>
          <a:p>
            <a:pPr lvl="1">
              <a:spcBef>
                <a:spcPts val="1400"/>
              </a:spcBef>
              <a:buClr>
                <a:srgbClr val="000000"/>
              </a:buClr>
            </a:pPr>
            <a:endParaRPr lang="en-US" altLang="x-none" dirty="0" smtClean="0">
              <a:solidFill>
                <a:srgbClr val="000000"/>
              </a:solidFill>
            </a:endParaRPr>
          </a:p>
          <a:p>
            <a:r>
              <a:rPr lang="en-US" altLang="x-none" sz="1400" u="sng" dirty="0" smtClean="0">
                <a:solidFill>
                  <a:srgbClr val="074EE6"/>
                </a:solidFill>
                <a:latin typeface="Helvetica" charset="0"/>
                <a:ea typeface="Helvetica" charset="0"/>
                <a:cs typeface="Helvetica" charset="0"/>
                <a:sym typeface="Helvetica" charset="0"/>
                <a:hlinkClick r:id="rId4"/>
              </a:rPr>
              <a:t>schema.org</a:t>
            </a:r>
            <a:r>
              <a:rPr lang="en-US" altLang="x-none" sz="1400" dirty="0" smtClean="0">
                <a:latin typeface="Helvetica" charset="0"/>
                <a:ea typeface="Helvetica" charset="0"/>
                <a:cs typeface="Helvetica" charset="0"/>
                <a:sym typeface="Helvetica" charset="0"/>
              </a:rPr>
              <a:t> is an informal taxonomy of concepts that appear in web pages. Medicine and pharmaceuticals are represented (poorly). Culture collections should get together and decide what the important concept taxonomy is for their field before the search engines do it for them.</a:t>
            </a:r>
          </a:p>
          <a:p>
            <a:r>
              <a:rPr lang="en-US" altLang="x-none" sz="1400" dirty="0" smtClean="0">
                <a:latin typeface="Helvetica" charset="0"/>
                <a:ea typeface="Helvetica" charset="0"/>
                <a:cs typeface="Helvetica" charset="0"/>
                <a:sym typeface="Helvetica" charset="0"/>
              </a:rPr>
              <a:t>This also provides a good lead in for the metadata standard on the next slide.</a:t>
            </a:r>
          </a:p>
          <a:p>
            <a:pPr lvl="1">
              <a:spcBef>
                <a:spcPts val="1400"/>
              </a:spcBef>
              <a:buClr>
                <a:srgbClr val="000000"/>
              </a:buClr>
            </a:pPr>
            <a:endParaRPr lang="en-US" altLang="x-none" dirty="0" smtClean="0">
              <a:solidFill>
                <a:srgbClr val="000000"/>
              </a:solidFill>
            </a:endParaRPr>
          </a:p>
          <a:p>
            <a:pPr lvl="1">
              <a:spcBef>
                <a:spcPts val="1400"/>
              </a:spcBef>
              <a:buClr>
                <a:srgbClr val="000000"/>
              </a:buClr>
            </a:pPr>
            <a:endParaRPr lang="en-US" altLang="x-none" dirty="0" smtClean="0">
              <a:solidFill>
                <a:srgbClr val="000000"/>
              </a:solidFill>
            </a:endParaRPr>
          </a:p>
          <a:p>
            <a:pPr lvl="1">
              <a:spcBef>
                <a:spcPts val="1400"/>
              </a:spcBef>
              <a:buClr>
                <a:srgbClr val="000000"/>
              </a:buClr>
            </a:pPr>
            <a:endParaRPr lang="en-US" altLang="x-none" dirty="0" smtClean="0">
              <a:solidFill>
                <a:srgbClr val="000000"/>
              </a:solidFill>
            </a:endParaRPr>
          </a:p>
          <a:p>
            <a:pPr lvl="1">
              <a:spcBef>
                <a:spcPts val="1400"/>
              </a:spcBef>
              <a:buClr>
                <a:srgbClr val="000000"/>
              </a:buClr>
            </a:pPr>
            <a:endParaRPr lang="en-US" altLang="x-none" dirty="0" smtClean="0">
              <a:solidFill>
                <a:srgbClr val="000000"/>
              </a:solidFill>
            </a:endParaRPr>
          </a:p>
          <a:p>
            <a:pPr marL="0" marR="0" indent="0" defTabSz="457200" eaLnBrk="1" fontAlgn="auto" latinLnBrk="0" hangingPunct="1">
              <a:lnSpc>
                <a:spcPct val="117999"/>
              </a:lnSpc>
              <a:spcBef>
                <a:spcPts val="0"/>
              </a:spcBef>
              <a:spcAft>
                <a:spcPts val="0"/>
              </a:spcAft>
              <a:buClrTx/>
              <a:buSzTx/>
              <a:buFontTx/>
              <a:buNone/>
              <a:tabLst/>
              <a:defRPr/>
            </a:pPr>
            <a:endParaRPr lang="en-US" altLang="x-none" sz="2000" b="1" dirty="0" smtClean="0">
              <a:latin typeface="Times" charset="0"/>
              <a:ea typeface="Times" charset="0"/>
              <a:cs typeface="Times" charset="0"/>
              <a:sym typeface="Times" charset="0"/>
            </a:endParaRPr>
          </a:p>
          <a:p>
            <a:endParaRPr lang="en-US" dirty="0"/>
          </a:p>
        </p:txBody>
      </p:sp>
    </p:spTree>
    <p:extLst>
      <p:ext uri="{BB962C8B-B14F-4D97-AF65-F5344CB8AC3E}">
        <p14:creationId xmlns:p14="http://schemas.microsoft.com/office/powerpoint/2010/main" val="179058846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200" b="0" i="0" u="none" strike="noStrike" dirty="0" smtClean="0">
                <a:effectLst/>
                <a:latin typeface="Helvetica Neue"/>
                <a:ea typeface="Helvetica Neue"/>
                <a:cs typeface="Helvetica Neue"/>
                <a:sym typeface="Helvetica Neue"/>
              </a:rPr>
              <a:t>Call to Action</a:t>
            </a:r>
            <a:r>
              <a:rPr lang="en-US" dirty="0" smtClean="0"/>
              <a:t/>
            </a:r>
            <a:br>
              <a:rPr lang="en-US" dirty="0" smtClean="0"/>
            </a:br>
            <a:r>
              <a:rPr lang="en-US" dirty="0" smtClean="0"/>
              <a:t/>
            </a:r>
            <a:br>
              <a:rPr lang="en-US" dirty="0" smtClean="0"/>
            </a:br>
            <a:r>
              <a:rPr lang="en-US" sz="2200" b="0" i="0" u="none" strike="noStrike" dirty="0" smtClean="0">
                <a:effectLst/>
                <a:latin typeface="Helvetica Neue"/>
                <a:ea typeface="Helvetica Neue"/>
                <a:cs typeface="Helvetica Neue"/>
                <a:sym typeface="Helvetica Neue"/>
              </a:rPr>
              <a:t>We want to give more exposure to specimens in your collections.</a:t>
            </a:r>
            <a:r>
              <a:rPr lang="en-US" dirty="0" smtClean="0"/>
              <a:t/>
            </a:r>
            <a:br>
              <a:rPr lang="en-US" dirty="0" smtClean="0"/>
            </a:br>
            <a:r>
              <a:rPr lang="en-US" sz="2200" b="0" i="0" u="none" strike="noStrike" dirty="0" smtClean="0">
                <a:effectLst/>
                <a:latin typeface="Helvetica Neue"/>
                <a:ea typeface="Helvetica Neue"/>
                <a:cs typeface="Helvetica Neue"/>
                <a:sym typeface="Helvetica Neue"/>
              </a:rPr>
              <a:t>We can put individual specimens from your catalog in front of thousands of readers in a way that nobody else can.</a:t>
            </a:r>
            <a:r>
              <a:rPr lang="en-US" dirty="0" smtClean="0"/>
              <a:t/>
            </a:r>
            <a:br>
              <a:rPr lang="en-US" dirty="0" smtClean="0"/>
            </a:br>
            <a:r>
              <a:rPr lang="en-US" sz="2200" b="0" i="0" u="none" strike="noStrike" dirty="0" smtClean="0">
                <a:effectLst/>
                <a:latin typeface="Helvetica Neue"/>
                <a:ea typeface="Helvetica Neue"/>
                <a:cs typeface="Helvetica Neue"/>
                <a:sym typeface="Helvetica Neue"/>
              </a:rPr>
              <a:t>We already have the foundation for this system up and running, and we want your input and cooperation to take this to the next step.</a:t>
            </a:r>
            <a:r>
              <a:rPr lang="en-US" dirty="0" smtClean="0"/>
              <a:t/>
            </a:r>
            <a:br>
              <a:rPr lang="en-US" dirty="0" smtClean="0"/>
            </a:br>
            <a:r>
              <a:rPr lang="en-US" dirty="0" smtClean="0"/>
              <a:t/>
            </a:r>
            <a:br>
              <a:rPr lang="en-US" dirty="0" smtClean="0"/>
            </a:br>
            <a:r>
              <a:rPr lang="en-US" sz="2200" b="0" i="0" u="none" strike="noStrike" dirty="0" smtClean="0">
                <a:effectLst/>
                <a:latin typeface="Helvetica Neue"/>
                <a:ea typeface="Helvetica Neue"/>
                <a:cs typeface="Helvetica Neue"/>
                <a:sym typeface="Helvetica Neue"/>
              </a:rPr>
              <a:t>I'm here until Wednesday afternoon, and if you're interested in being a part of this, just catch me in the hallway and I'd be happy to talk to you about it.</a:t>
            </a:r>
            <a:endParaRPr lang="en-US" dirty="0"/>
          </a:p>
        </p:txBody>
      </p:sp>
    </p:spTree>
    <p:extLst>
      <p:ext uri="{BB962C8B-B14F-4D97-AF65-F5344CB8AC3E}">
        <p14:creationId xmlns:p14="http://schemas.microsoft.com/office/powerpoint/2010/main" val="9192518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Findability </a:t>
            </a:r>
            <a:r>
              <a:rPr lang="mr-IN" dirty="0" smtClean="0"/>
              <a:t>–</a:t>
            </a:r>
            <a:r>
              <a:rPr lang="en-US" dirty="0" smtClean="0"/>
              <a:t> the ease of use with with information can be found (e.g., if I search on a site, how easily can I find the information that I am searching for that I assume will be on that site?). But what about related information?  What about new or changed information?</a:t>
            </a:r>
          </a:p>
          <a:p>
            <a:endParaRPr lang="en-US" dirty="0" smtClean="0"/>
          </a:p>
          <a:p>
            <a:r>
              <a:rPr lang="en-US" dirty="0" smtClean="0"/>
              <a:t>Discoverability </a:t>
            </a:r>
            <a:r>
              <a:rPr lang="mr-IN" dirty="0" smtClean="0"/>
              <a:t>–</a:t>
            </a:r>
            <a:r>
              <a:rPr lang="en-US" dirty="0" smtClean="0"/>
              <a:t> ensures</a:t>
            </a:r>
            <a:r>
              <a:rPr lang="en-US" baseline="0" dirty="0" smtClean="0"/>
              <a:t> that new/modified content can be found even when users don’t know it exists. </a:t>
            </a:r>
          </a:p>
          <a:p>
            <a:endParaRPr lang="en-US" baseline="0" dirty="0" smtClean="0"/>
          </a:p>
          <a:p>
            <a:r>
              <a:rPr lang="en-US" sz="2200" b="0" i="0" u="none" strike="noStrike" dirty="0" smtClean="0">
                <a:effectLst/>
                <a:latin typeface="Helvetica Neue"/>
                <a:ea typeface="Helvetica Neue"/>
                <a:cs typeface="Helvetica Neue"/>
                <a:sym typeface="Helvetica Neue"/>
              </a:rPr>
              <a:t>Findability and discoverability are important because they address two distinct needs of end users searching for the content they need. A user’s informational needs are not satisfied solely through finding content that they know exists, or exclusively through discovering information that they hadn’t known about previously. A user’s goals constantly change between finding specific information and discovering new information, and any well-thought-out KM strategy needs to accommodate both. </a:t>
            </a:r>
          </a:p>
          <a:p>
            <a:endParaRPr lang="en-US" sz="2200" b="0" i="0" u="none" strike="noStrike" dirty="0" smtClean="0">
              <a:effectLst/>
              <a:latin typeface="Helvetica Neue"/>
              <a:ea typeface="Helvetica Neue"/>
              <a:cs typeface="Helvetica Neue"/>
              <a:sym typeface="Helvetica Neue"/>
            </a:endParaRPr>
          </a:p>
          <a:p>
            <a:endParaRPr lang="en-US" sz="2200" b="0" i="0" u="none" strike="noStrike" dirty="0" smtClean="0">
              <a:effectLst/>
              <a:latin typeface="Helvetica Neue"/>
              <a:ea typeface="Helvetica Neue"/>
              <a:cs typeface="Helvetica Neue"/>
              <a:sym typeface="Helvetica Neue"/>
            </a:endParaRPr>
          </a:p>
          <a:p>
            <a:r>
              <a:rPr lang="en-US" sz="2200" b="0" i="0" u="none" strike="noStrike" dirty="0" smtClean="0">
                <a:effectLst/>
                <a:latin typeface="Helvetica Neue"/>
                <a:ea typeface="Helvetica Neue"/>
                <a:cs typeface="Helvetica Neue"/>
                <a:sym typeface="Helvetica Neue"/>
              </a:rPr>
              <a:t>The findability/discoverability challenge is even more critical when considering intranets, knowledge bases, and other internal content/document management systems, where users may need to wade through thousands of documents to find what they’re seeking. Below are three ways that findability and discoverability manifest in KM initiatives. </a:t>
            </a:r>
          </a:p>
          <a:p>
            <a:r>
              <a:rPr lang="en-US" dirty="0" smtClean="0"/>
              <a:t/>
            </a:r>
            <a:br>
              <a:rPr lang="en-US" dirty="0" smtClean="0"/>
            </a:br>
            <a:endParaRPr lang="en-US" baseline="0" dirty="0" smtClean="0"/>
          </a:p>
          <a:p>
            <a:endParaRPr lang="en-US" dirty="0" smtClean="0"/>
          </a:p>
          <a:p>
            <a:endParaRPr lang="en-US" dirty="0" smtClean="0"/>
          </a:p>
        </p:txBody>
      </p:sp>
    </p:spTree>
    <p:extLst>
      <p:ext uri="{BB962C8B-B14F-4D97-AF65-F5344CB8AC3E}">
        <p14:creationId xmlns:p14="http://schemas.microsoft.com/office/powerpoint/2010/main" val="18366880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Findability </a:t>
            </a:r>
            <a:r>
              <a:rPr lang="mr-IN" dirty="0" smtClean="0"/>
              <a:t>–</a:t>
            </a:r>
            <a:r>
              <a:rPr lang="en-US" dirty="0" smtClean="0"/>
              <a:t> the ease of use with with information can be found (e.g., if I search on a site, how easily can I find the information that I am searching for that I assume will be on that site?). But what about related information?  What about new or changed information?</a:t>
            </a:r>
          </a:p>
          <a:p>
            <a:endParaRPr lang="en-US" dirty="0" smtClean="0"/>
          </a:p>
          <a:p>
            <a:r>
              <a:rPr lang="en-US" dirty="0" smtClean="0"/>
              <a:t>Discoverability </a:t>
            </a:r>
            <a:r>
              <a:rPr lang="mr-IN" dirty="0" smtClean="0"/>
              <a:t>–</a:t>
            </a:r>
            <a:r>
              <a:rPr lang="en-US" dirty="0" smtClean="0"/>
              <a:t> ensures</a:t>
            </a:r>
            <a:r>
              <a:rPr lang="en-US" baseline="0" dirty="0" smtClean="0"/>
              <a:t> that new/modified content can be found even when users don’t know it exists. </a:t>
            </a:r>
          </a:p>
          <a:p>
            <a:endParaRPr lang="en-US" baseline="0" dirty="0" smtClean="0"/>
          </a:p>
          <a:p>
            <a:r>
              <a:rPr lang="en-US" sz="2200" b="0" i="0" u="none" strike="noStrike" dirty="0" smtClean="0">
                <a:effectLst/>
                <a:latin typeface="Helvetica Neue"/>
                <a:ea typeface="Helvetica Neue"/>
                <a:cs typeface="Helvetica Neue"/>
                <a:sym typeface="Helvetica Neue"/>
              </a:rPr>
              <a:t>Findability and discoverability are important because they address two distinct needs of end users searching for the content they need. A user’s informational needs are not satisfied solely through finding content that they know exists, or exclusively through discovering information that they hadn’t known about previously. A user’s goals constantly change between finding specific information and discovering new information, and any well-thought-out KM strategy needs to accommodate both. </a:t>
            </a:r>
          </a:p>
          <a:p>
            <a:endParaRPr lang="en-US" sz="2200" b="0" i="0" u="none" strike="noStrike" dirty="0" smtClean="0">
              <a:effectLst/>
              <a:latin typeface="Helvetica Neue"/>
              <a:ea typeface="Helvetica Neue"/>
              <a:cs typeface="Helvetica Neue"/>
              <a:sym typeface="Helvetica Neue"/>
            </a:endParaRPr>
          </a:p>
          <a:p>
            <a:endParaRPr lang="en-US" sz="2200" b="0" i="0" u="none" strike="noStrike" dirty="0" smtClean="0">
              <a:effectLst/>
              <a:latin typeface="Helvetica Neue"/>
              <a:ea typeface="Helvetica Neue"/>
              <a:cs typeface="Helvetica Neue"/>
              <a:sym typeface="Helvetica Neue"/>
            </a:endParaRPr>
          </a:p>
          <a:p>
            <a:r>
              <a:rPr lang="en-US" sz="2200" b="0" i="0" u="none" strike="noStrike" dirty="0" smtClean="0">
                <a:effectLst/>
                <a:latin typeface="Helvetica Neue"/>
                <a:ea typeface="Helvetica Neue"/>
                <a:cs typeface="Helvetica Neue"/>
                <a:sym typeface="Helvetica Neue"/>
              </a:rPr>
              <a:t>The findability/discoverability challenge is even more critical when considering intranets, knowledge bases, and other internal content/document management systems, where users may need to wade through thousands of documents to find what they’re seeking. Below are three ways that findability and discoverability manifest in KM initiatives. </a:t>
            </a:r>
          </a:p>
          <a:p>
            <a:r>
              <a:rPr lang="en-US" dirty="0" smtClean="0"/>
              <a:t/>
            </a:r>
            <a:br>
              <a:rPr lang="en-US" dirty="0" smtClean="0"/>
            </a:br>
            <a:endParaRPr lang="en-US" baseline="0" dirty="0" smtClean="0"/>
          </a:p>
          <a:p>
            <a:endParaRPr lang="en-US" dirty="0" smtClean="0"/>
          </a:p>
          <a:p>
            <a:endParaRPr lang="en-US" dirty="0" smtClean="0"/>
          </a:p>
        </p:txBody>
      </p:sp>
    </p:spTree>
    <p:extLst>
      <p:ext uri="{BB962C8B-B14F-4D97-AF65-F5344CB8AC3E}">
        <p14:creationId xmlns:p14="http://schemas.microsoft.com/office/powerpoint/2010/main" val="2038320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case in point was described a few years ago by</a:t>
            </a:r>
            <a:r>
              <a:rPr lang="en-US" baseline="0" dirty="0" smtClean="0"/>
              <a:t> Oren and Garrity which provided a comparative view of the taxonomy of prokaryotes in 1934 and 2013. </a:t>
            </a:r>
            <a:r>
              <a:rPr lang="en-US" dirty="0" smtClean="0"/>
              <a:t>In the 80 years that have passed since the first issue of </a:t>
            </a:r>
            <a:r>
              <a:rPr lang="en-US" dirty="0" err="1" smtClean="0"/>
              <a:t>Antonie</a:t>
            </a:r>
            <a:r>
              <a:rPr lang="en-US" dirty="0" smtClean="0"/>
              <a:t> van Leeuwenhoek was published, the field of prokaryote systematics has changed dramatically. The 4th edition of Bergey's Manual of Determinative Bacteriology (1934) described 132 genera and 2,703 species. The numbers of genera and species with names with standing in the nomenclature in August 2013 were 2,390 and 11,482, (today 15,645 species/subspecies and 2963 genera) respectively, including no more than 75 genera and 250 species that were recognized in 1934. In the years 2006-2012, on average 624 new species were added annually, most of which were described by scientists in Asian countries. We review the past and current species concept for the prokaryotes and the current requirements for the description of new species, based on a 'polyphasic' approach. We discuss the impact of genomics and metagenomics and other new trends toward revitalization of prokaryote systematics, and provide some ideas and speculations on possible future developments in the field.</a:t>
            </a:r>
            <a:endParaRPr lang="en-US" baseline="0" dirty="0" smtClean="0"/>
          </a:p>
          <a:p>
            <a:endParaRPr lang="en-US" baseline="0" dirty="0" smtClean="0"/>
          </a:p>
          <a:p>
            <a:r>
              <a:rPr lang="en-US" baseline="0" dirty="0" smtClean="0"/>
              <a:t>The relevance of all of these changes to culture collections and the broader community should be obvious.</a:t>
            </a:r>
            <a:endParaRPr lang="en-US" dirty="0"/>
          </a:p>
        </p:txBody>
      </p:sp>
    </p:spTree>
    <p:extLst>
      <p:ext uri="{BB962C8B-B14F-4D97-AF65-F5344CB8AC3E}">
        <p14:creationId xmlns:p14="http://schemas.microsoft.com/office/powerpoint/2010/main" val="4601963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Want to mention that we are a member of CrossRef. Do we also want to mention that we can provide additional DOI services (e.g. registration of strains, other research artifacts as part of our services)?</a:t>
            </a:r>
          </a:p>
          <a:p>
            <a:endParaRPr lang="en-US" dirty="0" smtClean="0"/>
          </a:p>
          <a:p>
            <a:r>
              <a:rPr lang="en-US" dirty="0" smtClean="0"/>
              <a:t>Important to mention that these annotations are added to the content from externally managed </a:t>
            </a:r>
          </a:p>
        </p:txBody>
      </p:sp>
    </p:spTree>
    <p:extLst>
      <p:ext uri="{BB962C8B-B14F-4D97-AF65-F5344CB8AC3E}">
        <p14:creationId xmlns:p14="http://schemas.microsoft.com/office/powerpoint/2010/main" val="21392480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 the left, I present</a:t>
            </a:r>
            <a:r>
              <a:rPr lang="en-US" baseline="0" dirty="0" smtClean="0"/>
              <a:t> a </a:t>
            </a:r>
            <a:r>
              <a:rPr lang="en-US" dirty="0" smtClean="0"/>
              <a:t>stylized</a:t>
            </a:r>
            <a:r>
              <a:rPr lang="en-US" baseline="0" dirty="0" smtClean="0"/>
              <a:t> view of Ogden and Richards concept of a semiotic triangle. What this conceptualizes is the difficulty of ensuring that the recipient of a message based on a sign, symbol (e.g., word) or utterance clearly understands what the transmitter intends. The reason is that each may hold a different concept of what a name or term applies to. The relationship between the name and concept (thought) is real, as is the relationship between the thought and named object. The relationship between the symbol and referent is imputed.  Sowa uses the concept of a cat to exemplify this situation. Where “cat” invokes many different thoughts based on the who sends or receives the message.</a:t>
            </a:r>
          </a:p>
          <a:p>
            <a:endParaRPr lang="en-US" baseline="0" dirty="0" smtClean="0"/>
          </a:p>
          <a:p>
            <a:pPr marL="0" marR="0" indent="0" defTabSz="457200" eaLnBrk="1" fontAlgn="auto" latinLnBrk="0" hangingPunct="1">
              <a:lnSpc>
                <a:spcPct val="117999"/>
              </a:lnSpc>
              <a:spcBef>
                <a:spcPts val="0"/>
              </a:spcBef>
              <a:spcAft>
                <a:spcPts val="0"/>
              </a:spcAft>
              <a:buClrTx/>
              <a:buSzTx/>
              <a:buFontTx/>
              <a:buNone/>
              <a:tabLst/>
              <a:defRPr/>
            </a:pPr>
            <a:r>
              <a:rPr lang="en-US" baseline="0" dirty="0" smtClean="0"/>
              <a:t>On the right, </a:t>
            </a:r>
            <a:r>
              <a:rPr lang="en-US" dirty="0" smtClean="0"/>
              <a:t>I show</a:t>
            </a:r>
            <a:r>
              <a:rPr lang="en-US" baseline="0" dirty="0" smtClean="0"/>
              <a:t> how the concept of the semiotic triangle applies to biological nomenclature (or any other formalized terminology in which there is a concrete definition). Species and subspecies names are formalized and typified by tying a name to a fixed physical specimen that may either be preserved (botany and zoology) or viable. The taxonomic concept is formally defined in a circumscription that us fixed in time. As taxonomies and nomenclatures are hierarchical, taxonomic groupings (taxa) above the species levels are aggregates of concepts, so that the triangle has two concepts, one at the apex (the parent taxon) and one at the right base (the child taxon) and join together in a nested structure. </a:t>
            </a:r>
          </a:p>
          <a:p>
            <a:pPr marL="0" marR="0" indent="0" defTabSz="457200" eaLnBrk="1" fontAlgn="auto" latinLnBrk="0" hangingPunct="1">
              <a:lnSpc>
                <a:spcPct val="117999"/>
              </a:lnSpc>
              <a:spcBef>
                <a:spcPts val="0"/>
              </a:spcBef>
              <a:spcAft>
                <a:spcPts val="0"/>
              </a:spcAft>
              <a:buClrTx/>
              <a:buSzTx/>
              <a:buFontTx/>
              <a:buNone/>
              <a:tabLst/>
              <a:defRPr/>
            </a:pPr>
            <a:endParaRPr lang="en-US" baseline="0" dirty="0" smtClean="0"/>
          </a:p>
          <a:p>
            <a:pPr marL="0" marR="0" indent="0" defTabSz="457200" eaLnBrk="1" fontAlgn="auto" latinLnBrk="0" hangingPunct="1">
              <a:lnSpc>
                <a:spcPct val="117999"/>
              </a:lnSpc>
              <a:spcBef>
                <a:spcPts val="0"/>
              </a:spcBef>
              <a:spcAft>
                <a:spcPts val="0"/>
              </a:spcAft>
              <a:buClrTx/>
              <a:buSzTx/>
              <a:buFontTx/>
              <a:buNone/>
              <a:tabLst/>
              <a:defRPr/>
            </a:pPr>
            <a:r>
              <a:rPr lang="en-US" baseline="0" dirty="0" smtClean="0"/>
              <a:t>In the real world, most taxonomies are incomplete and have either one or two of the elements missing, leading to further ambiguity when names or taxonomic concepts come into usage. Taxonomic concepts are also dynamic and constantly changing, but the name only changes when a definition is emended or modified by splitting or combining together taxa. The correct name to apply in those </a:t>
            </a:r>
            <a:r>
              <a:rPr lang="en-US" baseline="0" dirty="0" err="1" smtClean="0"/>
              <a:t>casesis</a:t>
            </a:r>
            <a:r>
              <a:rPr lang="en-US" baseline="0" dirty="0" smtClean="0"/>
              <a:t> typically governed by the rule of priority,  but may also be subject to other principles and rules according to the appropriate code of nomenclature.</a:t>
            </a:r>
          </a:p>
          <a:p>
            <a:pPr marL="0" marR="0" indent="0" defTabSz="457200" eaLnBrk="1" fontAlgn="auto" latinLnBrk="0" hangingPunct="1">
              <a:lnSpc>
                <a:spcPct val="117999"/>
              </a:lnSpc>
              <a:spcBef>
                <a:spcPts val="0"/>
              </a:spcBef>
              <a:spcAft>
                <a:spcPts val="0"/>
              </a:spcAft>
              <a:buClrTx/>
              <a:buSzTx/>
              <a:buFontTx/>
              <a:buNone/>
              <a:tabLst/>
              <a:defRPr/>
            </a:pPr>
            <a:endParaRPr lang="en-US" baseline="0" dirty="0" smtClean="0"/>
          </a:p>
          <a:p>
            <a:pPr marL="0" marR="0" indent="0" defTabSz="457200" eaLnBrk="1" fontAlgn="auto" latinLnBrk="0" hangingPunct="1">
              <a:lnSpc>
                <a:spcPct val="117999"/>
              </a:lnSpc>
              <a:spcBef>
                <a:spcPts val="0"/>
              </a:spcBef>
              <a:spcAft>
                <a:spcPts val="0"/>
              </a:spcAft>
              <a:buClrTx/>
              <a:buSzTx/>
              <a:buFontTx/>
              <a:buNone/>
              <a:tabLst/>
              <a:defRPr/>
            </a:pPr>
            <a:endParaRPr lang="en-US" baseline="0" dirty="0" smtClean="0"/>
          </a:p>
          <a:p>
            <a:endParaRPr lang="en-US" dirty="0"/>
          </a:p>
        </p:txBody>
      </p:sp>
    </p:spTree>
    <p:extLst>
      <p:ext uri="{BB962C8B-B14F-4D97-AF65-F5344CB8AC3E}">
        <p14:creationId xmlns:p14="http://schemas.microsoft.com/office/powerpoint/2010/main" val="8002791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 the left, I present</a:t>
            </a:r>
            <a:r>
              <a:rPr lang="en-US" baseline="0" dirty="0" smtClean="0"/>
              <a:t> a </a:t>
            </a:r>
            <a:r>
              <a:rPr lang="en-US" dirty="0" smtClean="0"/>
              <a:t>stylized</a:t>
            </a:r>
            <a:r>
              <a:rPr lang="en-US" baseline="0" dirty="0" smtClean="0"/>
              <a:t> view of Ogden and Richards concept of a semiotic triangle. What this conceptualizes is the difficulty of ensuring that the recipient of a message based on a sign, symbol (e.g., word) or utterance clearly understands what the transmitter intends. The reason is that each may hold a different concept of what a name or term applies to. The relationship between the name and concept (thought) is real, as is the relationship between the thought and named object. The relationship between the symbol and referent is imputed.  Sowa uses the concept of a cat to exemplify this situation. Where “cat” invokes many different thoughts based on the who sends or receives the message.</a:t>
            </a:r>
          </a:p>
          <a:p>
            <a:endParaRPr lang="en-US" baseline="0" dirty="0" smtClean="0"/>
          </a:p>
          <a:p>
            <a:pPr marL="0" marR="0" indent="0" defTabSz="457200" eaLnBrk="1" fontAlgn="auto" latinLnBrk="0" hangingPunct="1">
              <a:lnSpc>
                <a:spcPct val="117999"/>
              </a:lnSpc>
              <a:spcBef>
                <a:spcPts val="0"/>
              </a:spcBef>
              <a:spcAft>
                <a:spcPts val="0"/>
              </a:spcAft>
              <a:buClrTx/>
              <a:buSzTx/>
              <a:buFontTx/>
              <a:buNone/>
              <a:tabLst/>
              <a:defRPr/>
            </a:pPr>
            <a:r>
              <a:rPr lang="en-US" baseline="0" dirty="0" smtClean="0"/>
              <a:t>On the right, </a:t>
            </a:r>
            <a:r>
              <a:rPr lang="en-US" dirty="0" smtClean="0"/>
              <a:t>I show</a:t>
            </a:r>
            <a:r>
              <a:rPr lang="en-US" baseline="0" dirty="0" smtClean="0"/>
              <a:t> how the concept of the semiotic triangle applies to biological nomenclature (or any other formalized terminology in which there is a concrete definition). Species and subspecies names are formalized and typified by tying a name to a fixed physical specimen that may either be preserved (botany and zoology) or viable. The taxonomic concept is formally defined in a circumscription that us fixed in time. As taxonomies and nomenclatures are hierarchical, taxonomic groupings (taxa) above the species levels are aggregates of concepts, so that the triangle has two concepts, one at the apex (the parent taxon) and one at the right base (the child taxon) and join together in a nested structure. </a:t>
            </a:r>
          </a:p>
          <a:p>
            <a:pPr marL="0" marR="0" indent="0" defTabSz="457200" eaLnBrk="1" fontAlgn="auto" latinLnBrk="0" hangingPunct="1">
              <a:lnSpc>
                <a:spcPct val="117999"/>
              </a:lnSpc>
              <a:spcBef>
                <a:spcPts val="0"/>
              </a:spcBef>
              <a:spcAft>
                <a:spcPts val="0"/>
              </a:spcAft>
              <a:buClrTx/>
              <a:buSzTx/>
              <a:buFontTx/>
              <a:buNone/>
              <a:tabLst/>
              <a:defRPr/>
            </a:pPr>
            <a:endParaRPr lang="en-US" baseline="0" dirty="0" smtClean="0"/>
          </a:p>
          <a:p>
            <a:pPr marL="0" marR="0" indent="0" defTabSz="457200" eaLnBrk="1" fontAlgn="auto" latinLnBrk="0" hangingPunct="1">
              <a:lnSpc>
                <a:spcPct val="117999"/>
              </a:lnSpc>
              <a:spcBef>
                <a:spcPts val="0"/>
              </a:spcBef>
              <a:spcAft>
                <a:spcPts val="0"/>
              </a:spcAft>
              <a:buClrTx/>
              <a:buSzTx/>
              <a:buFontTx/>
              <a:buNone/>
              <a:tabLst/>
              <a:defRPr/>
            </a:pPr>
            <a:r>
              <a:rPr lang="en-US" baseline="0" dirty="0" smtClean="0"/>
              <a:t>In the real world, most taxonomies are incomplete and have either one or two of the elements missing, leading to further ambiguity when names or taxonomic concepts come into usage. Taxonomic concepts are also dynamic and constantly changing, but the name only changes when a definition is emended or modified by splitting or combining together taxa. The correct name to apply in those </a:t>
            </a:r>
            <a:r>
              <a:rPr lang="en-US" baseline="0" dirty="0" err="1" smtClean="0"/>
              <a:t>casesis</a:t>
            </a:r>
            <a:r>
              <a:rPr lang="en-US" baseline="0" dirty="0" smtClean="0"/>
              <a:t> typically governed by the rule of priority,  but may also be subject to other principles and rules according to the appropriate code of nomenclature.</a:t>
            </a:r>
          </a:p>
          <a:p>
            <a:pPr marL="0" marR="0" indent="0" defTabSz="457200" eaLnBrk="1" fontAlgn="auto" latinLnBrk="0" hangingPunct="1">
              <a:lnSpc>
                <a:spcPct val="117999"/>
              </a:lnSpc>
              <a:spcBef>
                <a:spcPts val="0"/>
              </a:spcBef>
              <a:spcAft>
                <a:spcPts val="0"/>
              </a:spcAft>
              <a:buClrTx/>
              <a:buSzTx/>
              <a:buFontTx/>
              <a:buNone/>
              <a:tabLst/>
              <a:defRPr/>
            </a:pPr>
            <a:endParaRPr lang="en-US" baseline="0" dirty="0" smtClean="0"/>
          </a:p>
          <a:p>
            <a:pPr marL="0" marR="0" indent="0" defTabSz="457200" eaLnBrk="1" fontAlgn="auto" latinLnBrk="0" hangingPunct="1">
              <a:lnSpc>
                <a:spcPct val="117999"/>
              </a:lnSpc>
              <a:spcBef>
                <a:spcPts val="0"/>
              </a:spcBef>
              <a:spcAft>
                <a:spcPts val="0"/>
              </a:spcAft>
              <a:buClrTx/>
              <a:buSzTx/>
              <a:buFontTx/>
              <a:buNone/>
              <a:tabLst/>
              <a:defRPr/>
            </a:pPr>
            <a:endParaRPr lang="en-US" baseline="0" dirty="0" smtClean="0"/>
          </a:p>
          <a:p>
            <a:endParaRPr lang="en-US" dirty="0"/>
          </a:p>
        </p:txBody>
      </p:sp>
    </p:spTree>
    <p:extLst>
      <p:ext uri="{BB962C8B-B14F-4D97-AF65-F5344CB8AC3E}">
        <p14:creationId xmlns:p14="http://schemas.microsoft.com/office/powerpoint/2010/main" val="310547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While</a:t>
            </a:r>
            <a:r>
              <a:rPr lang="en-US" baseline="0" dirty="0" smtClean="0"/>
              <a:t> the taxonomic triangle provide some understanding of the sources of ambiguity, it does not provide a solution. This simply cannot be accomplished using names as names have several undesirable properties that render them suboptimal as identifiers. In computing systems, good identifiers are unique (preferably globally unique), persistent, dumb, and actionable. Biological names fail on all of these conditions.</a:t>
            </a:r>
          </a:p>
          <a:p>
            <a:endParaRPr lang="en-US" baseline="0" dirty="0" smtClean="0"/>
          </a:p>
          <a:p>
            <a:r>
              <a:rPr lang="en-US" baseline="0" dirty="0" smtClean="0"/>
              <a:t> A solution to the problem was provided by Garrity and Lyons by introducing the use globally unique persistent identifiers for redirection and resolution of names, taxa and exemplars as separate first-class information objects. This allows for correct tracking and mapping of nomenclatural, taxonomic and </a:t>
            </a:r>
            <a:r>
              <a:rPr lang="en-US" baseline="0" dirty="0" err="1" smtClean="0"/>
              <a:t>typification</a:t>
            </a:r>
            <a:r>
              <a:rPr lang="en-US" baseline="0" dirty="0" smtClean="0"/>
              <a:t> in real time and has been in continuous use for approximately ten years.  In the full N4L implementation, the information architecture also provides a means of assigning and tracking the creation and modification of various classes of “research artifacts” to the appropriate practitioners in the correct temporal sequence. </a:t>
            </a:r>
          </a:p>
          <a:p>
            <a:endParaRPr lang="en-US" baseline="0" dirty="0" smtClean="0"/>
          </a:p>
          <a:p>
            <a:r>
              <a:rPr lang="en-US" baseline="0" dirty="0" smtClean="0"/>
              <a:t>On a final note, by adopting digital object identifiers (an ISO standard actionable identifier that has been widely adopted by the publishing industry) as the preferred class of GUID, this ensured that our web services could be integrated into the STM literature and various databases with essentially no adverse impact on current and future work practices. </a:t>
            </a:r>
          </a:p>
          <a:p>
            <a:endParaRPr lang="en-US" baseline="0" dirty="0" smtClean="0"/>
          </a:p>
          <a:p>
            <a:endParaRPr lang="en-US" baseline="0" dirty="0" smtClean="0"/>
          </a:p>
          <a:p>
            <a:r>
              <a:rPr lang="en-US" baseline="0" dirty="0" smtClean="0"/>
              <a:t>. </a:t>
            </a:r>
            <a:endParaRPr lang="en-US" dirty="0"/>
          </a:p>
        </p:txBody>
      </p:sp>
    </p:spTree>
    <p:extLst>
      <p:ext uri="{BB962C8B-B14F-4D97-AF65-F5344CB8AC3E}">
        <p14:creationId xmlns:p14="http://schemas.microsoft.com/office/powerpoint/2010/main" val="21293128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defTabSz="457200" eaLnBrk="1" fontAlgn="auto" latinLnBrk="0" hangingPunct="1">
              <a:lnSpc>
                <a:spcPct val="117999"/>
              </a:lnSpc>
              <a:spcBef>
                <a:spcPts val="0"/>
              </a:spcBef>
              <a:spcAft>
                <a:spcPts val="0"/>
              </a:spcAft>
              <a:buClrTx/>
              <a:buSzTx/>
              <a:buFontTx/>
              <a:buNone/>
              <a:tabLst/>
              <a:defRPr/>
            </a:pPr>
            <a:r>
              <a:rPr lang="en-US" dirty="0" smtClean="0"/>
              <a:t>The figure on the left shows how various N4L</a:t>
            </a:r>
            <a:r>
              <a:rPr lang="en-US" baseline="0" dirty="0" smtClean="0"/>
              <a:t> information objects can be joined together into a dynamic taxonomy (and multiple taxonomic views can be supported), base</a:t>
            </a:r>
            <a:r>
              <a:rPr lang="en-US" dirty="0" smtClean="0"/>
              <a:t>d on tracking of the appropriate literature and “curating” the data. The lower</a:t>
            </a:r>
            <a:r>
              <a:rPr lang="en-US" baseline="0" dirty="0" smtClean="0"/>
              <a:t> figure shows how various web services can be developed based on each class of information object. Each specific piece of information is tied to one or more services that are accessible through one of the N4L DOIs from anywhere on the internet, based on the DOI/N\Handle protocol</a:t>
            </a:r>
            <a:endParaRPr lang="en-US" dirty="0" smtClean="0"/>
          </a:p>
          <a:p>
            <a:pPr marL="0" marR="0" indent="0" defTabSz="457200" eaLnBrk="1" fontAlgn="auto" latinLnBrk="0" hangingPunct="1">
              <a:lnSpc>
                <a:spcPct val="117999"/>
              </a:lnSpc>
              <a:spcBef>
                <a:spcPts val="0"/>
              </a:spcBef>
              <a:spcAft>
                <a:spcPts val="0"/>
              </a:spcAft>
              <a:buClrTx/>
              <a:buSzTx/>
              <a:buFontTx/>
              <a:buNone/>
              <a:tabLst/>
              <a:defRPr/>
            </a:pPr>
            <a:r>
              <a:rPr lang="en-US" dirty="0" smtClean="0"/>
              <a:t>This </a:t>
            </a:r>
            <a:r>
              <a:rPr lang="en-US" baseline="0" dirty="0" smtClean="0"/>
              <a:t>figure shows how various web services have been developed based on each class of information object. Each specific piece of information is tied to one or more services that are accessible through one of the N4L DOIs from anywhere on the internet, based on the DOI/Handle protocol</a:t>
            </a:r>
            <a:endParaRPr lang="en-US" dirty="0" smtClean="0"/>
          </a:p>
          <a:p>
            <a:endParaRPr lang="en-US" dirty="0"/>
          </a:p>
        </p:txBody>
      </p:sp>
    </p:spTree>
    <p:extLst>
      <p:ext uri="{BB962C8B-B14F-4D97-AF65-F5344CB8AC3E}">
        <p14:creationId xmlns:p14="http://schemas.microsoft.com/office/powerpoint/2010/main" val="3101768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Photo - Horizontal">
    <p:spTree>
      <p:nvGrpSpPr>
        <p:cNvPr id="1" name=""/>
        <p:cNvGrpSpPr/>
        <p:nvPr/>
      </p:nvGrpSpPr>
      <p:grpSpPr>
        <a:xfrm>
          <a:off x="0" y="0"/>
          <a:ext cx="0" cy="0"/>
          <a:chOff x="0" y="0"/>
          <a:chExt cx="0" cy="0"/>
        </a:xfrm>
      </p:grpSpPr>
      <p:sp>
        <p:nvSpPr>
          <p:cNvPr id="20" name="Shape 20"/>
          <p:cNvSpPr>
            <a:spLocks noGrp="1"/>
          </p:cNvSpPr>
          <p:nvPr>
            <p:ph type="pic" idx="13"/>
          </p:nvPr>
        </p:nvSpPr>
        <p:spPr>
          <a:xfrm>
            <a:off x="1606550" y="635000"/>
            <a:ext cx="9779000" cy="5918200"/>
          </a:xfrm>
          <a:prstGeom prst="rect">
            <a:avLst/>
          </a:prstGeom>
        </p:spPr>
        <p:txBody>
          <a:bodyPr lIns="91439" tIns="45719" rIns="91439" bIns="45719" anchor="t">
            <a:noAutofit/>
          </a:bodyPr>
          <a:lstStyle/>
          <a:p>
            <a:endParaRPr/>
          </a:p>
        </p:txBody>
      </p:sp>
      <p:sp>
        <p:nvSpPr>
          <p:cNvPr id="21" name="Shape 21"/>
          <p:cNvSpPr>
            <a:spLocks noGrp="1"/>
          </p:cNvSpPr>
          <p:nvPr>
            <p:ph type="title"/>
          </p:nvPr>
        </p:nvSpPr>
        <p:spPr>
          <a:xfrm>
            <a:off x="1270000" y="6718300"/>
            <a:ext cx="10464800" cy="1422400"/>
          </a:xfrm>
          <a:prstGeom prst="rect">
            <a:avLst/>
          </a:prstGeom>
        </p:spPr>
        <p:txBody>
          <a:bodyPr anchor="b"/>
          <a:lstStyle/>
          <a:p>
            <a:r>
              <a:t>Title Text</a:t>
            </a:r>
          </a:p>
        </p:txBody>
      </p:sp>
      <p:sp>
        <p:nvSpPr>
          <p:cNvPr id="22" name="Shape 22"/>
          <p:cNvSpPr>
            <a:spLocks noGrp="1"/>
          </p:cNvSpPr>
          <p:nvPr>
            <p:ph type="body" sz="quarter" idx="1"/>
          </p:nvPr>
        </p:nvSpPr>
        <p:spPr>
          <a:xfrm>
            <a:off x="1270000" y="81915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23" name="Shape 23"/>
          <p:cNvSpPr>
            <a:spLocks noGrp="1"/>
          </p:cNvSpPr>
          <p:nvPr>
            <p:ph type="sldNum" sz="quarter" idx="2"/>
          </p:nvPr>
        </p:nvSpPr>
        <p:spPr>
          <a:xfrm>
            <a:off x="6311798" y="9245600"/>
            <a:ext cx="368504" cy="381000"/>
          </a:xfrm>
          <a:prstGeom prst="rect">
            <a:avLst/>
          </a:prstGeom>
        </p:spPr>
        <p:txBody>
          <a:bodyPr/>
          <a:lstStyle/>
          <a:p>
            <a:fld id="{86CB4B4D-7CA3-9044-876B-883B54F8677D}" type="slidenum">
              <a:rPr/>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Shape 102"/>
          <p:cNvSpPr>
            <a:spLocks noGrp="1"/>
          </p:cNvSpPr>
          <p:nvPr>
            <p:ph type="pic" idx="13"/>
          </p:nvPr>
        </p:nvSpPr>
        <p:spPr>
          <a:xfrm>
            <a:off x="0" y="0"/>
            <a:ext cx="13004800" cy="9753600"/>
          </a:xfrm>
          <a:prstGeom prst="rect">
            <a:avLst/>
          </a:prstGeom>
        </p:spPr>
        <p:txBody>
          <a:bodyPr lIns="91439" tIns="45719" rIns="91439" bIns="45719" anchor="t">
            <a:noAutofit/>
          </a:bodyPr>
          <a:lstStyle/>
          <a:p>
            <a:endParaRPr/>
          </a:p>
        </p:txBody>
      </p:sp>
      <p:sp>
        <p:nvSpPr>
          <p:cNvPr id="103" name="Shape 103"/>
          <p:cNvSpPr>
            <a:spLocks noGrp="1"/>
          </p:cNvSpPr>
          <p:nvPr>
            <p:ph type="sldNum" sz="quarter" idx="2"/>
          </p:nvPr>
        </p:nvSpPr>
        <p:spPr>
          <a:prstGeom prst="rect">
            <a:avLst/>
          </a:prstGeom>
        </p:spPr>
        <p:txBody>
          <a:bodyPr/>
          <a:lstStyle/>
          <a:p>
            <a:fld id="{86CB4B4D-7CA3-9044-876B-883B54F8677D}" type="slidenum">
              <a:rPr/>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1" name="Shape 111"/>
          <p:cNvSpPr/>
          <p:nvPr/>
        </p:nvSpPr>
        <p:spPr>
          <a:xfrm>
            <a:off x="-4234" y="8800873"/>
            <a:ext cx="13013267" cy="952728"/>
          </a:xfrm>
          <a:prstGeom prst="rect">
            <a:avLst/>
          </a:prstGeom>
          <a:solidFill>
            <a:srgbClr val="007541"/>
          </a:solidFill>
          <a:ln w="12700">
            <a:miter lim="400000"/>
          </a:ln>
        </p:spPr>
        <p:txBody>
          <a:bodyPr lIns="50800" tIns="50800" rIns="50800" bIns="50800" anchor="ctr"/>
          <a:lstStyle/>
          <a:p>
            <a:pPr>
              <a:defRPr sz="2400">
                <a:solidFill>
                  <a:srgbClr val="FFFFFF"/>
                </a:solidFill>
              </a:defRPr>
            </a:pPr>
            <a:endParaRPr/>
          </a:p>
        </p:txBody>
      </p:sp>
      <p:sp>
        <p:nvSpPr>
          <p:cNvPr id="113" name="Shape 113"/>
          <p:cNvSpPr/>
          <p:nvPr/>
        </p:nvSpPr>
        <p:spPr>
          <a:xfrm>
            <a:off x="5121786" y="0"/>
            <a:ext cx="7887248" cy="896749"/>
          </a:xfrm>
          <a:prstGeom prst="rect">
            <a:avLst/>
          </a:prstGeom>
          <a:solidFill>
            <a:srgbClr val="007440"/>
          </a:solidFill>
          <a:ln w="12700">
            <a:miter lim="400000"/>
          </a:ln>
        </p:spPr>
        <p:txBody>
          <a:bodyPr lIns="50800" tIns="50800" rIns="50800" bIns="50800" anchor="ctr"/>
          <a:lstStyle/>
          <a:p>
            <a:pPr>
              <a:defRPr sz="2400">
                <a:solidFill>
                  <a:srgbClr val="FFFFFF"/>
                </a:solidFill>
              </a:defRPr>
            </a:pPr>
            <a:endParaRPr/>
          </a:p>
        </p:txBody>
      </p:sp>
      <p:sp>
        <p:nvSpPr>
          <p:cNvPr id="116" name="Shape 116"/>
          <p:cNvSpPr/>
          <p:nvPr/>
        </p:nvSpPr>
        <p:spPr>
          <a:xfrm>
            <a:off x="1391645" y="422337"/>
            <a:ext cx="2077046" cy="4064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100" b="1" i="1">
                <a:latin typeface="Georgia"/>
                <a:ea typeface="Georgia"/>
                <a:cs typeface="Georgia"/>
                <a:sym typeface="Georgia"/>
              </a:defRPr>
            </a:lvl1pPr>
          </a:lstStyle>
          <a:p>
            <a:r>
              <a:rPr/>
              <a:t>NamesforLife </a:t>
            </a:r>
          </a:p>
        </p:txBody>
      </p:sp>
      <p:sp>
        <p:nvSpPr>
          <p:cNvPr id="117" name="Shape 117"/>
          <p:cNvSpPr/>
          <p:nvPr/>
        </p:nvSpPr>
        <p:spPr>
          <a:xfrm>
            <a:off x="1396953" y="720250"/>
            <a:ext cx="1939430" cy="297788"/>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300" i="1">
                <a:latin typeface="Times New Roman"/>
                <a:ea typeface="Times New Roman"/>
                <a:cs typeface="Times New Roman"/>
                <a:sym typeface="Times New Roman"/>
              </a:defRPr>
            </a:lvl1pPr>
          </a:lstStyle>
          <a:p>
            <a:r>
              <a:rPr/>
              <a:t>Bringing meaning to life ... </a:t>
            </a:r>
          </a:p>
        </p:txBody>
      </p:sp>
      <p:sp>
        <p:nvSpPr>
          <p:cNvPr id="9" name="Isosceles Triangle 8"/>
          <p:cNvSpPr/>
          <p:nvPr userDrawn="1"/>
        </p:nvSpPr>
        <p:spPr>
          <a:xfrm rot="5400000">
            <a:off x="-641748" y="4240688"/>
            <a:ext cx="2584704" cy="1296607"/>
          </a:xfrm>
          <a:prstGeom prst="triangle">
            <a:avLst/>
          </a:prstGeom>
          <a:solidFill>
            <a:srgbClr val="00754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uFillTx/>
              <a:latin typeface="+mn-lt"/>
              <a:ea typeface="+mn-ea"/>
              <a:cs typeface="+mn-cs"/>
              <a:sym typeface="Helvetica Light"/>
            </a:endParaRPr>
          </a:p>
        </p:txBody>
      </p:sp>
      <p:sp>
        <p:nvSpPr>
          <p:cNvPr id="10" name="Isosceles Triangle 9"/>
          <p:cNvSpPr/>
          <p:nvPr userDrawn="1"/>
        </p:nvSpPr>
        <p:spPr>
          <a:xfrm rot="10800000">
            <a:off x="4235115" y="0"/>
            <a:ext cx="1762511" cy="902019"/>
          </a:xfrm>
          <a:prstGeom prst="triangle">
            <a:avLst/>
          </a:prstGeom>
          <a:solidFill>
            <a:srgbClr val="00754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uFillTx/>
              <a:latin typeface="+mn-lt"/>
              <a:ea typeface="+mn-ea"/>
              <a:cs typeface="+mn-cs"/>
              <a:sym typeface="Helvetica Light"/>
            </a:endParaRPr>
          </a:p>
        </p:txBody>
      </p:sp>
      <p:pic>
        <p:nvPicPr>
          <p:cNvPr id="12" name="Picture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67762" y="110768"/>
            <a:ext cx="1097280" cy="1097280"/>
          </a:xfrm>
          <a:prstGeom prst="rect">
            <a:avLst/>
          </a:prstGeom>
        </p:spPr>
      </p:pic>
    </p:spTree>
  </p:cSld>
  <p:clrMapOvr>
    <a:masterClrMapping/>
  </p:clrMapOvr>
  <p:transition spd="med"/>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 Center">
    <p:spTree>
      <p:nvGrpSpPr>
        <p:cNvPr id="1" name=""/>
        <p:cNvGrpSpPr/>
        <p:nvPr/>
      </p:nvGrpSpPr>
      <p:grpSpPr>
        <a:xfrm>
          <a:off x="0" y="0"/>
          <a:ext cx="0" cy="0"/>
          <a:chOff x="0" y="0"/>
          <a:chExt cx="0" cy="0"/>
        </a:xfrm>
      </p:grpSpPr>
      <p:sp>
        <p:nvSpPr>
          <p:cNvPr id="30" name="Shape 30"/>
          <p:cNvSpPr>
            <a:spLocks noGrp="1"/>
          </p:cNvSpPr>
          <p:nvPr>
            <p:ph type="title"/>
          </p:nvPr>
        </p:nvSpPr>
        <p:spPr>
          <a:xfrm>
            <a:off x="1270000" y="3225800"/>
            <a:ext cx="10464800" cy="3302000"/>
          </a:xfrm>
          <a:prstGeom prst="rect">
            <a:avLst/>
          </a:prstGeom>
        </p:spPr>
        <p:txBody>
          <a:bodyPr/>
          <a:lstStyle/>
          <a:p>
            <a:r>
              <a:t>Title Text</a:t>
            </a:r>
          </a:p>
        </p:txBody>
      </p:sp>
      <p:sp>
        <p:nvSpPr>
          <p:cNvPr id="31" name="Shape 31"/>
          <p:cNvSpPr>
            <a:spLocks noGrp="1"/>
          </p:cNvSpPr>
          <p:nvPr>
            <p:ph type="sldNum" sz="quarter" idx="2"/>
          </p:nvPr>
        </p:nvSpPr>
        <p:spPr>
          <a:prstGeom prst="rect">
            <a:avLst/>
          </a:prstGeom>
        </p:spPr>
        <p:txBody>
          <a:bodyPr/>
          <a:lstStyle/>
          <a:p>
            <a:fld id="{86CB4B4D-7CA3-9044-876B-883B54F8677D}" type="slidenum">
              <a:rPr/>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Shape 38"/>
          <p:cNvSpPr>
            <a:spLocks noGrp="1"/>
          </p:cNvSpPr>
          <p:nvPr>
            <p:ph type="pic" sz="half" idx="13"/>
          </p:nvPr>
        </p:nvSpPr>
        <p:spPr>
          <a:xfrm>
            <a:off x="6718300" y="635000"/>
            <a:ext cx="5334000" cy="8229600"/>
          </a:xfrm>
          <a:prstGeom prst="rect">
            <a:avLst/>
          </a:prstGeom>
        </p:spPr>
        <p:txBody>
          <a:bodyPr lIns="91439" tIns="45719" rIns="91439" bIns="45719" anchor="t">
            <a:noAutofit/>
          </a:bodyPr>
          <a:lstStyle/>
          <a:p>
            <a:endParaRPr/>
          </a:p>
        </p:txBody>
      </p:sp>
      <p:sp>
        <p:nvSpPr>
          <p:cNvPr id="39" name="Shape 39"/>
          <p:cNvSpPr>
            <a:spLocks noGrp="1"/>
          </p:cNvSpPr>
          <p:nvPr>
            <p:ph type="title"/>
          </p:nvPr>
        </p:nvSpPr>
        <p:spPr>
          <a:xfrm>
            <a:off x="952500" y="635000"/>
            <a:ext cx="5334000" cy="3987800"/>
          </a:xfrm>
          <a:prstGeom prst="rect">
            <a:avLst/>
          </a:prstGeom>
        </p:spPr>
        <p:txBody>
          <a:bodyPr anchor="b"/>
          <a:lstStyle>
            <a:lvl1pPr>
              <a:defRPr sz="6000"/>
            </a:lvl1pPr>
          </a:lstStyle>
          <a:p>
            <a:r>
              <a:t>Title Text</a:t>
            </a:r>
          </a:p>
        </p:txBody>
      </p:sp>
      <p:sp>
        <p:nvSpPr>
          <p:cNvPr id="40" name="Shape 40"/>
          <p:cNvSpPr>
            <a:spLocks noGrp="1"/>
          </p:cNvSpPr>
          <p:nvPr>
            <p:ph type="body" sz="quarter" idx="1"/>
          </p:nvPr>
        </p:nvSpPr>
        <p:spPr>
          <a:xfrm>
            <a:off x="952500" y="4762500"/>
            <a:ext cx="5334000" cy="41021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41" name="Shape 41"/>
          <p:cNvSpPr>
            <a:spLocks noGrp="1"/>
          </p:cNvSpPr>
          <p:nvPr>
            <p:ph type="sldNum" sz="quarter" idx="2"/>
          </p:nvPr>
        </p:nvSpPr>
        <p:spPr>
          <a:prstGeom prst="rect">
            <a:avLst/>
          </a:prstGeom>
        </p:spPr>
        <p:txBody>
          <a:bodyPr/>
          <a:lstStyle/>
          <a:p>
            <a:fld id="{86CB4B4D-7CA3-9044-876B-883B54F8677D}" type="slidenum">
              <a:rPr/>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Shape 48"/>
          <p:cNvSpPr>
            <a:spLocks noGrp="1"/>
          </p:cNvSpPr>
          <p:nvPr>
            <p:ph type="title"/>
          </p:nvPr>
        </p:nvSpPr>
        <p:spPr>
          <a:prstGeom prst="rect">
            <a:avLst/>
          </a:prstGeom>
        </p:spPr>
        <p:txBody>
          <a:bodyPr/>
          <a:lstStyle/>
          <a:p>
            <a:r>
              <a:t>Title Text</a:t>
            </a:r>
          </a:p>
        </p:txBody>
      </p:sp>
      <p:sp>
        <p:nvSpPr>
          <p:cNvPr id="49" name="Shape 49"/>
          <p:cNvSpPr>
            <a:spLocks noGrp="1"/>
          </p:cNvSpPr>
          <p:nvPr>
            <p:ph type="sldNum" sz="quarter" idx="2"/>
          </p:nvPr>
        </p:nvSpPr>
        <p:spPr>
          <a:prstGeom prst="rect">
            <a:avLst/>
          </a:prstGeom>
        </p:spPr>
        <p:txBody>
          <a:bodyPr/>
          <a:lstStyle/>
          <a:p>
            <a:fld id="{86CB4B4D-7CA3-9044-876B-883B54F8677D}" type="slidenum">
              <a:rPr/>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Shape 56"/>
          <p:cNvSpPr>
            <a:spLocks noGrp="1"/>
          </p:cNvSpPr>
          <p:nvPr>
            <p:ph type="title"/>
          </p:nvPr>
        </p:nvSpPr>
        <p:spPr>
          <a:prstGeom prst="rect">
            <a:avLst/>
          </a:prstGeom>
        </p:spPr>
        <p:txBody>
          <a:bodyPr/>
          <a:lstStyle/>
          <a:p>
            <a:r>
              <a:t>Title Text</a:t>
            </a:r>
          </a:p>
        </p:txBody>
      </p:sp>
      <p:sp>
        <p:nvSpPr>
          <p:cNvPr id="57" name="Shape 57"/>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hape 58"/>
          <p:cNvSpPr>
            <a:spLocks noGrp="1"/>
          </p:cNvSpPr>
          <p:nvPr>
            <p:ph type="sldNum" sz="quarter" idx="2"/>
          </p:nvPr>
        </p:nvSpPr>
        <p:spPr>
          <a:prstGeom prst="rect">
            <a:avLst/>
          </a:prstGeom>
        </p:spPr>
        <p:txBody>
          <a:bodyPr/>
          <a:lstStyle/>
          <a:p>
            <a:fld id="{86CB4B4D-7CA3-9044-876B-883B54F8677D}" type="slidenum">
              <a:rPr/>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Shape 65"/>
          <p:cNvSpPr>
            <a:spLocks noGrp="1"/>
          </p:cNvSpPr>
          <p:nvPr>
            <p:ph type="pic" sz="half" idx="13"/>
          </p:nvPr>
        </p:nvSpPr>
        <p:spPr>
          <a:xfrm>
            <a:off x="6718300" y="2603500"/>
            <a:ext cx="5334000" cy="6286500"/>
          </a:xfrm>
          <a:prstGeom prst="rect">
            <a:avLst/>
          </a:prstGeom>
        </p:spPr>
        <p:txBody>
          <a:bodyPr lIns="91439" tIns="45719" rIns="91439" bIns="45719" anchor="t">
            <a:noAutofit/>
          </a:bodyPr>
          <a:lstStyle/>
          <a:p>
            <a:endParaRPr/>
          </a:p>
        </p:txBody>
      </p:sp>
      <p:sp>
        <p:nvSpPr>
          <p:cNvPr id="66" name="Shape 66"/>
          <p:cNvSpPr>
            <a:spLocks noGrp="1"/>
          </p:cNvSpPr>
          <p:nvPr>
            <p:ph type="title"/>
          </p:nvPr>
        </p:nvSpPr>
        <p:spPr>
          <a:prstGeom prst="rect">
            <a:avLst/>
          </a:prstGeom>
        </p:spPr>
        <p:txBody>
          <a:bodyPr/>
          <a:lstStyle/>
          <a:p>
            <a:r>
              <a:t>Title Text</a:t>
            </a:r>
          </a:p>
        </p:txBody>
      </p:sp>
      <p:sp>
        <p:nvSpPr>
          <p:cNvPr id="67" name="Shape 67"/>
          <p:cNvSpPr>
            <a:spLocks noGrp="1"/>
          </p:cNvSpPr>
          <p:nvPr>
            <p:ph type="body" sz="half" idx="1"/>
          </p:nvPr>
        </p:nvSpPr>
        <p:spPr>
          <a:xfrm>
            <a:off x="952500" y="26035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r>
              <a:t>Body Level One</a:t>
            </a:r>
          </a:p>
          <a:p>
            <a:pPr lvl="1"/>
            <a:r>
              <a:t>Body Level Two</a:t>
            </a:r>
          </a:p>
          <a:p>
            <a:pPr lvl="2"/>
            <a:r>
              <a:t>Body Level Three</a:t>
            </a:r>
          </a:p>
          <a:p>
            <a:pPr lvl="3"/>
            <a:r>
              <a:t>Body Level Four</a:t>
            </a:r>
          </a:p>
          <a:p>
            <a:pPr lvl="4"/>
            <a:r>
              <a:t>Body Level Five</a:t>
            </a:r>
          </a:p>
        </p:txBody>
      </p:sp>
      <p:sp>
        <p:nvSpPr>
          <p:cNvPr id="68" name="Shape 68"/>
          <p:cNvSpPr>
            <a:spLocks noGrp="1"/>
          </p:cNvSpPr>
          <p:nvPr>
            <p:ph type="sldNum" sz="quarter" idx="2"/>
          </p:nvPr>
        </p:nvSpPr>
        <p:spPr>
          <a:prstGeom prst="rect">
            <a:avLst/>
          </a:prstGeom>
        </p:spPr>
        <p:txBody>
          <a:bodyPr/>
          <a:lstStyle/>
          <a:p>
            <a:fld id="{86CB4B4D-7CA3-9044-876B-883B54F8677D}" type="slidenum">
              <a:rPr/>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Shape 75"/>
          <p:cNvSpPr>
            <a:spLocks noGrp="1"/>
          </p:cNvSpPr>
          <p:nvPr>
            <p:ph type="body" idx="1"/>
          </p:nvPr>
        </p:nvSpPr>
        <p:spPr>
          <a:xfrm>
            <a:off x="952500" y="1270000"/>
            <a:ext cx="11099800" cy="721360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hape 76"/>
          <p:cNvSpPr>
            <a:spLocks noGrp="1"/>
          </p:cNvSpPr>
          <p:nvPr>
            <p:ph type="sldNum" sz="quarter" idx="2"/>
          </p:nvPr>
        </p:nvSpPr>
        <p:spPr>
          <a:prstGeom prst="rect">
            <a:avLst/>
          </a:prstGeom>
        </p:spPr>
        <p:txBody>
          <a:bodyPr/>
          <a:lstStyle/>
          <a:p>
            <a:fld id="{86CB4B4D-7CA3-9044-876B-883B54F8677D}" type="slidenum">
              <a:rPr/>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Shape 83"/>
          <p:cNvSpPr>
            <a:spLocks noGrp="1"/>
          </p:cNvSpPr>
          <p:nvPr>
            <p:ph type="pic" sz="quarter" idx="13"/>
          </p:nvPr>
        </p:nvSpPr>
        <p:spPr>
          <a:xfrm>
            <a:off x="6718300" y="5092700"/>
            <a:ext cx="5334000" cy="3771900"/>
          </a:xfrm>
          <a:prstGeom prst="rect">
            <a:avLst/>
          </a:prstGeom>
        </p:spPr>
        <p:txBody>
          <a:bodyPr lIns="91439" tIns="45719" rIns="91439" bIns="45719" anchor="t">
            <a:noAutofit/>
          </a:bodyPr>
          <a:lstStyle/>
          <a:p>
            <a:endParaRPr/>
          </a:p>
        </p:txBody>
      </p:sp>
      <p:sp>
        <p:nvSpPr>
          <p:cNvPr id="84" name="Shape 84"/>
          <p:cNvSpPr>
            <a:spLocks noGrp="1"/>
          </p:cNvSpPr>
          <p:nvPr>
            <p:ph type="pic" sz="quarter" idx="14"/>
          </p:nvPr>
        </p:nvSpPr>
        <p:spPr>
          <a:xfrm>
            <a:off x="6724518" y="889000"/>
            <a:ext cx="5334001" cy="3771900"/>
          </a:xfrm>
          <a:prstGeom prst="rect">
            <a:avLst/>
          </a:prstGeom>
        </p:spPr>
        <p:txBody>
          <a:bodyPr lIns="91439" tIns="45719" rIns="91439" bIns="45719" anchor="t">
            <a:noAutofit/>
          </a:bodyPr>
          <a:lstStyle/>
          <a:p>
            <a:endParaRPr/>
          </a:p>
        </p:txBody>
      </p:sp>
      <p:sp>
        <p:nvSpPr>
          <p:cNvPr id="85" name="Shape 85"/>
          <p:cNvSpPr>
            <a:spLocks noGrp="1"/>
          </p:cNvSpPr>
          <p:nvPr>
            <p:ph type="pic" sz="half" idx="15"/>
          </p:nvPr>
        </p:nvSpPr>
        <p:spPr>
          <a:xfrm>
            <a:off x="952500" y="889000"/>
            <a:ext cx="5334000" cy="7975600"/>
          </a:xfrm>
          <a:prstGeom prst="rect">
            <a:avLst/>
          </a:prstGeom>
        </p:spPr>
        <p:txBody>
          <a:bodyPr lIns="91439" tIns="45719" rIns="91439" bIns="45719" anchor="t">
            <a:noAutofit/>
          </a:bodyPr>
          <a:lstStyle/>
          <a:p>
            <a:endParaRPr/>
          </a:p>
        </p:txBody>
      </p:sp>
      <p:sp>
        <p:nvSpPr>
          <p:cNvPr id="86" name="Shape 86"/>
          <p:cNvSpPr>
            <a:spLocks noGrp="1"/>
          </p:cNvSpPr>
          <p:nvPr>
            <p:ph type="sldNum" sz="quarter" idx="2"/>
          </p:nvPr>
        </p:nvSpPr>
        <p:spPr>
          <a:prstGeom prst="rect">
            <a:avLst/>
          </a:prstGeom>
        </p:spPr>
        <p:txBody>
          <a:bodyPr/>
          <a:lstStyle/>
          <a:p>
            <a:fld id="{86CB4B4D-7CA3-9044-876B-883B54F8677D}" type="slidenum">
              <a:rPr/>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Shape 93"/>
          <p:cNvSpPr>
            <a:spLocks noGrp="1"/>
          </p:cNvSpPr>
          <p:nvPr>
            <p:ph type="body" sz="quarter" idx="13"/>
          </p:nvPr>
        </p:nvSpPr>
        <p:spPr>
          <a:xfrm>
            <a:off x="1270000" y="6362700"/>
            <a:ext cx="10464800" cy="469900"/>
          </a:xfrm>
          <a:prstGeom prst="rect">
            <a:avLst/>
          </a:prstGeom>
        </p:spPr>
        <p:txBody>
          <a:bodyPr anchor="t">
            <a:spAutoFit/>
          </a:bodyPr>
          <a:lstStyle>
            <a:lvl1pPr marL="0" indent="0" algn="ctr">
              <a:spcBef>
                <a:spcPts val="0"/>
              </a:spcBef>
              <a:buSzTx/>
              <a:buNone/>
              <a:defRPr sz="2400"/>
            </a:lvl1pPr>
          </a:lstStyle>
          <a:p>
            <a:r>
              <a:t>–Johnny Appleseed</a:t>
            </a:r>
          </a:p>
        </p:txBody>
      </p:sp>
      <p:sp>
        <p:nvSpPr>
          <p:cNvPr id="94" name="Shape 94"/>
          <p:cNvSpPr>
            <a:spLocks noGrp="1"/>
          </p:cNvSpPr>
          <p:nvPr>
            <p:ph type="body" sz="quarter" idx="14"/>
          </p:nvPr>
        </p:nvSpPr>
        <p:spPr>
          <a:xfrm>
            <a:off x="1270000" y="4267200"/>
            <a:ext cx="10464800" cy="685800"/>
          </a:xfrm>
          <a:prstGeom prst="rect">
            <a:avLst/>
          </a:prstGeom>
        </p:spPr>
        <p:txBody>
          <a:bodyPr>
            <a:spAutoFit/>
          </a:bodyPr>
          <a:lstStyle>
            <a:lvl1pPr marL="0" indent="0" algn="ctr">
              <a:spcBef>
                <a:spcPts val="0"/>
              </a:spcBef>
              <a:buSzTx/>
              <a:buNone/>
              <a:defRPr sz="3800"/>
            </a:lvl1pPr>
          </a:lstStyle>
          <a:p>
            <a:r>
              <a:t>“Type a quote here.” </a:t>
            </a:r>
          </a:p>
        </p:txBody>
      </p:sp>
      <p:sp>
        <p:nvSpPr>
          <p:cNvPr id="95" name="Shape 95"/>
          <p:cNvSpPr>
            <a:spLocks noGrp="1"/>
          </p:cNvSpPr>
          <p:nvPr>
            <p:ph type="sldNum" sz="quarter" idx="2"/>
          </p:nvPr>
        </p:nvSpPr>
        <p:spPr>
          <a:prstGeom prst="rect">
            <a:avLst/>
          </a:prstGeom>
        </p:spPr>
        <p:txBody>
          <a:bodyPr/>
          <a:lstStyle/>
          <a:p>
            <a:fld id="{86CB4B4D-7CA3-9044-876B-883B54F8677D}" type="slidenum">
              <a:rPr/>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hape 2"/>
          <p:cNvSpPr>
            <a:spLocks noGrp="1"/>
          </p:cNvSpPr>
          <p:nvPr>
            <p:ph type="title"/>
          </p:nvPr>
        </p:nvSpPr>
        <p:spPr>
          <a:xfrm>
            <a:off x="952500" y="444500"/>
            <a:ext cx="11099800" cy="2159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normAutofit/>
          </a:bodyPr>
          <a:lstStyle/>
          <a:p>
            <a:r>
              <a:t>Title Text</a:t>
            </a:r>
          </a:p>
        </p:txBody>
      </p:sp>
      <p:sp>
        <p:nvSpPr>
          <p:cNvPr id="3" name="Shape 3"/>
          <p:cNvSpPr>
            <a:spLocks noGrp="1"/>
          </p:cNvSpPr>
          <p:nvPr>
            <p:ph type="body" idx="1"/>
          </p:nvPr>
        </p:nvSpPr>
        <p:spPr>
          <a:xfrm>
            <a:off x="952500" y="2603500"/>
            <a:ext cx="11099800" cy="6286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hape 4"/>
          <p:cNvSpPr>
            <a:spLocks noGrp="1"/>
          </p:cNvSpPr>
          <p:nvPr>
            <p:ph type="sldNum" sz="quarter" idx="2"/>
          </p:nvPr>
        </p:nvSpPr>
        <p:spPr>
          <a:xfrm>
            <a:off x="6311798" y="9251950"/>
            <a:ext cx="368504" cy="381000"/>
          </a:xfrm>
          <a:prstGeom prst="rect">
            <a:avLst/>
          </a:prstGeom>
          <a:ln w="12700">
            <a:miter lim="400000"/>
          </a:ln>
        </p:spPr>
        <p:txBody>
          <a:bodyPr wrap="none" lIns="50800" tIns="50800" rIns="50800" bIns="50800">
            <a:spAutoFit/>
          </a:bodyPr>
          <a:lstStyle>
            <a:lvl1pPr>
              <a:defRPr sz="1800"/>
            </a:lvl1pPr>
          </a:lstStyle>
          <a:p>
            <a:fld id="{86CB4B4D-7CA3-9044-876B-883B54F8677D}" type="slidenum">
              <a:rPr/>
              <a:t>‹#›</a:t>
            </a:fld>
            <a:endParaRPr/>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ransition spd="med"/>
  <p:txStyles>
    <p:titleStyle>
      <a:lvl1pPr marL="0" marR="0" indent="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9pPr>
    </p:titleStyle>
    <p:bodyStyle>
      <a:lvl1pPr marL="4445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1pPr>
      <a:lvl2pPr marL="8890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2pPr>
      <a:lvl3pPr marL="13335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3pPr>
      <a:lvl4pPr marL="17780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4pPr>
      <a:lvl5pPr marL="22225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5pPr>
      <a:lvl6pPr marL="26670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6pPr>
      <a:lvl7pPr marL="31115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7pPr>
      <a:lvl8pPr marL="35560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8pPr>
      <a:lvl9pPr marL="40005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0.xml"/><Relationship Id="rId3" Type="http://schemas.openxmlformats.org/officeDocument/2006/relationships/image" Target="../media/image1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1.xml"/><Relationship Id="rId3" Type="http://schemas.openxmlformats.org/officeDocument/2006/relationships/image" Target="../media/image19.png"/></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4" Type="http://schemas.openxmlformats.org/officeDocument/2006/relationships/image" Target="../media/image21.png"/><Relationship Id="rId1" Type="http://schemas.openxmlformats.org/officeDocument/2006/relationships/slideLayout" Target="../slideLayouts/slideLayout1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4" Type="http://schemas.openxmlformats.org/officeDocument/2006/relationships/image" Target="../media/image23.png"/><Relationship Id="rId1" Type="http://schemas.openxmlformats.org/officeDocument/2006/relationships/slideLayout" Target="../slideLayouts/slideLayout11.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4" Type="http://schemas.openxmlformats.org/officeDocument/2006/relationships/image" Target="../media/image25.png"/><Relationship Id="rId5" Type="http://schemas.openxmlformats.org/officeDocument/2006/relationships/image" Target="../media/image26.png"/><Relationship Id="rId1" Type="http://schemas.openxmlformats.org/officeDocument/2006/relationships/slideLayout" Target="../slideLayouts/slideLayout11.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image" Target="../media/image27.png"/><Relationship Id="rId4" Type="http://schemas.openxmlformats.org/officeDocument/2006/relationships/image" Target="../media/image28.png"/><Relationship Id="rId1" Type="http://schemas.openxmlformats.org/officeDocument/2006/relationships/slideLayout" Target="../slideLayouts/slideLayout11.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image" Target="../media/image29.png"/><Relationship Id="rId4" Type="http://schemas.openxmlformats.org/officeDocument/2006/relationships/image" Target="../media/image30.png"/><Relationship Id="rId1" Type="http://schemas.openxmlformats.org/officeDocument/2006/relationships/slideLayout" Target="../slideLayouts/slideLayout11.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31.png"/><Relationship Id="rId3" Type="http://schemas.openxmlformats.org/officeDocument/2006/relationships/image" Target="../media/image2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32.png"/><Relationship Id="rId3" Type="http://schemas.openxmlformats.org/officeDocument/2006/relationships/image" Target="../media/image21.png"/></Relationships>
</file>

<file path=ppt/slides/_rels/slide2.xml.rels><?xml version="1.0" encoding="UTF-8" standalone="yes"?>
<Relationships xmlns="http://schemas.openxmlformats.org/package/2006/relationships"><Relationship Id="rId3" Type="http://schemas.openxmlformats.org/officeDocument/2006/relationships/image" Target="../media/image3.emf"/><Relationship Id="rId4" Type="http://schemas.openxmlformats.org/officeDocument/2006/relationships/image" Target="../media/image4.emf"/><Relationship Id="rId1" Type="http://schemas.openxmlformats.org/officeDocument/2006/relationships/slideLayout" Target="../slideLayouts/slideLayout1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8.xml"/></Relationships>
</file>

<file path=ppt/slides/_rels/slide21.xml.rels><?xml version="1.0" encoding="UTF-8" standalone="yes"?>
<Relationships xmlns="http://schemas.openxmlformats.org/package/2006/relationships"><Relationship Id="rId11" Type="http://schemas.openxmlformats.org/officeDocument/2006/relationships/image" Target="../media/image42.tiff"/><Relationship Id="rId12" Type="http://schemas.openxmlformats.org/officeDocument/2006/relationships/image" Target="../media/image43.tiff"/><Relationship Id="rId13" Type="http://schemas.openxmlformats.org/officeDocument/2006/relationships/image" Target="../media/image44.tiff"/><Relationship Id="rId14" Type="http://schemas.openxmlformats.org/officeDocument/2006/relationships/image" Target="../media/image45.tiff"/><Relationship Id="rId15" Type="http://schemas.openxmlformats.org/officeDocument/2006/relationships/image" Target="../media/image46.tiff"/><Relationship Id="rId16" Type="http://schemas.openxmlformats.org/officeDocument/2006/relationships/image" Target="../media/image47.png"/><Relationship Id="rId17" Type="http://schemas.openxmlformats.org/officeDocument/2006/relationships/image" Target="../media/image48.jpg"/><Relationship Id="rId18" Type="http://schemas.openxmlformats.org/officeDocument/2006/relationships/image" Target="../media/image49.png"/><Relationship Id="rId1" Type="http://schemas.openxmlformats.org/officeDocument/2006/relationships/slideLayout" Target="../slideLayouts/slideLayout11.xml"/><Relationship Id="rId2" Type="http://schemas.openxmlformats.org/officeDocument/2006/relationships/image" Target="../media/image33.png"/><Relationship Id="rId3" Type="http://schemas.openxmlformats.org/officeDocument/2006/relationships/image" Target="../media/image34.emf"/><Relationship Id="rId4" Type="http://schemas.openxmlformats.org/officeDocument/2006/relationships/image" Target="../media/image35.tiff"/><Relationship Id="rId5" Type="http://schemas.openxmlformats.org/officeDocument/2006/relationships/image" Target="../media/image36.png"/><Relationship Id="rId6" Type="http://schemas.openxmlformats.org/officeDocument/2006/relationships/image" Target="../media/image37.png"/><Relationship Id="rId7" Type="http://schemas.openxmlformats.org/officeDocument/2006/relationships/image" Target="../media/image38.png"/><Relationship Id="rId8" Type="http://schemas.openxmlformats.org/officeDocument/2006/relationships/image" Target="../media/image39.tiff"/><Relationship Id="rId9" Type="http://schemas.openxmlformats.org/officeDocument/2006/relationships/image" Target="../media/image40.png"/><Relationship Id="rId10" Type="http://schemas.openxmlformats.org/officeDocument/2006/relationships/image" Target="../media/image41.jpg"/></Relationships>
</file>

<file path=ppt/slides/_rels/slide3.xml.rels><?xml version="1.0" encoding="UTF-8" standalone="yes"?>
<Relationships xmlns="http://schemas.openxmlformats.org/package/2006/relationships"><Relationship Id="rId3" Type="http://schemas.openxmlformats.org/officeDocument/2006/relationships/image" Target="../media/image3.emf"/><Relationship Id="rId4" Type="http://schemas.openxmlformats.org/officeDocument/2006/relationships/image" Target="../media/image4.emf"/><Relationship Id="rId5" Type="http://schemas.openxmlformats.org/officeDocument/2006/relationships/image" Target="../media/image5.emf"/><Relationship Id="rId6" Type="http://schemas.openxmlformats.org/officeDocument/2006/relationships/image" Target="../media/image6.emf"/><Relationship Id="rId7" Type="http://schemas.openxmlformats.org/officeDocument/2006/relationships/image" Target="../media/image7.emf"/><Relationship Id="rId8" Type="http://schemas.openxmlformats.org/officeDocument/2006/relationships/image" Target="../media/image8.emf"/><Relationship Id="rId9" Type="http://schemas.openxmlformats.org/officeDocument/2006/relationships/image" Target="../media/image9.emf"/><Relationship Id="rId10" Type="http://schemas.openxmlformats.org/officeDocument/2006/relationships/image" Target="../media/image10.emf"/><Relationship Id="rId1" Type="http://schemas.openxmlformats.org/officeDocument/2006/relationships/slideLayout" Target="../slideLayouts/slideLayout1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11.tif"/><Relationship Id="rId4" Type="http://schemas.openxmlformats.org/officeDocument/2006/relationships/image" Target="../media/image12.png"/><Relationship Id="rId1" Type="http://schemas.openxmlformats.org/officeDocument/2006/relationships/slideLayout" Target="../slideLayouts/slideLayout1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6.xml"/><Relationship Id="rId3"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1" Type="http://schemas.openxmlformats.org/officeDocument/2006/relationships/slideLayout" Target="../slideLayouts/slideLayout1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8.xml"/><Relationship Id="rId3" Type="http://schemas.openxmlformats.org/officeDocument/2006/relationships/image" Target="../media/image15.emf"/></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image" Target="../media/image17.emf"/><Relationship Id="rId1" Type="http://schemas.openxmlformats.org/officeDocument/2006/relationships/slideLayout" Target="../slideLayouts/slideLayout11.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descr="ttps://www.namesforlife.com/data/img-top-slider-2a.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06285" y="909980"/>
            <a:ext cx="14467115" cy="7874790"/>
          </a:xfrm>
          <a:prstGeom prst="rect">
            <a:avLst/>
          </a:prstGeom>
          <a:noFill/>
          <a:extLst>
            <a:ext uri="{909E8E84-426E-40DD-AFC4-6F175D3DCCD1}">
              <a14:hiddenFill xmlns:a14="http://schemas.microsoft.com/office/drawing/2010/main">
                <a:solidFill>
                  <a:srgbClr val="FFFFFF"/>
                </a:solidFill>
              </a14:hiddenFill>
            </a:ext>
          </a:extLst>
        </p:spPr>
      </p:pic>
      <p:sp>
        <p:nvSpPr>
          <p:cNvPr id="2" name="Shape 118"/>
          <p:cNvSpPr txBox="1">
            <a:spLocks/>
          </p:cNvSpPr>
          <p:nvPr/>
        </p:nvSpPr>
        <p:spPr>
          <a:xfrm>
            <a:off x="-256823" y="9324391"/>
            <a:ext cx="3587923" cy="429209"/>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1" i="0" u="none" strike="noStrike" cap="none" spc="0" normalizeH="0" baseline="0">
                <a:ln>
                  <a:noFill/>
                </a:ln>
                <a:solidFill>
                  <a:schemeClr val="bg1"/>
                </a:solidFill>
                <a:effectLst/>
                <a:uFillTx/>
                <a:latin typeface="Calibri" panose="020F0502020204030204" pitchFamily="34" charset="0"/>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a:lstStyle>
          <a:p>
            <a:r>
              <a:rPr lang="en-US" sz="2000" dirty="0" smtClean="0">
                <a:solidFill>
                  <a:schemeClr val="bg1">
                    <a:lumMod val="85000"/>
                  </a:schemeClr>
                </a:solidFill>
              </a:rPr>
              <a:t>https://</a:t>
            </a:r>
            <a:r>
              <a:rPr lang="en-US" sz="2000" dirty="0" err="1" smtClean="0">
                <a:solidFill>
                  <a:schemeClr val="bg1">
                    <a:lumMod val="85000"/>
                  </a:schemeClr>
                </a:solidFill>
              </a:rPr>
              <a:t>namesforlife.com</a:t>
            </a:r>
            <a:endParaRPr lang="en-US" sz="2000" dirty="0">
              <a:solidFill>
                <a:schemeClr val="bg1">
                  <a:lumMod val="85000"/>
                </a:schemeClr>
              </a:solidFill>
            </a:endParaRPr>
          </a:p>
        </p:txBody>
      </p:sp>
      <p:sp>
        <p:nvSpPr>
          <p:cNvPr id="3" name="Rectangle 2"/>
          <p:cNvSpPr/>
          <p:nvPr/>
        </p:nvSpPr>
        <p:spPr>
          <a:xfrm rot="20738166">
            <a:off x="2791285" y="2823586"/>
            <a:ext cx="5097474" cy="2800767"/>
          </a:xfrm>
          <a:prstGeom prst="rect">
            <a:avLst/>
          </a:prstGeom>
          <a:solidFill>
            <a:schemeClr val="bg1">
              <a:alpha val="72000"/>
            </a:schemeClr>
          </a:solidFill>
          <a:effectLst/>
        </p:spPr>
        <p:txBody>
          <a:bodyPr wrap="square">
            <a:spAutoFit/>
          </a:bodyPr>
          <a:lstStyle/>
          <a:p>
            <a:pPr>
              <a:defRPr>
                <a:solidFill>
                  <a:srgbClr val="FFFFFF"/>
                </a:solidFill>
                <a:latin typeface="Myriad Pro"/>
                <a:ea typeface="Myriad Pro"/>
                <a:cs typeface="Myriad Pro"/>
                <a:sym typeface="Myriad Pro"/>
              </a:defRPr>
            </a:pPr>
            <a:r>
              <a:rPr lang="en-US" sz="3200" b="1" i="1" dirty="0" smtClean="0">
                <a:solidFill>
                  <a:schemeClr val="tx1"/>
                </a:solidFill>
              </a:rPr>
              <a:t>NamesforLife</a:t>
            </a:r>
            <a:r>
              <a:rPr lang="en-US" sz="3200" b="1" dirty="0" smtClean="0">
                <a:solidFill>
                  <a:schemeClr val="tx1"/>
                </a:solidFill>
              </a:rPr>
              <a:t> DOI Services</a:t>
            </a:r>
          </a:p>
          <a:p>
            <a:pPr>
              <a:defRPr>
                <a:solidFill>
                  <a:srgbClr val="FFFFFF"/>
                </a:solidFill>
                <a:latin typeface="Myriad Pro"/>
                <a:ea typeface="Myriad Pro"/>
                <a:cs typeface="Myriad Pro"/>
                <a:sym typeface="Myriad Pro"/>
              </a:defRPr>
            </a:pPr>
            <a:r>
              <a:rPr lang="en-US" sz="2400" b="1" i="1" dirty="0" smtClean="0">
                <a:solidFill>
                  <a:schemeClr val="tx1"/>
                </a:solidFill>
              </a:rPr>
              <a:t>George M. Garrity and Charles T. Parker</a:t>
            </a:r>
          </a:p>
          <a:p>
            <a:pPr>
              <a:defRPr>
                <a:solidFill>
                  <a:srgbClr val="FFFFFF"/>
                </a:solidFill>
                <a:latin typeface="Myriad Pro"/>
                <a:ea typeface="Myriad Pro"/>
                <a:cs typeface="Myriad Pro"/>
                <a:sym typeface="Myriad Pro"/>
              </a:defRPr>
            </a:pPr>
            <a:r>
              <a:rPr lang="en-US" sz="2400" b="1" i="1" dirty="0" smtClean="0">
                <a:solidFill>
                  <a:schemeClr val="tx1"/>
                </a:solidFill>
              </a:rPr>
              <a:t>Michigan State University </a:t>
            </a:r>
          </a:p>
          <a:p>
            <a:pPr>
              <a:defRPr>
                <a:solidFill>
                  <a:srgbClr val="FFFFFF"/>
                </a:solidFill>
                <a:latin typeface="Myriad Pro"/>
                <a:ea typeface="Myriad Pro"/>
                <a:cs typeface="Myriad Pro"/>
                <a:sym typeface="Myriad Pro"/>
              </a:defRPr>
            </a:pPr>
            <a:r>
              <a:rPr lang="en-US" sz="2400" b="1" i="1" dirty="0" smtClean="0">
                <a:solidFill>
                  <a:schemeClr val="tx1"/>
                </a:solidFill>
              </a:rPr>
              <a:t>and </a:t>
            </a:r>
          </a:p>
          <a:p>
            <a:pPr>
              <a:defRPr>
                <a:solidFill>
                  <a:srgbClr val="FFFFFF"/>
                </a:solidFill>
                <a:latin typeface="Myriad Pro"/>
                <a:ea typeface="Myriad Pro"/>
                <a:cs typeface="Myriad Pro"/>
                <a:sym typeface="Myriad Pro"/>
              </a:defRPr>
            </a:pPr>
            <a:r>
              <a:rPr lang="en-US" sz="2400" b="1" i="1" dirty="0" smtClean="0">
                <a:solidFill>
                  <a:schemeClr val="tx1"/>
                </a:solidFill>
              </a:rPr>
              <a:t>NamesforLife, LLC</a:t>
            </a:r>
          </a:p>
          <a:p>
            <a:pPr>
              <a:defRPr>
                <a:solidFill>
                  <a:srgbClr val="FFFFFF"/>
                </a:solidFill>
                <a:latin typeface="Myriad Pro"/>
                <a:ea typeface="Myriad Pro"/>
                <a:cs typeface="Myriad Pro"/>
                <a:sym typeface="Myriad Pro"/>
              </a:defRPr>
            </a:pPr>
            <a:r>
              <a:rPr lang="en-US" sz="2400" b="1" i="1" dirty="0" smtClean="0">
                <a:solidFill>
                  <a:schemeClr val="tx1"/>
                </a:solidFill>
              </a:rPr>
              <a:t>East Lansing, MI</a:t>
            </a:r>
            <a:endParaRPr lang="en-US" sz="2400" b="1" i="1" dirty="0">
              <a:solidFill>
                <a:schemeClr val="tx1"/>
              </a:solidFill>
            </a:endParaRPr>
          </a:p>
        </p:txBody>
      </p:sp>
      <p:sp>
        <p:nvSpPr>
          <p:cNvPr id="5" name="Shape 118"/>
          <p:cNvSpPr txBox="1">
            <a:spLocks/>
          </p:cNvSpPr>
          <p:nvPr/>
        </p:nvSpPr>
        <p:spPr>
          <a:xfrm>
            <a:off x="10396329" y="9324391"/>
            <a:ext cx="2594113" cy="429209"/>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1" i="0" u="none" strike="noStrike" cap="none" spc="0" normalizeH="0" baseline="0">
                <a:ln>
                  <a:noFill/>
                </a:ln>
                <a:solidFill>
                  <a:schemeClr val="bg1"/>
                </a:solidFill>
                <a:effectLst/>
                <a:uFillTx/>
                <a:latin typeface="Calibri" panose="020F0502020204030204" pitchFamily="34" charset="0"/>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a:lstStyle>
          <a:p>
            <a:r>
              <a:rPr lang="en-US" sz="1000" dirty="0" smtClean="0">
                <a:solidFill>
                  <a:schemeClr val="bg1">
                    <a:lumMod val="85000"/>
                  </a:schemeClr>
                </a:solidFill>
                <a:latin typeface="Myriad Pro" charset="0"/>
                <a:ea typeface="Myriad Pro" charset="0"/>
                <a:cs typeface="Myriad Pro" charset="0"/>
              </a:rPr>
              <a:t>Copyright ©2018  NamesforLife, LLC</a:t>
            </a:r>
          </a:p>
          <a:p>
            <a:r>
              <a:rPr lang="en-US" sz="1000" dirty="0" smtClean="0">
                <a:solidFill>
                  <a:schemeClr val="bg1">
                    <a:lumMod val="85000"/>
                  </a:schemeClr>
                </a:solidFill>
                <a:latin typeface="Myriad Pro" charset="0"/>
                <a:ea typeface="Myriad Pro" charset="0"/>
                <a:cs typeface="Myriad Pro" charset="0"/>
              </a:rPr>
              <a:t>All rights reserved </a:t>
            </a:r>
            <a:endParaRPr lang="en-US" sz="1000" dirty="0">
              <a:solidFill>
                <a:schemeClr val="bg1">
                  <a:lumMod val="85000"/>
                </a:schemeClr>
              </a:solidFill>
              <a:latin typeface="Myriad Pro" charset="0"/>
              <a:ea typeface="Myriad Pro" charset="0"/>
              <a:cs typeface="Myriad Pro" charset="0"/>
            </a:endParaRPr>
          </a:p>
        </p:txBody>
      </p:sp>
    </p:spTree>
    <p:extLst>
      <p:ext uri="{BB962C8B-B14F-4D97-AF65-F5344CB8AC3E}">
        <p14:creationId xmlns:p14="http://schemas.microsoft.com/office/powerpoint/2010/main" val="153725737"/>
      </p:ext>
    </p:extLst>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 name="Shape 131"/>
          <p:cNvSpPr/>
          <p:nvPr/>
        </p:nvSpPr>
        <p:spPr>
          <a:xfrm>
            <a:off x="2034918" y="1185653"/>
            <a:ext cx="10524086" cy="656590"/>
          </a:xfrm>
          <a:prstGeom prst="rect">
            <a:avLst/>
          </a:prstGeom>
          <a:ln w="12700">
            <a:miter lim="400000"/>
          </a:ln>
          <a:extLst>
            <a:ext uri="{C572A759-6A51-4108-AA02-DFA0A04FC94B}">
              <ma14:wrappingTextBoxFlag xmlns:ma14="http://schemas.microsoft.com/office/mac/drawingml/2011/main" val="1"/>
            </a:ext>
          </a:extLst>
        </p:spPr>
        <p:txBody>
          <a:bodyPr wrap="square" lIns="50800" tIns="50800" rIns="50800" bIns="50800" anchor="ctr">
            <a:spAutoFit/>
          </a:bodyPr>
          <a:lstStyle>
            <a:lvl1pPr>
              <a:defRPr>
                <a:latin typeface="Myriad Pro"/>
                <a:ea typeface="Myriad Pro"/>
                <a:cs typeface="Myriad Pro"/>
                <a:sym typeface="Myriad Pro"/>
              </a:defRPr>
            </a:lvl1pPr>
          </a:lstStyle>
          <a:p>
            <a:pPr algn="l"/>
            <a:r>
              <a:rPr lang="en-US" b="1" dirty="0" smtClean="0"/>
              <a:t>Offerings in the Publishing Space</a:t>
            </a:r>
            <a:endParaRPr b="1" dirty="0"/>
          </a:p>
        </p:txBody>
      </p:sp>
      <p:sp>
        <p:nvSpPr>
          <p:cNvPr id="132" name="Shape 132"/>
          <p:cNvSpPr/>
          <p:nvPr/>
        </p:nvSpPr>
        <p:spPr>
          <a:xfrm>
            <a:off x="2034918" y="4956811"/>
            <a:ext cx="10524086" cy="595035"/>
          </a:xfrm>
          <a:prstGeom prst="rect">
            <a:avLst/>
          </a:prstGeom>
          <a:ln w="12700">
            <a:miter lim="400000"/>
          </a:ln>
          <a:extLst>
            <a:ext uri="{C572A759-6A51-4108-AA02-DFA0A04FC94B}">
              <ma14:wrappingTextBoxFlag xmlns:ma14="http://schemas.microsoft.com/office/mac/drawingml/2011/main" val="1"/>
            </a:ext>
          </a:extLst>
        </p:spPr>
        <p:txBody>
          <a:bodyPr wrap="square" lIns="50800" tIns="50800" rIns="50800" bIns="50800" anchor="ctr">
            <a:spAutoFit/>
          </a:bodyPr>
          <a:lstStyle/>
          <a:p>
            <a:pPr algn="l">
              <a:defRPr sz="3200">
                <a:latin typeface="Myriad Pro"/>
                <a:ea typeface="Myriad Pro"/>
                <a:cs typeface="Myriad Pro"/>
                <a:sym typeface="Myriad Pro"/>
              </a:defRPr>
            </a:pPr>
            <a:endParaRPr lang="en-US" smtClean="0"/>
          </a:p>
        </p:txBody>
      </p:sp>
      <p:sp>
        <p:nvSpPr>
          <p:cNvPr id="3" name="Rectangle 2"/>
          <p:cNvSpPr/>
          <p:nvPr/>
        </p:nvSpPr>
        <p:spPr>
          <a:xfrm>
            <a:off x="167949" y="8994709"/>
            <a:ext cx="12652312" cy="584775"/>
          </a:xfrm>
          <a:prstGeom prst="rect">
            <a:avLst/>
          </a:prstGeom>
        </p:spPr>
        <p:txBody>
          <a:bodyPr wrap="square">
            <a:spAutoFit/>
          </a:bodyPr>
          <a:lstStyle/>
          <a:p>
            <a:pPr algn="l"/>
            <a:r>
              <a:rPr lang="en-US" sz="1600" dirty="0">
                <a:solidFill>
                  <a:schemeClr val="bg1"/>
                </a:solidFill>
              </a:rPr>
              <a:t>The core systems and methods implemented by </a:t>
            </a:r>
            <a:r>
              <a:rPr lang="en-US" sz="1600" dirty="0" smtClean="0">
                <a:solidFill>
                  <a:schemeClr val="bg1"/>
                </a:solidFill>
              </a:rPr>
              <a:t>NamesforLife are </a:t>
            </a:r>
            <a:r>
              <a:rPr lang="en-US" sz="1600" dirty="0">
                <a:solidFill>
                  <a:schemeClr val="bg1"/>
                </a:solidFill>
              </a:rPr>
              <a:t>covered by US 7,925,444, US 8,036,997, US </a:t>
            </a:r>
            <a:r>
              <a:rPr lang="en-US" sz="1600" dirty="0" smtClean="0">
                <a:solidFill>
                  <a:schemeClr val="bg1"/>
                </a:solidFill>
              </a:rPr>
              <a:t>8,903,825, </a:t>
            </a:r>
            <a:r>
              <a:rPr lang="en-US" sz="1600" dirty="0">
                <a:solidFill>
                  <a:schemeClr val="bg1"/>
                </a:solidFill>
              </a:rPr>
              <a:t>US </a:t>
            </a:r>
            <a:r>
              <a:rPr lang="en-US" sz="1600" dirty="0" smtClean="0">
                <a:solidFill>
                  <a:schemeClr val="bg1"/>
                </a:solidFill>
              </a:rPr>
              <a:t>9,659,145, US </a:t>
            </a:r>
            <a:r>
              <a:rPr lang="en-US" sz="1600" dirty="0">
                <a:solidFill>
                  <a:schemeClr val="bg1"/>
                </a:solidFill>
              </a:rPr>
              <a:t>9,672,293</a:t>
            </a:r>
            <a:r>
              <a:rPr lang="en-US" sz="1600" dirty="0" smtClean="0">
                <a:solidFill>
                  <a:schemeClr val="bg1"/>
                </a:solidFill>
              </a:rPr>
              <a:t> and additional </a:t>
            </a:r>
            <a:r>
              <a:rPr lang="en-US" sz="1600" dirty="0">
                <a:solidFill>
                  <a:schemeClr val="bg1"/>
                </a:solidFill>
              </a:rPr>
              <a:t>applications pending in </a:t>
            </a:r>
            <a:r>
              <a:rPr lang="en-US" sz="1600" dirty="0" smtClean="0">
                <a:solidFill>
                  <a:schemeClr val="bg1"/>
                </a:solidFill>
              </a:rPr>
              <a:t>six patent </a:t>
            </a:r>
            <a:r>
              <a:rPr lang="en-US" sz="1600" dirty="0">
                <a:solidFill>
                  <a:schemeClr val="bg1"/>
                </a:solidFill>
              </a:rPr>
              <a:t>families.</a:t>
            </a:r>
          </a:p>
        </p:txBody>
      </p:sp>
      <p:sp>
        <p:nvSpPr>
          <p:cNvPr id="7" name="Rectangle 6"/>
          <p:cNvSpPr/>
          <p:nvPr/>
        </p:nvSpPr>
        <p:spPr>
          <a:xfrm>
            <a:off x="2034918" y="2129351"/>
            <a:ext cx="9647330" cy="6494085"/>
          </a:xfrm>
          <a:prstGeom prst="rect">
            <a:avLst/>
          </a:prstGeom>
        </p:spPr>
        <p:txBody>
          <a:bodyPr wrap="square">
            <a:spAutoFit/>
          </a:bodyPr>
          <a:lstStyle/>
          <a:p>
            <a:pPr algn="l"/>
            <a:r>
              <a:rPr lang="en-US" sz="3200" dirty="0">
                <a:latin typeface="Myriad Pro" charset="0"/>
                <a:ea typeface="Myriad Pro" charset="0"/>
                <a:cs typeface="Myriad Pro" charset="0"/>
              </a:rPr>
              <a:t>N4L Guide</a:t>
            </a:r>
          </a:p>
          <a:p>
            <a:pPr marL="342900" indent="-342900" algn="l">
              <a:buFont typeface="Arial" panose="020B0604020202020204" pitchFamily="34" charset="0"/>
              <a:buChar char="•"/>
            </a:pPr>
            <a:r>
              <a:rPr lang="en-US" sz="2800" dirty="0">
                <a:latin typeface="Myriad Pro" charset="0"/>
                <a:ea typeface="Myriad Pro" charset="0"/>
                <a:cs typeface="Myriad Pro" charset="0"/>
              </a:rPr>
              <a:t>Rich Content Delivery Service</a:t>
            </a:r>
          </a:p>
          <a:p>
            <a:pPr marL="342900" indent="-342900" algn="l">
              <a:buFont typeface="Arial" panose="020B0604020202020204" pitchFamily="34" charset="0"/>
              <a:buChar char="•"/>
            </a:pPr>
            <a:r>
              <a:rPr lang="en-US" sz="2800" dirty="0">
                <a:latin typeface="Myriad Pro" charset="0"/>
                <a:ea typeface="Myriad Pro" charset="0"/>
                <a:cs typeface="Myriad Pro" charset="0"/>
              </a:rPr>
              <a:t>Published Abstracts for Microbial Taxonomy and Nomenclature</a:t>
            </a:r>
          </a:p>
          <a:p>
            <a:pPr marL="342900" indent="-342900" algn="l">
              <a:buFont typeface="Arial" panose="020B0604020202020204" pitchFamily="34" charset="0"/>
              <a:buChar char="•"/>
            </a:pPr>
            <a:r>
              <a:rPr lang="en-US" sz="2800" dirty="0">
                <a:latin typeface="Myriad Pro" charset="0"/>
                <a:ea typeface="Myriad Pro" charset="0"/>
                <a:cs typeface="Myriad Pro" charset="0"/>
              </a:rPr>
              <a:t>Professionally curated and linked to third-party </a:t>
            </a:r>
            <a:r>
              <a:rPr lang="en-US" sz="2800" dirty="0" smtClean="0">
                <a:latin typeface="Myriad Pro" charset="0"/>
                <a:ea typeface="Myriad Pro" charset="0"/>
                <a:cs typeface="Myriad Pro" charset="0"/>
              </a:rPr>
              <a:t>content</a:t>
            </a:r>
          </a:p>
          <a:p>
            <a:pPr marL="342900" indent="-342900" algn="l">
              <a:buFont typeface="Arial" panose="020B0604020202020204" pitchFamily="34" charset="0"/>
              <a:buChar char="•"/>
            </a:pPr>
            <a:endParaRPr lang="en-US" sz="2000" dirty="0">
              <a:latin typeface="Myriad Pro" charset="0"/>
              <a:ea typeface="Myriad Pro" charset="0"/>
              <a:cs typeface="Myriad Pro" charset="0"/>
            </a:endParaRPr>
          </a:p>
          <a:p>
            <a:pPr algn="l"/>
            <a:r>
              <a:rPr lang="en-US" sz="3200" dirty="0">
                <a:latin typeface="Myriad Pro" charset="0"/>
                <a:ea typeface="Myriad Pro" charset="0"/>
                <a:cs typeface="Myriad Pro" charset="0"/>
              </a:rPr>
              <a:t>N4L Scribe</a:t>
            </a:r>
          </a:p>
          <a:p>
            <a:pPr marL="342900" indent="-342900" algn="l">
              <a:buFont typeface="Arial" panose="020B0604020202020204" pitchFamily="34" charset="0"/>
              <a:buChar char="•"/>
            </a:pPr>
            <a:r>
              <a:rPr lang="en-US" sz="2800" dirty="0">
                <a:latin typeface="Myriad Pro" charset="0"/>
                <a:ea typeface="Myriad Pro" charset="0"/>
                <a:cs typeface="Myriad Pro" charset="0"/>
              </a:rPr>
              <a:t>Semantic </a:t>
            </a:r>
            <a:r>
              <a:rPr lang="en-US" sz="2800" dirty="0" smtClean="0">
                <a:latin typeface="Myriad Pro" charset="0"/>
                <a:ea typeface="Myriad Pro" charset="0"/>
                <a:cs typeface="Myriad Pro" charset="0"/>
              </a:rPr>
              <a:t>Annotation </a:t>
            </a:r>
            <a:r>
              <a:rPr lang="en-US" sz="2800" dirty="0">
                <a:latin typeface="Myriad Pro" charset="0"/>
                <a:ea typeface="Myriad Pro" charset="0"/>
                <a:cs typeface="Myriad Pro" charset="0"/>
              </a:rPr>
              <a:t>and </a:t>
            </a:r>
            <a:r>
              <a:rPr lang="en-US" sz="2800" dirty="0" smtClean="0">
                <a:latin typeface="Myriad Pro" charset="0"/>
                <a:ea typeface="Myriad Pro" charset="0"/>
                <a:cs typeface="Myriad Pro" charset="0"/>
              </a:rPr>
              <a:t>Enrichment</a:t>
            </a:r>
            <a:endParaRPr lang="en-US" sz="2800" dirty="0">
              <a:latin typeface="Myriad Pro" charset="0"/>
              <a:ea typeface="Myriad Pro" charset="0"/>
              <a:cs typeface="Myriad Pro" charset="0"/>
            </a:endParaRPr>
          </a:p>
          <a:p>
            <a:pPr marL="342900" indent="-342900" algn="l">
              <a:buFont typeface="Arial" panose="020B0604020202020204" pitchFamily="34" charset="0"/>
              <a:buChar char="•"/>
            </a:pPr>
            <a:r>
              <a:rPr lang="en-US" sz="2800" dirty="0">
                <a:latin typeface="Myriad Pro" charset="0"/>
                <a:ea typeface="Myriad Pro" charset="0"/>
                <a:cs typeface="Myriad Pro" charset="0"/>
              </a:rPr>
              <a:t>Manuscript </a:t>
            </a:r>
            <a:r>
              <a:rPr lang="en-US" sz="2800" dirty="0" smtClean="0">
                <a:latin typeface="Myriad Pro" charset="0"/>
                <a:ea typeface="Myriad Pro" charset="0"/>
                <a:cs typeface="Myriad Pro" charset="0"/>
              </a:rPr>
              <a:t>Fact-checking</a:t>
            </a:r>
            <a:endParaRPr lang="en-US" sz="2800" dirty="0">
              <a:latin typeface="Myriad Pro" charset="0"/>
              <a:ea typeface="Myriad Pro" charset="0"/>
              <a:cs typeface="Myriad Pro" charset="0"/>
            </a:endParaRPr>
          </a:p>
          <a:p>
            <a:pPr marL="342900" indent="-342900" algn="l">
              <a:buFont typeface="Arial" panose="020B0604020202020204" pitchFamily="34" charset="0"/>
              <a:buChar char="•"/>
            </a:pPr>
            <a:r>
              <a:rPr lang="en-US" sz="2800" dirty="0">
                <a:latin typeface="Myriad Pro" charset="0"/>
                <a:ea typeface="Myriad Pro" charset="0"/>
                <a:cs typeface="Myriad Pro" charset="0"/>
              </a:rPr>
              <a:t>Manuscript </a:t>
            </a:r>
            <a:r>
              <a:rPr lang="en-US" sz="2800" dirty="0">
                <a:latin typeface="Myriad Pro" charset="0"/>
                <a:ea typeface="Myriad Pro" charset="0"/>
                <a:cs typeface="Myriad Pro" charset="0"/>
              </a:rPr>
              <a:t>S</a:t>
            </a:r>
            <a:r>
              <a:rPr lang="en-US" sz="2800" dirty="0" smtClean="0">
                <a:latin typeface="Myriad Pro" charset="0"/>
                <a:ea typeface="Myriad Pro" charset="0"/>
                <a:cs typeface="Myriad Pro" charset="0"/>
              </a:rPr>
              <a:t>tructure Checking</a:t>
            </a:r>
          </a:p>
          <a:p>
            <a:pPr marL="342900" indent="-342900" algn="l">
              <a:buFont typeface="Arial" panose="020B0604020202020204" pitchFamily="34" charset="0"/>
              <a:buChar char="•"/>
            </a:pPr>
            <a:endParaRPr lang="en-US" sz="2000" dirty="0" smtClean="0">
              <a:latin typeface="Myriad Pro" charset="0"/>
              <a:ea typeface="Myriad Pro" charset="0"/>
              <a:cs typeface="Myriad Pro" charset="0"/>
            </a:endParaRPr>
          </a:p>
          <a:p>
            <a:pPr algn="l"/>
            <a:r>
              <a:rPr lang="en-US" sz="3200" dirty="0" smtClean="0">
                <a:latin typeface="Myriad Pro" charset="0"/>
                <a:ea typeface="Myriad Pro" charset="0"/>
                <a:cs typeface="Myriad Pro" charset="0"/>
              </a:rPr>
              <a:t>Expert </a:t>
            </a:r>
            <a:r>
              <a:rPr lang="en-US" sz="3200" dirty="0">
                <a:latin typeface="Myriad Pro" charset="0"/>
                <a:ea typeface="Myriad Pro" charset="0"/>
                <a:cs typeface="Myriad Pro" charset="0"/>
              </a:rPr>
              <a:t>Recommendation Service</a:t>
            </a:r>
          </a:p>
          <a:p>
            <a:pPr marL="342900" indent="-342900" algn="l">
              <a:buFont typeface="Arial" panose="020B0604020202020204" pitchFamily="34" charset="0"/>
              <a:buChar char="•"/>
            </a:pPr>
            <a:r>
              <a:rPr lang="en-US" sz="2800" dirty="0">
                <a:latin typeface="Myriad Pro" charset="0"/>
                <a:ea typeface="Myriad Pro" charset="0"/>
                <a:cs typeface="Myriad Pro" charset="0"/>
              </a:rPr>
              <a:t>Manuscript </a:t>
            </a:r>
            <a:r>
              <a:rPr lang="en-US" sz="2800" dirty="0" smtClean="0">
                <a:latin typeface="Myriad Pro" charset="0"/>
                <a:ea typeface="Myriad Pro" charset="0"/>
                <a:cs typeface="Myriad Pro" charset="0"/>
              </a:rPr>
              <a:t>Fingerprinting (Hidden Metrix℠)</a:t>
            </a:r>
          </a:p>
          <a:p>
            <a:pPr marL="342900" indent="-342900" algn="l">
              <a:buFont typeface="Arial" panose="020B0604020202020204" pitchFamily="34" charset="0"/>
              <a:buChar char="•"/>
            </a:pPr>
            <a:r>
              <a:rPr lang="en-US" sz="2800" dirty="0" smtClean="0">
                <a:latin typeface="Myriad Pro" charset="0"/>
                <a:ea typeface="Myriad Pro" charset="0"/>
                <a:cs typeface="Myriad Pro" charset="0"/>
              </a:rPr>
              <a:t>Document Clustering </a:t>
            </a:r>
            <a:r>
              <a:rPr lang="en-US" sz="2800" dirty="0">
                <a:latin typeface="Myriad Pro" charset="0"/>
                <a:ea typeface="Myriad Pro" charset="0"/>
                <a:cs typeface="Myriad Pro" charset="0"/>
              </a:rPr>
              <a:t>and Classification</a:t>
            </a:r>
          </a:p>
          <a:p>
            <a:pPr marL="342900" indent="-342900" algn="l">
              <a:buFont typeface="Arial" panose="020B0604020202020204" pitchFamily="34" charset="0"/>
              <a:buChar char="•"/>
            </a:pPr>
            <a:r>
              <a:rPr lang="en-US" sz="2800" dirty="0">
                <a:latin typeface="Myriad Pro" charset="0"/>
                <a:ea typeface="Myriad Pro" charset="0"/>
                <a:cs typeface="Myriad Pro" charset="0"/>
              </a:rPr>
              <a:t>Recommend Peer Reviewers</a:t>
            </a:r>
          </a:p>
        </p:txBody>
      </p:sp>
      <p:sp>
        <p:nvSpPr>
          <p:cNvPr id="8" name="Shape 118"/>
          <p:cNvSpPr txBox="1">
            <a:spLocks/>
          </p:cNvSpPr>
          <p:nvPr/>
        </p:nvSpPr>
        <p:spPr>
          <a:xfrm>
            <a:off x="10396329" y="9324391"/>
            <a:ext cx="2594113" cy="429209"/>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1" i="0" u="none" strike="noStrike" cap="none" spc="0" normalizeH="0" baseline="0">
                <a:ln>
                  <a:noFill/>
                </a:ln>
                <a:solidFill>
                  <a:schemeClr val="bg1"/>
                </a:solidFill>
                <a:effectLst/>
                <a:uFillTx/>
                <a:latin typeface="Calibri" panose="020F0502020204030204" pitchFamily="34" charset="0"/>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a:lstStyle>
          <a:p>
            <a:r>
              <a:rPr lang="en-US" sz="1000" dirty="0" smtClean="0">
                <a:solidFill>
                  <a:schemeClr val="bg1">
                    <a:lumMod val="85000"/>
                  </a:schemeClr>
                </a:solidFill>
                <a:latin typeface="Myriad Pro" charset="0"/>
                <a:ea typeface="Myriad Pro" charset="0"/>
                <a:cs typeface="Myriad Pro" charset="0"/>
              </a:rPr>
              <a:t>Copyright ©2018  NamesforLife, LLC</a:t>
            </a:r>
          </a:p>
          <a:p>
            <a:r>
              <a:rPr lang="en-US" sz="1000" dirty="0" smtClean="0">
                <a:solidFill>
                  <a:schemeClr val="bg1">
                    <a:lumMod val="85000"/>
                  </a:schemeClr>
                </a:solidFill>
                <a:latin typeface="Myriad Pro" charset="0"/>
                <a:ea typeface="Myriad Pro" charset="0"/>
                <a:cs typeface="Myriad Pro" charset="0"/>
              </a:rPr>
              <a:t>All rights reserved </a:t>
            </a:r>
            <a:endParaRPr lang="en-US" sz="1000" dirty="0">
              <a:solidFill>
                <a:schemeClr val="bg1">
                  <a:lumMod val="85000"/>
                </a:schemeClr>
              </a:solidFill>
              <a:latin typeface="Myriad Pro" charset="0"/>
              <a:ea typeface="Myriad Pro" charset="0"/>
              <a:cs typeface="Myriad Pro" charset="0"/>
            </a:endParaRPr>
          </a:p>
        </p:txBody>
      </p:sp>
      <p:pic>
        <p:nvPicPr>
          <p:cNvPr id="10" name="Picture 9"/>
          <p:cNvPicPr>
            <a:picLocks noChangeAspect="1"/>
          </p:cNvPicPr>
          <p:nvPr/>
        </p:nvPicPr>
        <p:blipFill>
          <a:blip r:embed="rId3"/>
          <a:stretch>
            <a:fillRect/>
          </a:stretch>
        </p:blipFill>
        <p:spPr>
          <a:xfrm>
            <a:off x="61773" y="4431894"/>
            <a:ext cx="742950" cy="838200"/>
          </a:xfrm>
          <a:prstGeom prst="rect">
            <a:avLst/>
          </a:prstGeom>
        </p:spPr>
      </p:pic>
    </p:spTree>
    <p:extLst>
      <p:ext uri="{BB962C8B-B14F-4D97-AF65-F5344CB8AC3E}">
        <p14:creationId xmlns:p14="http://schemas.microsoft.com/office/powerpoint/2010/main" val="914093792"/>
      </p:ext>
    </p:extLst>
  </p:cSld>
  <p:clrMapOvr>
    <a:masterClrMapping/>
  </p:clrMapOvr>
  <p:transition spd="slow"/>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hape 118"/>
          <p:cNvSpPr txBox="1">
            <a:spLocks/>
          </p:cNvSpPr>
          <p:nvPr/>
        </p:nvSpPr>
        <p:spPr>
          <a:xfrm>
            <a:off x="-256823" y="9324391"/>
            <a:ext cx="3587923" cy="429209"/>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1" i="0" u="none" strike="noStrike" cap="none" spc="0" normalizeH="0" baseline="0">
                <a:ln>
                  <a:noFill/>
                </a:ln>
                <a:solidFill>
                  <a:schemeClr val="bg1"/>
                </a:solidFill>
                <a:effectLst/>
                <a:uFillTx/>
                <a:latin typeface="Calibri" panose="020F0502020204030204" pitchFamily="34" charset="0"/>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a:lstStyle>
          <a:p>
            <a:r>
              <a:rPr lang="en-US" sz="2000" smtClean="0">
                <a:solidFill>
                  <a:schemeClr val="bg1">
                    <a:lumMod val="85000"/>
                  </a:schemeClr>
                </a:solidFill>
              </a:rPr>
              <a:t>https://</a:t>
            </a:r>
            <a:r>
              <a:rPr lang="en-US" sz="2000" err="1" smtClean="0">
                <a:solidFill>
                  <a:schemeClr val="bg1">
                    <a:lumMod val="85000"/>
                  </a:schemeClr>
                </a:solidFill>
              </a:rPr>
              <a:t>namesforlife.com</a:t>
            </a:r>
            <a:endParaRPr lang="en-US" sz="2000">
              <a:solidFill>
                <a:schemeClr val="bg1">
                  <a:lumMod val="85000"/>
                </a:schemeClr>
              </a:solidFill>
            </a:endParaRPr>
          </a:p>
        </p:txBody>
      </p:sp>
      <p:sp>
        <p:nvSpPr>
          <p:cNvPr id="11" name="Shape 118"/>
          <p:cNvSpPr txBox="1">
            <a:spLocks/>
          </p:cNvSpPr>
          <p:nvPr/>
        </p:nvSpPr>
        <p:spPr>
          <a:xfrm>
            <a:off x="10396329" y="9314452"/>
            <a:ext cx="2594113" cy="429209"/>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1" i="0" u="none" strike="noStrike" cap="none" spc="0" normalizeH="0" baseline="0">
                <a:ln>
                  <a:noFill/>
                </a:ln>
                <a:solidFill>
                  <a:schemeClr val="bg1"/>
                </a:solidFill>
                <a:effectLst/>
                <a:uFillTx/>
                <a:latin typeface="Calibri" panose="020F0502020204030204" pitchFamily="34" charset="0"/>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a:lstStyle>
          <a:p>
            <a:r>
              <a:rPr lang="en-US" sz="1000" smtClean="0">
                <a:solidFill>
                  <a:schemeClr val="bg1">
                    <a:lumMod val="85000"/>
                  </a:schemeClr>
                </a:solidFill>
                <a:latin typeface="Myriad Pro" charset="0"/>
                <a:ea typeface="Myriad Pro" charset="0"/>
                <a:cs typeface="Myriad Pro" charset="0"/>
              </a:rPr>
              <a:t>Copyright ©2018  NamesforLife, LLC</a:t>
            </a:r>
          </a:p>
          <a:p>
            <a:r>
              <a:rPr lang="en-US" sz="1000" smtClean="0">
                <a:solidFill>
                  <a:schemeClr val="bg1">
                    <a:lumMod val="85000"/>
                  </a:schemeClr>
                </a:solidFill>
                <a:latin typeface="Myriad Pro" charset="0"/>
                <a:ea typeface="Myriad Pro" charset="0"/>
                <a:cs typeface="Myriad Pro" charset="0"/>
              </a:rPr>
              <a:t>All rights reserved </a:t>
            </a:r>
            <a:endParaRPr lang="en-US" sz="1000">
              <a:solidFill>
                <a:schemeClr val="bg1">
                  <a:lumMod val="85000"/>
                </a:schemeClr>
              </a:solidFill>
              <a:latin typeface="Myriad Pro" charset="0"/>
              <a:ea typeface="Myriad Pro" charset="0"/>
              <a:cs typeface="Myriad Pro" charset="0"/>
            </a:endParaRPr>
          </a:p>
        </p:txBody>
      </p:sp>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t="40921" r="11098"/>
          <a:stretch/>
        </p:blipFill>
        <p:spPr>
          <a:xfrm>
            <a:off x="1726857" y="2434281"/>
            <a:ext cx="10938819" cy="5762368"/>
          </a:xfrm>
          <a:prstGeom prst="rect">
            <a:avLst/>
          </a:prstGeom>
          <a:ln>
            <a:noFill/>
          </a:ln>
          <a:effectLst>
            <a:innerShdw blurRad="88900" dir="8100000">
              <a:prstClr val="black">
                <a:alpha val="26000"/>
              </a:prstClr>
            </a:innerShdw>
          </a:effectLst>
        </p:spPr>
      </p:pic>
      <p:sp>
        <p:nvSpPr>
          <p:cNvPr id="5" name="Shape 131"/>
          <p:cNvSpPr/>
          <p:nvPr/>
        </p:nvSpPr>
        <p:spPr>
          <a:xfrm>
            <a:off x="2034918" y="1185653"/>
            <a:ext cx="10524086" cy="656590"/>
          </a:xfrm>
          <a:prstGeom prst="rect">
            <a:avLst/>
          </a:prstGeom>
          <a:ln w="12700">
            <a:miter lim="400000"/>
          </a:ln>
          <a:extLst>
            <a:ext uri="{C572A759-6A51-4108-AA02-DFA0A04FC94B}">
              <ma14:wrappingTextBoxFlag xmlns:ma14="http://schemas.microsoft.com/office/mac/drawingml/2011/main" val="1"/>
            </a:ext>
          </a:extLst>
        </p:spPr>
        <p:txBody>
          <a:bodyPr wrap="square" lIns="50800" tIns="50800" rIns="50800" bIns="50800" anchor="ctr">
            <a:spAutoFit/>
          </a:bodyPr>
          <a:lstStyle>
            <a:lvl1pPr>
              <a:defRPr>
                <a:latin typeface="Myriad Pro"/>
                <a:ea typeface="Myriad Pro"/>
                <a:cs typeface="Myriad Pro"/>
                <a:sym typeface="Myriad Pro"/>
              </a:defRPr>
            </a:lvl1pPr>
          </a:lstStyle>
          <a:p>
            <a:pPr algn="l"/>
            <a:r>
              <a:rPr lang="en-US" b="1"/>
              <a:t>Guide: </a:t>
            </a:r>
            <a:r>
              <a:rPr lang="en-US" smtClean="0"/>
              <a:t>Rich Content for Readers</a:t>
            </a:r>
            <a:endParaRPr lang="en-US"/>
          </a:p>
        </p:txBody>
      </p:sp>
    </p:spTree>
    <p:extLst>
      <p:ext uri="{BB962C8B-B14F-4D97-AF65-F5344CB8AC3E}">
        <p14:creationId xmlns:p14="http://schemas.microsoft.com/office/powerpoint/2010/main" val="1203475143"/>
      </p:ext>
    </p:extLst>
  </p:cSld>
  <p:clrMapOvr>
    <a:masterClrMapping/>
  </p:clrMapOvr>
  <p:transition spd="me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hape 118"/>
          <p:cNvSpPr txBox="1">
            <a:spLocks/>
          </p:cNvSpPr>
          <p:nvPr/>
        </p:nvSpPr>
        <p:spPr>
          <a:xfrm>
            <a:off x="-256823" y="9324391"/>
            <a:ext cx="3587923" cy="429209"/>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1" i="0" u="none" strike="noStrike" cap="none" spc="0" normalizeH="0" baseline="0">
                <a:ln>
                  <a:noFill/>
                </a:ln>
                <a:solidFill>
                  <a:schemeClr val="bg1"/>
                </a:solidFill>
                <a:effectLst/>
                <a:uFillTx/>
                <a:latin typeface="Calibri" panose="020F0502020204030204" pitchFamily="34" charset="0"/>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a:lstStyle>
          <a:p>
            <a:r>
              <a:rPr lang="en-US" sz="2000" dirty="0" smtClean="0">
                <a:solidFill>
                  <a:schemeClr val="bg1">
                    <a:lumMod val="85000"/>
                  </a:schemeClr>
                </a:solidFill>
              </a:rPr>
              <a:t>https://</a:t>
            </a:r>
            <a:r>
              <a:rPr lang="en-US" sz="2000" dirty="0" err="1" smtClean="0">
                <a:solidFill>
                  <a:schemeClr val="bg1">
                    <a:lumMod val="85000"/>
                  </a:schemeClr>
                </a:solidFill>
              </a:rPr>
              <a:t>namesforlife.com</a:t>
            </a:r>
            <a:endParaRPr lang="en-US" sz="2000" dirty="0">
              <a:solidFill>
                <a:schemeClr val="bg1">
                  <a:lumMod val="85000"/>
                </a:schemeClr>
              </a:solidFill>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88536" y="1829392"/>
            <a:ext cx="11306666" cy="6797460"/>
          </a:xfrm>
          <a:prstGeom prst="rect">
            <a:avLst/>
          </a:prstGeom>
          <a:ln>
            <a:solidFill>
              <a:schemeClr val="tx1"/>
            </a:solidFill>
          </a:ln>
        </p:spPr>
      </p:pic>
      <p:pic>
        <p:nvPicPr>
          <p:cNvPr id="7" name="Picture 6"/>
          <p:cNvPicPr>
            <a:picLocks noChangeAspect="1"/>
          </p:cNvPicPr>
          <p:nvPr/>
        </p:nvPicPr>
        <p:blipFill>
          <a:blip r:embed="rId4"/>
          <a:stretch>
            <a:fillRect/>
          </a:stretch>
        </p:blipFill>
        <p:spPr>
          <a:xfrm>
            <a:off x="56872" y="4386024"/>
            <a:ext cx="790575" cy="885825"/>
          </a:xfrm>
          <a:prstGeom prst="rect">
            <a:avLst/>
          </a:prstGeom>
        </p:spPr>
      </p:pic>
      <p:sp>
        <p:nvSpPr>
          <p:cNvPr id="10" name="Shape 131"/>
          <p:cNvSpPr/>
          <p:nvPr/>
        </p:nvSpPr>
        <p:spPr>
          <a:xfrm>
            <a:off x="2034918" y="1185653"/>
            <a:ext cx="10524086" cy="656590"/>
          </a:xfrm>
          <a:prstGeom prst="rect">
            <a:avLst/>
          </a:prstGeom>
          <a:ln w="12700">
            <a:miter lim="400000"/>
          </a:ln>
          <a:extLst>
            <a:ext uri="{C572A759-6A51-4108-AA02-DFA0A04FC94B}">
              <ma14:wrappingTextBoxFlag xmlns:ma14="http://schemas.microsoft.com/office/mac/drawingml/2011/main" val="1"/>
            </a:ext>
          </a:extLst>
        </p:spPr>
        <p:txBody>
          <a:bodyPr wrap="square" lIns="50800" tIns="50800" rIns="50800" bIns="50800" anchor="ctr">
            <a:spAutoFit/>
          </a:bodyPr>
          <a:lstStyle>
            <a:lvl1pPr>
              <a:defRPr>
                <a:latin typeface="Myriad Pro"/>
                <a:ea typeface="Myriad Pro"/>
                <a:cs typeface="Myriad Pro"/>
                <a:sym typeface="Myriad Pro"/>
              </a:defRPr>
            </a:lvl1pPr>
          </a:lstStyle>
          <a:p>
            <a:pPr algn="l"/>
            <a:r>
              <a:rPr lang="en-US" b="1" dirty="0" smtClean="0"/>
              <a:t>Guide: </a:t>
            </a:r>
            <a:r>
              <a:rPr lang="en-US" dirty="0" smtClean="0"/>
              <a:t>Taxonomic Abstracts</a:t>
            </a:r>
            <a:endParaRPr lang="en-US" dirty="0"/>
          </a:p>
        </p:txBody>
      </p:sp>
      <p:sp>
        <p:nvSpPr>
          <p:cNvPr id="6" name="Shape 118"/>
          <p:cNvSpPr txBox="1">
            <a:spLocks/>
          </p:cNvSpPr>
          <p:nvPr/>
        </p:nvSpPr>
        <p:spPr>
          <a:xfrm>
            <a:off x="10396329" y="9324391"/>
            <a:ext cx="2594113" cy="429209"/>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1" i="0" u="none" strike="noStrike" cap="none" spc="0" normalizeH="0" baseline="0">
                <a:ln>
                  <a:noFill/>
                </a:ln>
                <a:solidFill>
                  <a:schemeClr val="bg1"/>
                </a:solidFill>
                <a:effectLst/>
                <a:uFillTx/>
                <a:latin typeface="Calibri" panose="020F0502020204030204" pitchFamily="34" charset="0"/>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a:lstStyle>
          <a:p>
            <a:r>
              <a:rPr lang="en-US" sz="1000" dirty="0" smtClean="0">
                <a:solidFill>
                  <a:schemeClr val="bg1">
                    <a:lumMod val="85000"/>
                  </a:schemeClr>
                </a:solidFill>
                <a:latin typeface="Myriad Pro" charset="0"/>
                <a:ea typeface="Myriad Pro" charset="0"/>
                <a:cs typeface="Myriad Pro" charset="0"/>
              </a:rPr>
              <a:t>Copyright ©2018  NamesforLife, LLC</a:t>
            </a:r>
          </a:p>
          <a:p>
            <a:r>
              <a:rPr lang="en-US" sz="1000" dirty="0" smtClean="0">
                <a:solidFill>
                  <a:schemeClr val="bg1">
                    <a:lumMod val="85000"/>
                  </a:schemeClr>
                </a:solidFill>
                <a:latin typeface="Myriad Pro" charset="0"/>
                <a:ea typeface="Myriad Pro" charset="0"/>
                <a:cs typeface="Myriad Pro" charset="0"/>
              </a:rPr>
              <a:t>All rights reserved </a:t>
            </a:r>
            <a:endParaRPr lang="en-US" sz="1000" dirty="0">
              <a:solidFill>
                <a:schemeClr val="bg1">
                  <a:lumMod val="85000"/>
                </a:schemeClr>
              </a:solidFill>
              <a:latin typeface="Myriad Pro" charset="0"/>
              <a:ea typeface="Myriad Pro" charset="0"/>
              <a:cs typeface="Myriad Pro" charset="0"/>
            </a:endParaRPr>
          </a:p>
        </p:txBody>
      </p:sp>
    </p:spTree>
    <p:extLst>
      <p:ext uri="{BB962C8B-B14F-4D97-AF65-F5344CB8AC3E}">
        <p14:creationId xmlns:p14="http://schemas.microsoft.com/office/powerpoint/2010/main" val="2855693459"/>
      </p:ext>
    </p:extLst>
  </p:cSld>
  <p:clrMapOvr>
    <a:masterClrMapping/>
  </p:clrMapOvr>
  <p:transition spd="med"/>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hape 131"/>
          <p:cNvSpPr/>
          <p:nvPr/>
        </p:nvSpPr>
        <p:spPr>
          <a:xfrm>
            <a:off x="2034918" y="1185653"/>
            <a:ext cx="10524086" cy="656590"/>
          </a:xfrm>
          <a:prstGeom prst="rect">
            <a:avLst/>
          </a:prstGeom>
          <a:ln w="12700">
            <a:miter lim="400000"/>
          </a:ln>
          <a:extLst>
            <a:ext uri="{C572A759-6A51-4108-AA02-DFA0A04FC94B}">
              <ma14:wrappingTextBoxFlag xmlns:ma14="http://schemas.microsoft.com/office/mac/drawingml/2011/main" val="1"/>
            </a:ext>
          </a:extLst>
        </p:spPr>
        <p:txBody>
          <a:bodyPr wrap="square" lIns="50800" tIns="50800" rIns="50800" bIns="50800" anchor="ctr">
            <a:spAutoFit/>
          </a:bodyPr>
          <a:lstStyle>
            <a:lvl1pPr>
              <a:defRPr>
                <a:latin typeface="Myriad Pro"/>
                <a:ea typeface="Myriad Pro"/>
                <a:cs typeface="Myriad Pro"/>
                <a:sym typeface="Myriad Pro"/>
              </a:defRPr>
            </a:lvl1pPr>
          </a:lstStyle>
          <a:p>
            <a:pPr algn="l"/>
            <a:r>
              <a:rPr lang="en-US" b="1"/>
              <a:t>Scribe: </a:t>
            </a:r>
            <a:r>
              <a:rPr lang="en-US" smtClean="0"/>
              <a:t>Document Annotation </a:t>
            </a:r>
            <a:r>
              <a:rPr lang="en-US"/>
              <a:t>Service</a:t>
            </a:r>
          </a:p>
        </p:txBody>
      </p:sp>
      <p:sp>
        <p:nvSpPr>
          <p:cNvPr id="2" name="Rectangle 1"/>
          <p:cNvSpPr/>
          <p:nvPr/>
        </p:nvSpPr>
        <p:spPr>
          <a:xfrm>
            <a:off x="1608305" y="1975600"/>
            <a:ext cx="3862331" cy="1569660"/>
          </a:xfrm>
          <a:prstGeom prst="rect">
            <a:avLst/>
          </a:prstGeom>
        </p:spPr>
        <p:txBody>
          <a:bodyPr wrap="square">
            <a:spAutoFit/>
          </a:bodyPr>
          <a:lstStyle/>
          <a:p>
            <a:pPr marL="342900" indent="-342900" algn="l">
              <a:buFont typeface="Arial" panose="020B0604020202020204" pitchFamily="34" charset="0"/>
              <a:buChar char="•"/>
            </a:pPr>
            <a:r>
              <a:rPr lang="en-US" sz="2400" dirty="0"/>
              <a:t>Document Annotation</a:t>
            </a:r>
          </a:p>
          <a:p>
            <a:pPr marL="342900" indent="-342900" algn="l">
              <a:buFont typeface="Arial" panose="020B0604020202020204" pitchFamily="34" charset="0"/>
              <a:buChar char="•"/>
            </a:pPr>
            <a:r>
              <a:rPr lang="en-US" sz="2400" dirty="0"/>
              <a:t>Semantic Enrichment</a:t>
            </a:r>
          </a:p>
          <a:p>
            <a:pPr marL="342900" indent="-342900" algn="l">
              <a:buFont typeface="Arial" panose="020B0604020202020204" pitchFamily="34" charset="0"/>
              <a:buChar char="•"/>
            </a:pPr>
            <a:r>
              <a:rPr lang="en-US" sz="2400" dirty="0"/>
              <a:t>Finds problems</a:t>
            </a:r>
          </a:p>
          <a:p>
            <a:pPr marL="342900" indent="-342900" algn="l">
              <a:buFont typeface="Arial" panose="020B0604020202020204" pitchFamily="34" charset="0"/>
              <a:buChar char="•"/>
            </a:pPr>
            <a:r>
              <a:rPr lang="en-US" sz="2400" dirty="0"/>
              <a:t>Suggests </a:t>
            </a:r>
            <a:r>
              <a:rPr lang="en-US" sz="2400" dirty="0" smtClean="0"/>
              <a:t>corrections</a:t>
            </a:r>
            <a:endParaRPr lang="en-US" sz="2400" dirty="0"/>
          </a:p>
        </p:txBody>
      </p:sp>
      <p:sp>
        <p:nvSpPr>
          <p:cNvPr id="7" name="Rectangle 6"/>
          <p:cNvSpPr/>
          <p:nvPr/>
        </p:nvSpPr>
        <p:spPr>
          <a:xfrm>
            <a:off x="5650933" y="1975600"/>
            <a:ext cx="3997565" cy="1569660"/>
          </a:xfrm>
          <a:prstGeom prst="rect">
            <a:avLst/>
          </a:prstGeom>
        </p:spPr>
        <p:txBody>
          <a:bodyPr wrap="square">
            <a:spAutoFit/>
          </a:bodyPr>
          <a:lstStyle/>
          <a:p>
            <a:pPr marL="342900" indent="-342900" algn="l">
              <a:buFont typeface="Arial" panose="020B0604020202020204" pitchFamily="34" charset="0"/>
              <a:buChar char="•"/>
            </a:pPr>
            <a:r>
              <a:rPr lang="en-US" sz="2400"/>
              <a:t>XML, HTML, plain text</a:t>
            </a:r>
          </a:p>
          <a:p>
            <a:pPr marL="342900" indent="-342900" algn="l">
              <a:buFont typeface="Arial" panose="020B0604020202020204" pitchFamily="34" charset="0"/>
              <a:buChar char="•"/>
            </a:pPr>
            <a:r>
              <a:rPr lang="en-US" sz="2400"/>
              <a:t>Microsoft Word</a:t>
            </a:r>
          </a:p>
          <a:p>
            <a:pPr marL="342900" indent="-342900" algn="l">
              <a:buFont typeface="Arial" panose="020B0604020202020204" pitchFamily="34" charset="0"/>
              <a:buChar char="•"/>
            </a:pPr>
            <a:r>
              <a:rPr lang="en-US" sz="2400"/>
              <a:t>Microsoft Excel</a:t>
            </a:r>
          </a:p>
          <a:p>
            <a:pPr marL="342900" indent="-342900" algn="l">
              <a:buFont typeface="Arial" panose="020B0604020202020204" pitchFamily="34" charset="0"/>
              <a:buChar char="•"/>
            </a:pPr>
            <a:r>
              <a:rPr lang="en-US" sz="2400" smtClean="0"/>
              <a:t>OpenOffice/LibreOffice</a:t>
            </a:r>
            <a:endParaRPr lang="en-US" sz="2400"/>
          </a:p>
        </p:txBody>
      </p:sp>
      <p:sp>
        <p:nvSpPr>
          <p:cNvPr id="10" name="Shape 118"/>
          <p:cNvSpPr txBox="1">
            <a:spLocks/>
          </p:cNvSpPr>
          <p:nvPr/>
        </p:nvSpPr>
        <p:spPr>
          <a:xfrm>
            <a:off x="-256823" y="9324391"/>
            <a:ext cx="3587923" cy="429209"/>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1" i="0" u="none" strike="noStrike" cap="none" spc="0" normalizeH="0" baseline="0">
                <a:ln>
                  <a:noFill/>
                </a:ln>
                <a:solidFill>
                  <a:schemeClr val="bg1"/>
                </a:solidFill>
                <a:effectLst/>
                <a:uFillTx/>
                <a:latin typeface="Calibri" panose="020F0502020204030204" pitchFamily="34" charset="0"/>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a:lstStyle>
          <a:p>
            <a:r>
              <a:rPr lang="en-US" sz="2000" smtClean="0">
                <a:solidFill>
                  <a:schemeClr val="bg1">
                    <a:lumMod val="85000"/>
                  </a:schemeClr>
                </a:solidFill>
              </a:rPr>
              <a:t>https://namesforlife.com</a:t>
            </a:r>
            <a:endParaRPr lang="en-US" sz="2000">
              <a:solidFill>
                <a:schemeClr val="bg1">
                  <a:lumMod val="85000"/>
                </a:schemeClr>
              </a:solidFill>
            </a:endParaRPr>
          </a:p>
        </p:txBody>
      </p:sp>
      <p:sp>
        <p:nvSpPr>
          <p:cNvPr id="8" name="Shape 118"/>
          <p:cNvSpPr txBox="1">
            <a:spLocks/>
          </p:cNvSpPr>
          <p:nvPr/>
        </p:nvSpPr>
        <p:spPr>
          <a:xfrm>
            <a:off x="10396329" y="9314452"/>
            <a:ext cx="2594113" cy="429209"/>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1" i="0" u="none" strike="noStrike" cap="none" spc="0" normalizeH="0" baseline="0">
                <a:ln>
                  <a:noFill/>
                </a:ln>
                <a:solidFill>
                  <a:schemeClr val="bg1"/>
                </a:solidFill>
                <a:effectLst/>
                <a:uFillTx/>
                <a:latin typeface="Calibri" panose="020F0502020204030204" pitchFamily="34" charset="0"/>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a:lstStyle>
          <a:p>
            <a:r>
              <a:rPr lang="en-US" sz="1000" smtClean="0">
                <a:solidFill>
                  <a:schemeClr val="bg1">
                    <a:lumMod val="85000"/>
                  </a:schemeClr>
                </a:solidFill>
                <a:latin typeface="Myriad Pro" charset="0"/>
                <a:ea typeface="Myriad Pro" charset="0"/>
                <a:cs typeface="Myriad Pro" charset="0"/>
              </a:rPr>
              <a:t>Copyright ©2018  NamesforLife, LLC</a:t>
            </a:r>
          </a:p>
          <a:p>
            <a:r>
              <a:rPr lang="en-US" sz="1000" smtClean="0">
                <a:solidFill>
                  <a:schemeClr val="bg1">
                    <a:lumMod val="85000"/>
                  </a:schemeClr>
                </a:solidFill>
                <a:latin typeface="Myriad Pro" charset="0"/>
                <a:ea typeface="Myriad Pro" charset="0"/>
                <a:cs typeface="Myriad Pro" charset="0"/>
              </a:rPr>
              <a:t>All rights reserved </a:t>
            </a:r>
            <a:endParaRPr lang="en-US" sz="1000">
              <a:solidFill>
                <a:schemeClr val="bg1">
                  <a:lumMod val="85000"/>
                </a:schemeClr>
              </a:solidFill>
              <a:latin typeface="Myriad Pro" charset="0"/>
              <a:ea typeface="Myriad Pro" charset="0"/>
              <a:cs typeface="Myriad Pro" charset="0"/>
            </a:endParaRPr>
          </a:p>
        </p:txBody>
      </p:sp>
      <p:pic>
        <p:nvPicPr>
          <p:cNvPr id="11" name="Content Placeholder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89478" y="3571325"/>
            <a:ext cx="10144684" cy="5215379"/>
          </a:xfrm>
          <a:prstGeom prst="rect">
            <a:avLst/>
          </a:prstGeom>
          <a:ln>
            <a:solidFill>
              <a:schemeClr val="tx1"/>
            </a:solidFill>
          </a:ln>
        </p:spPr>
      </p:pic>
      <p:pic>
        <p:nvPicPr>
          <p:cNvPr id="13" name="Annotation Icon.pdf"/>
          <p:cNvPicPr>
            <a:picLocks noChangeAspect="1"/>
          </p:cNvPicPr>
          <p:nvPr/>
        </p:nvPicPr>
        <p:blipFill>
          <a:blip r:embed="rId4">
            <a:biLevel thresh="25000"/>
            <a:extLst/>
          </a:blip>
          <a:stretch>
            <a:fillRect/>
          </a:stretch>
        </p:blipFill>
        <p:spPr>
          <a:xfrm>
            <a:off x="69003" y="4571205"/>
            <a:ext cx="853821" cy="552069"/>
          </a:xfrm>
          <a:prstGeom prst="rect">
            <a:avLst/>
          </a:prstGeom>
          <a:ln w="12700">
            <a:miter lim="400000"/>
          </a:ln>
        </p:spPr>
      </p:pic>
    </p:spTree>
    <p:extLst>
      <p:ext uri="{BB962C8B-B14F-4D97-AF65-F5344CB8AC3E}">
        <p14:creationId xmlns:p14="http://schemas.microsoft.com/office/powerpoint/2010/main" val="533530856"/>
      </p:ext>
    </p:extLst>
  </p:cSld>
  <p:clrMapOvr>
    <a:masterClrMapping/>
  </p:clrMapOvr>
  <p:transition spd="slow"/>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C:\Documents and Settings\Administrator\Desktop\Apex Presentation\Scribe5b.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92014" y="6194523"/>
            <a:ext cx="7089544" cy="2595678"/>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9" name="Content Placeholder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68997" y="1866891"/>
            <a:ext cx="10615706" cy="4220124"/>
          </a:xfrm>
          <a:prstGeom prst="rect">
            <a:avLst/>
          </a:prstGeom>
          <a:ln>
            <a:solidFill>
              <a:schemeClr val="tx1"/>
            </a:solidFill>
          </a:ln>
        </p:spPr>
      </p:pic>
      <p:sp>
        <p:nvSpPr>
          <p:cNvPr id="4" name="Shape 131"/>
          <p:cNvSpPr/>
          <p:nvPr/>
        </p:nvSpPr>
        <p:spPr>
          <a:xfrm>
            <a:off x="2034918" y="1185653"/>
            <a:ext cx="10524086" cy="656590"/>
          </a:xfrm>
          <a:prstGeom prst="rect">
            <a:avLst/>
          </a:prstGeom>
          <a:ln w="12700">
            <a:miter lim="400000"/>
          </a:ln>
          <a:extLst>
            <a:ext uri="{C572A759-6A51-4108-AA02-DFA0A04FC94B}">
              <ma14:wrappingTextBoxFlag xmlns:ma14="http://schemas.microsoft.com/office/mac/drawingml/2011/main" val="1"/>
            </a:ext>
          </a:extLst>
        </p:spPr>
        <p:txBody>
          <a:bodyPr wrap="square" lIns="50800" tIns="50800" rIns="50800" bIns="50800" anchor="ctr">
            <a:spAutoFit/>
          </a:bodyPr>
          <a:lstStyle>
            <a:lvl1pPr>
              <a:defRPr>
                <a:latin typeface="Myriad Pro"/>
                <a:ea typeface="Myriad Pro"/>
                <a:cs typeface="Myriad Pro"/>
                <a:sym typeface="Myriad Pro"/>
              </a:defRPr>
            </a:lvl1pPr>
          </a:lstStyle>
          <a:p>
            <a:pPr algn="l"/>
            <a:r>
              <a:rPr lang="en-US" b="1"/>
              <a:t>Scribe: </a:t>
            </a:r>
            <a:r>
              <a:rPr lang="en-US"/>
              <a:t>Manuscript </a:t>
            </a:r>
            <a:r>
              <a:rPr lang="en-US" smtClean="0"/>
              <a:t>Fact Checking </a:t>
            </a:r>
            <a:r>
              <a:rPr lang="en-US"/>
              <a:t>Service</a:t>
            </a:r>
          </a:p>
        </p:txBody>
      </p:sp>
      <p:sp>
        <p:nvSpPr>
          <p:cNvPr id="9" name="Rounded Rectangle 8"/>
          <p:cNvSpPr/>
          <p:nvPr/>
        </p:nvSpPr>
        <p:spPr>
          <a:xfrm>
            <a:off x="2057400" y="5486388"/>
            <a:ext cx="838200" cy="304811"/>
          </a:xfrm>
          <a:prstGeom prst="roundRect">
            <a:avLst/>
          </a:prstGeom>
          <a:noFill/>
          <a:ln w="444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ed Rectangle 9"/>
          <p:cNvSpPr/>
          <p:nvPr/>
        </p:nvSpPr>
        <p:spPr>
          <a:xfrm>
            <a:off x="1311848" y="7791449"/>
            <a:ext cx="831278" cy="345785"/>
          </a:xfrm>
          <a:prstGeom prst="roundRect">
            <a:avLst/>
          </a:prstGeom>
          <a:noFill/>
          <a:ln w="444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a:stCxn id="9" idx="2"/>
            <a:endCxn id="10" idx="3"/>
          </p:cNvCxnSpPr>
          <p:nvPr/>
        </p:nvCxnSpPr>
        <p:spPr>
          <a:xfrm flipH="1">
            <a:off x="2143126" y="5791199"/>
            <a:ext cx="333374" cy="2173143"/>
          </a:xfrm>
          <a:prstGeom prst="line">
            <a:avLst/>
          </a:prstGeom>
          <a:ln w="44450">
            <a:prstDash val="sysDot"/>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8698036" y="6534150"/>
            <a:ext cx="3151064" cy="1754326"/>
          </a:xfrm>
          <a:prstGeom prst="rect">
            <a:avLst/>
          </a:prstGeom>
          <a:gradFill>
            <a:gsLst>
              <a:gs pos="0">
                <a:schemeClr val="accent1">
                  <a:lumMod val="60000"/>
                  <a:lumOff val="40000"/>
                </a:schemeClr>
              </a:gs>
              <a:gs pos="7000">
                <a:schemeClr val="accent1">
                  <a:lumMod val="40000"/>
                  <a:lumOff val="60000"/>
                </a:schemeClr>
              </a:gs>
              <a:gs pos="100000">
                <a:schemeClr val="accent1">
                  <a:lumMod val="20000"/>
                  <a:lumOff val="80000"/>
                </a:schemeClr>
              </a:gs>
            </a:gsLst>
            <a:lin ang="10800000" scaled="0"/>
          </a:gradFill>
          <a:effectLst>
            <a:outerShdw blurRad="50800" dist="38100" dir="2700000" algn="tl" rotWithShape="0">
              <a:prstClr val="black">
                <a:alpha val="40000"/>
              </a:prstClr>
            </a:outerShdw>
          </a:effectLst>
        </p:spPr>
        <p:txBody>
          <a:bodyPr wrap="square" rtlCol="0">
            <a:spAutoFit/>
          </a:bodyPr>
          <a:lstStyle/>
          <a:p>
            <a:pPr algn="l"/>
            <a:r>
              <a:rPr lang="en-US" sz="1800" smtClean="0"/>
              <a:t>The </a:t>
            </a:r>
            <a:r>
              <a:rPr lang="en-US" sz="1800" i="1" smtClean="0">
                <a:solidFill>
                  <a:srgbClr val="008000"/>
                </a:solidFill>
              </a:rPr>
              <a:t>Scribe</a:t>
            </a:r>
            <a:r>
              <a:rPr lang="en-US" sz="1800" smtClean="0"/>
              <a:t> summarizes the content of remote resources and provides that information as a comment or in a summary at the end of the document.</a:t>
            </a:r>
            <a:endParaRPr lang="en-US" sz="1800"/>
          </a:p>
        </p:txBody>
      </p:sp>
      <p:sp>
        <p:nvSpPr>
          <p:cNvPr id="13" name="Rounded Rectangle 12"/>
          <p:cNvSpPr/>
          <p:nvPr/>
        </p:nvSpPr>
        <p:spPr>
          <a:xfrm>
            <a:off x="5772150" y="3076564"/>
            <a:ext cx="914400" cy="352436"/>
          </a:xfrm>
          <a:prstGeom prst="roundRect">
            <a:avLst/>
          </a:prstGeom>
          <a:noFill/>
          <a:ln w="444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a:off x="1338695" y="6429364"/>
            <a:ext cx="839933" cy="295286"/>
          </a:xfrm>
          <a:prstGeom prst="roundRect">
            <a:avLst/>
          </a:prstGeom>
          <a:noFill/>
          <a:ln w="444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8000"/>
              </a:solidFill>
            </a:endParaRPr>
          </a:p>
        </p:txBody>
      </p:sp>
      <p:cxnSp>
        <p:nvCxnSpPr>
          <p:cNvPr id="15" name="Straight Connector 14"/>
          <p:cNvCxnSpPr>
            <a:stCxn id="13" idx="2"/>
            <a:endCxn id="14" idx="3"/>
          </p:cNvCxnSpPr>
          <p:nvPr/>
        </p:nvCxnSpPr>
        <p:spPr>
          <a:xfrm flipH="1">
            <a:off x="2178628" y="3429000"/>
            <a:ext cx="4050722" cy="3148007"/>
          </a:xfrm>
          <a:prstGeom prst="line">
            <a:avLst/>
          </a:prstGeom>
          <a:ln w="44450">
            <a:solidFill>
              <a:schemeClr val="accent2">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8" name="Shape 118"/>
          <p:cNvSpPr txBox="1">
            <a:spLocks/>
          </p:cNvSpPr>
          <p:nvPr/>
        </p:nvSpPr>
        <p:spPr>
          <a:xfrm>
            <a:off x="-256823" y="9324391"/>
            <a:ext cx="3587923" cy="429209"/>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1" i="0" u="none" strike="noStrike" cap="none" spc="0" normalizeH="0" baseline="0">
                <a:ln>
                  <a:noFill/>
                </a:ln>
                <a:solidFill>
                  <a:schemeClr val="bg1"/>
                </a:solidFill>
                <a:effectLst/>
                <a:uFillTx/>
                <a:latin typeface="Calibri" panose="020F0502020204030204" pitchFamily="34" charset="0"/>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a:lstStyle>
          <a:p>
            <a:r>
              <a:rPr lang="en-US" sz="2000" smtClean="0">
                <a:solidFill>
                  <a:schemeClr val="bg1">
                    <a:lumMod val="85000"/>
                  </a:schemeClr>
                </a:solidFill>
              </a:rPr>
              <a:t>https://namesforlife.com</a:t>
            </a:r>
            <a:endParaRPr lang="en-US" sz="2000">
              <a:solidFill>
                <a:schemeClr val="bg1">
                  <a:lumMod val="85000"/>
                </a:schemeClr>
              </a:solidFill>
            </a:endParaRPr>
          </a:p>
        </p:txBody>
      </p:sp>
      <p:sp>
        <p:nvSpPr>
          <p:cNvPr id="16" name="Shape 118"/>
          <p:cNvSpPr txBox="1">
            <a:spLocks/>
          </p:cNvSpPr>
          <p:nvPr/>
        </p:nvSpPr>
        <p:spPr>
          <a:xfrm>
            <a:off x="10396329" y="9314452"/>
            <a:ext cx="2594113" cy="429209"/>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1" i="0" u="none" strike="noStrike" cap="none" spc="0" normalizeH="0" baseline="0">
                <a:ln>
                  <a:noFill/>
                </a:ln>
                <a:solidFill>
                  <a:schemeClr val="bg1"/>
                </a:solidFill>
                <a:effectLst/>
                <a:uFillTx/>
                <a:latin typeface="Calibri" panose="020F0502020204030204" pitchFamily="34" charset="0"/>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a:lstStyle>
          <a:p>
            <a:r>
              <a:rPr lang="en-US" sz="1000" smtClean="0">
                <a:solidFill>
                  <a:schemeClr val="bg1">
                    <a:lumMod val="85000"/>
                  </a:schemeClr>
                </a:solidFill>
                <a:latin typeface="Myriad Pro" charset="0"/>
                <a:ea typeface="Myriad Pro" charset="0"/>
                <a:cs typeface="Myriad Pro" charset="0"/>
              </a:rPr>
              <a:t>Copyright ©2018  NamesforLife, LLC</a:t>
            </a:r>
          </a:p>
          <a:p>
            <a:r>
              <a:rPr lang="en-US" sz="1000" smtClean="0">
                <a:solidFill>
                  <a:schemeClr val="bg1">
                    <a:lumMod val="85000"/>
                  </a:schemeClr>
                </a:solidFill>
                <a:latin typeface="Myriad Pro" charset="0"/>
                <a:ea typeface="Myriad Pro" charset="0"/>
                <a:cs typeface="Myriad Pro" charset="0"/>
              </a:rPr>
              <a:t>All rights reserved </a:t>
            </a:r>
            <a:endParaRPr lang="en-US" sz="1000">
              <a:solidFill>
                <a:schemeClr val="bg1">
                  <a:lumMod val="85000"/>
                </a:schemeClr>
              </a:solidFill>
              <a:latin typeface="Myriad Pro" charset="0"/>
              <a:ea typeface="Myriad Pro" charset="0"/>
              <a:cs typeface="Myriad Pro" charset="0"/>
            </a:endParaRPr>
          </a:p>
        </p:txBody>
      </p:sp>
      <p:pic>
        <p:nvPicPr>
          <p:cNvPr id="21" name="Fact Check Icon.pdf"/>
          <p:cNvPicPr>
            <a:picLocks noChangeAspect="1"/>
          </p:cNvPicPr>
          <p:nvPr/>
        </p:nvPicPr>
        <p:blipFill>
          <a:blip r:embed="rId5">
            <a:lum bright="70000" contrast="-70000"/>
            <a:extLst/>
          </a:blip>
          <a:stretch>
            <a:fillRect/>
          </a:stretch>
        </p:blipFill>
        <p:spPr>
          <a:xfrm>
            <a:off x="174482" y="4527111"/>
            <a:ext cx="540981" cy="685905"/>
          </a:xfrm>
          <a:prstGeom prst="rect">
            <a:avLst/>
          </a:prstGeom>
          <a:ln w="12700">
            <a:miter lim="400000"/>
          </a:ln>
        </p:spPr>
      </p:pic>
    </p:spTree>
    <p:extLst>
      <p:ext uri="{BB962C8B-B14F-4D97-AF65-F5344CB8AC3E}">
        <p14:creationId xmlns:p14="http://schemas.microsoft.com/office/powerpoint/2010/main" val="1512623348"/>
      </p:ext>
    </p:extLst>
  </p:cSld>
  <p:clrMapOvr>
    <a:masterClrMapping/>
  </p:clrMapOvr>
  <p:transition spd="slow"/>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hape 131"/>
          <p:cNvSpPr/>
          <p:nvPr/>
        </p:nvSpPr>
        <p:spPr>
          <a:xfrm>
            <a:off x="2034918" y="1185653"/>
            <a:ext cx="10524086" cy="656590"/>
          </a:xfrm>
          <a:prstGeom prst="rect">
            <a:avLst/>
          </a:prstGeom>
          <a:ln w="12700">
            <a:miter lim="400000"/>
          </a:ln>
          <a:extLst>
            <a:ext uri="{C572A759-6A51-4108-AA02-DFA0A04FC94B}">
              <ma14:wrappingTextBoxFlag xmlns:ma14="http://schemas.microsoft.com/office/mac/drawingml/2011/main" val="1"/>
            </a:ext>
          </a:extLst>
        </p:spPr>
        <p:txBody>
          <a:bodyPr wrap="square" lIns="50800" tIns="50800" rIns="50800" bIns="50800" anchor="ctr">
            <a:spAutoFit/>
          </a:bodyPr>
          <a:lstStyle>
            <a:lvl1pPr>
              <a:defRPr>
                <a:latin typeface="Myriad Pro"/>
                <a:ea typeface="Myriad Pro"/>
                <a:cs typeface="Myriad Pro"/>
                <a:sym typeface="Myriad Pro"/>
              </a:defRPr>
            </a:lvl1pPr>
          </a:lstStyle>
          <a:p>
            <a:pPr algn="l"/>
            <a:r>
              <a:rPr lang="en-US" b="1" smtClean="0"/>
              <a:t>Peer Reviewer Recommendation </a:t>
            </a:r>
            <a:r>
              <a:rPr lang="en-US" b="1"/>
              <a:t>Service</a:t>
            </a:r>
            <a:endParaRPr b="1"/>
          </a:p>
        </p:txBody>
      </p:sp>
      <p:sp>
        <p:nvSpPr>
          <p:cNvPr id="7" name="Shape 118"/>
          <p:cNvSpPr txBox="1">
            <a:spLocks/>
          </p:cNvSpPr>
          <p:nvPr/>
        </p:nvSpPr>
        <p:spPr>
          <a:xfrm>
            <a:off x="-256823" y="9324391"/>
            <a:ext cx="3587923" cy="429209"/>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1" i="0" u="none" strike="noStrike" cap="none" spc="0" normalizeH="0" baseline="0">
                <a:ln>
                  <a:noFill/>
                </a:ln>
                <a:solidFill>
                  <a:schemeClr val="bg1"/>
                </a:solidFill>
                <a:effectLst/>
                <a:uFillTx/>
                <a:latin typeface="Calibri" panose="020F0502020204030204" pitchFamily="34" charset="0"/>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a:lstStyle>
          <a:p>
            <a:r>
              <a:rPr lang="en-US" sz="2000" smtClean="0">
                <a:solidFill>
                  <a:schemeClr val="bg1">
                    <a:lumMod val="85000"/>
                  </a:schemeClr>
                </a:solidFill>
              </a:rPr>
              <a:t>https://namesforlife.com</a:t>
            </a:r>
            <a:endParaRPr lang="en-US" sz="2000">
              <a:solidFill>
                <a:schemeClr val="bg1">
                  <a:lumMod val="85000"/>
                </a:schemeClr>
              </a:solidFill>
            </a:endParaRPr>
          </a:p>
        </p:txBody>
      </p:sp>
      <p:sp>
        <p:nvSpPr>
          <p:cNvPr id="6" name="Shape 118"/>
          <p:cNvSpPr txBox="1">
            <a:spLocks/>
          </p:cNvSpPr>
          <p:nvPr/>
        </p:nvSpPr>
        <p:spPr>
          <a:xfrm>
            <a:off x="10396329" y="9314452"/>
            <a:ext cx="2594113" cy="429209"/>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1" i="0" u="none" strike="noStrike" cap="none" spc="0" normalizeH="0" baseline="0">
                <a:ln>
                  <a:noFill/>
                </a:ln>
                <a:solidFill>
                  <a:schemeClr val="bg1"/>
                </a:solidFill>
                <a:effectLst/>
                <a:uFillTx/>
                <a:latin typeface="Calibri" panose="020F0502020204030204" pitchFamily="34" charset="0"/>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a:lstStyle>
          <a:p>
            <a:r>
              <a:rPr lang="en-US" sz="1000" smtClean="0">
                <a:solidFill>
                  <a:schemeClr val="bg1">
                    <a:lumMod val="85000"/>
                  </a:schemeClr>
                </a:solidFill>
                <a:latin typeface="Myriad Pro" charset="0"/>
                <a:ea typeface="Myriad Pro" charset="0"/>
                <a:cs typeface="Myriad Pro" charset="0"/>
              </a:rPr>
              <a:t>Copyright ©2018  NamesforLife, LLC</a:t>
            </a:r>
          </a:p>
          <a:p>
            <a:r>
              <a:rPr lang="en-US" sz="1000" smtClean="0">
                <a:solidFill>
                  <a:schemeClr val="bg1">
                    <a:lumMod val="85000"/>
                  </a:schemeClr>
                </a:solidFill>
                <a:latin typeface="Myriad Pro" charset="0"/>
                <a:ea typeface="Myriad Pro" charset="0"/>
                <a:cs typeface="Myriad Pro" charset="0"/>
              </a:rPr>
              <a:t>All rights reserved </a:t>
            </a:r>
            <a:endParaRPr lang="en-US" sz="1000">
              <a:solidFill>
                <a:schemeClr val="bg1">
                  <a:lumMod val="85000"/>
                </a:schemeClr>
              </a:solidFill>
              <a:latin typeface="Myriad Pro" charset="0"/>
              <a:ea typeface="Myriad Pro" charset="0"/>
              <a:cs typeface="Myriad Pro" charset="0"/>
            </a:endParaRPr>
          </a:p>
        </p:txBody>
      </p:sp>
      <p:pic>
        <p:nvPicPr>
          <p:cNvPr id="8" name="Picture 7"/>
          <p:cNvPicPr>
            <a:picLocks noChangeAspect="1"/>
          </p:cNvPicPr>
          <p:nvPr/>
        </p:nvPicPr>
        <p:blipFill>
          <a:blip r:embed="rId3"/>
          <a:stretch>
            <a:fillRect/>
          </a:stretch>
        </p:blipFill>
        <p:spPr>
          <a:xfrm>
            <a:off x="2034918" y="1921073"/>
            <a:ext cx="9627870" cy="6878860"/>
          </a:xfrm>
          <a:prstGeom prst="rect">
            <a:avLst/>
          </a:prstGeom>
          <a:ln>
            <a:solidFill>
              <a:schemeClr val="accent1"/>
            </a:solidFill>
          </a:ln>
        </p:spPr>
      </p:pic>
      <p:pic>
        <p:nvPicPr>
          <p:cNvPr id="9" name="Knowledge Icon.pdf"/>
          <p:cNvPicPr>
            <a:picLocks noChangeAspect="1"/>
          </p:cNvPicPr>
          <p:nvPr/>
        </p:nvPicPr>
        <p:blipFill>
          <a:blip r:embed="rId4">
            <a:lum bright="70000" contrast="-70000"/>
            <a:extLst/>
          </a:blip>
          <a:stretch>
            <a:fillRect/>
          </a:stretch>
        </p:blipFill>
        <p:spPr>
          <a:xfrm>
            <a:off x="202807" y="4429227"/>
            <a:ext cx="526381" cy="805148"/>
          </a:xfrm>
          <a:prstGeom prst="rect">
            <a:avLst/>
          </a:prstGeom>
          <a:ln w="12700">
            <a:miter lim="400000"/>
          </a:ln>
        </p:spPr>
      </p:pic>
    </p:spTree>
    <p:extLst>
      <p:ext uri="{BB962C8B-B14F-4D97-AF65-F5344CB8AC3E}">
        <p14:creationId xmlns:p14="http://schemas.microsoft.com/office/powerpoint/2010/main" val="657438807"/>
      </p:ext>
    </p:extLst>
  </p:cSld>
  <p:clrMapOvr>
    <a:masterClrMapping/>
  </p:clrMapOvr>
  <p:transition spd="slow"/>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89540" y="1052467"/>
            <a:ext cx="10025720" cy="7724865"/>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88032" y="1052467"/>
            <a:ext cx="10030968" cy="7730070"/>
          </a:xfrm>
          <a:prstGeom prst="rect">
            <a:avLst/>
          </a:prstGeom>
        </p:spPr>
      </p:pic>
      <p:sp>
        <p:nvSpPr>
          <p:cNvPr id="4" name="Shape 118"/>
          <p:cNvSpPr txBox="1">
            <a:spLocks/>
          </p:cNvSpPr>
          <p:nvPr/>
        </p:nvSpPr>
        <p:spPr>
          <a:xfrm>
            <a:off x="-256823" y="9324391"/>
            <a:ext cx="3587923" cy="429209"/>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1" i="0" u="none" strike="noStrike" cap="none" spc="0" normalizeH="0" baseline="0">
                <a:ln>
                  <a:noFill/>
                </a:ln>
                <a:solidFill>
                  <a:schemeClr val="bg1"/>
                </a:solidFill>
                <a:effectLst/>
                <a:uFillTx/>
                <a:latin typeface="Calibri" panose="020F0502020204030204" pitchFamily="34" charset="0"/>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a:lstStyle>
          <a:p>
            <a:r>
              <a:rPr lang="en-US" sz="2000" dirty="0" smtClean="0">
                <a:solidFill>
                  <a:schemeClr val="bg1">
                    <a:lumMod val="85000"/>
                  </a:schemeClr>
                </a:solidFill>
              </a:rPr>
              <a:t>https://</a:t>
            </a:r>
            <a:r>
              <a:rPr lang="en-US" sz="2000" dirty="0" err="1" smtClean="0">
                <a:solidFill>
                  <a:schemeClr val="bg1">
                    <a:lumMod val="85000"/>
                  </a:schemeClr>
                </a:solidFill>
              </a:rPr>
              <a:t>namesforlife.com</a:t>
            </a:r>
            <a:endParaRPr lang="en-US" sz="2000" dirty="0">
              <a:solidFill>
                <a:schemeClr val="bg1">
                  <a:lumMod val="85000"/>
                </a:schemeClr>
              </a:solidFill>
            </a:endParaRPr>
          </a:p>
        </p:txBody>
      </p:sp>
    </p:spTree>
    <p:extLst>
      <p:ext uri="{BB962C8B-B14F-4D97-AF65-F5344CB8AC3E}">
        <p14:creationId xmlns:p14="http://schemas.microsoft.com/office/powerpoint/2010/main" val="212880264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034918" y="2129351"/>
            <a:ext cx="9647330" cy="6432530"/>
          </a:xfrm>
          <a:prstGeom prst="rect">
            <a:avLst/>
          </a:prstGeom>
        </p:spPr>
        <p:txBody>
          <a:bodyPr wrap="square">
            <a:spAutoFit/>
          </a:bodyPr>
          <a:lstStyle/>
          <a:p>
            <a:pPr algn="l"/>
            <a:r>
              <a:rPr lang="en-US" sz="3200" dirty="0" smtClean="0">
                <a:latin typeface="Myriad Pro" charset="0"/>
                <a:ea typeface="Myriad Pro" charset="0"/>
                <a:cs typeface="Myriad Pro" charset="0"/>
              </a:rPr>
              <a:t>URL conformance</a:t>
            </a:r>
            <a:endParaRPr lang="en-US" sz="3200" dirty="0">
              <a:latin typeface="Myriad Pro" charset="0"/>
              <a:ea typeface="Myriad Pro" charset="0"/>
              <a:cs typeface="Myriad Pro" charset="0"/>
            </a:endParaRPr>
          </a:p>
          <a:p>
            <a:pPr marL="342900" indent="-342900" algn="l">
              <a:buFont typeface="Arial" panose="020B0604020202020204" pitchFamily="34" charset="0"/>
              <a:buChar char="•"/>
            </a:pPr>
            <a:r>
              <a:rPr lang="en-US" sz="2400" dirty="0" smtClean="0">
                <a:latin typeface="Myriad Pro" charset="0"/>
                <a:ea typeface="Myriad Pro" charset="0"/>
                <a:cs typeface="Myriad Pro" charset="0"/>
              </a:rPr>
              <a:t>Collection identifiers should map consistently into </a:t>
            </a:r>
            <a:endParaRPr lang="en-US" sz="2400" dirty="0">
              <a:latin typeface="Myriad Pro" charset="0"/>
              <a:ea typeface="Myriad Pro" charset="0"/>
              <a:cs typeface="Myriad Pro" charset="0"/>
            </a:endParaRPr>
          </a:p>
          <a:p>
            <a:pPr marL="342900" indent="-342900" algn="l">
              <a:buFont typeface="Arial" panose="020B0604020202020204" pitchFamily="34" charset="0"/>
              <a:buChar char="•"/>
            </a:pPr>
            <a:r>
              <a:rPr lang="en-US" sz="2400" dirty="0" smtClean="0">
                <a:latin typeface="Myriad Pro" charset="0"/>
                <a:ea typeface="Myriad Pro" charset="0"/>
                <a:cs typeface="Myriad Pro" charset="0"/>
              </a:rPr>
              <a:t>https://</a:t>
            </a:r>
            <a:r>
              <a:rPr lang="en-US" sz="2400" dirty="0" err="1" smtClean="0">
                <a:latin typeface="Myriad Pro" charset="0"/>
                <a:ea typeface="Myriad Pro" charset="0"/>
                <a:cs typeface="Myriad Pro" charset="0"/>
              </a:rPr>
              <a:t>www.my-agency.org</a:t>
            </a:r>
            <a:r>
              <a:rPr lang="en-US" sz="2400" dirty="0" smtClean="0">
                <a:latin typeface="Myriad Pro" charset="0"/>
                <a:ea typeface="Myriad Pro" charset="0"/>
                <a:cs typeface="Myriad Pro" charset="0"/>
              </a:rPr>
              <a:t>/{COLLECTION)/{ACCESSION}</a:t>
            </a:r>
            <a:endParaRPr lang="en-US" sz="2400" dirty="0">
              <a:latin typeface="Myriad Pro" charset="0"/>
              <a:ea typeface="Myriad Pro" charset="0"/>
              <a:cs typeface="Myriad Pro" charset="0"/>
            </a:endParaRPr>
          </a:p>
          <a:p>
            <a:pPr algn="l"/>
            <a:endParaRPr lang="en-US" sz="1400" dirty="0" smtClean="0">
              <a:latin typeface="Myriad Pro" charset="0"/>
              <a:ea typeface="Myriad Pro" charset="0"/>
              <a:cs typeface="Myriad Pro" charset="0"/>
            </a:endParaRPr>
          </a:p>
          <a:p>
            <a:pPr algn="l"/>
            <a:r>
              <a:rPr lang="en-US" sz="3200" dirty="0" smtClean="0">
                <a:latin typeface="Myriad Pro" charset="0"/>
                <a:ea typeface="Myriad Pro" charset="0"/>
                <a:cs typeface="Myriad Pro" charset="0"/>
              </a:rPr>
              <a:t>Collection description </a:t>
            </a:r>
            <a:r>
              <a:rPr lang="en-US" sz="3200" dirty="0">
                <a:latin typeface="Myriad Pro" charset="0"/>
                <a:ea typeface="Myriad Pro" charset="0"/>
                <a:cs typeface="Myriad Pro" charset="0"/>
              </a:rPr>
              <a:t>s</a:t>
            </a:r>
            <a:r>
              <a:rPr lang="en-US" sz="3200" dirty="0" smtClean="0">
                <a:latin typeface="Myriad Pro" charset="0"/>
                <a:ea typeface="Myriad Pro" charset="0"/>
                <a:cs typeface="Myriad Pro" charset="0"/>
              </a:rPr>
              <a:t>tandard</a:t>
            </a:r>
            <a:endParaRPr lang="en-US" sz="3200" dirty="0">
              <a:latin typeface="Myriad Pro" charset="0"/>
              <a:ea typeface="Myriad Pro" charset="0"/>
              <a:cs typeface="Myriad Pro" charset="0"/>
            </a:endParaRPr>
          </a:p>
          <a:p>
            <a:pPr marL="342900" indent="-342900" algn="l">
              <a:buFont typeface="Arial" panose="020B0604020202020204" pitchFamily="34" charset="0"/>
              <a:buChar char="•"/>
            </a:pPr>
            <a:r>
              <a:rPr lang="en-US" sz="2400" dirty="0" smtClean="0">
                <a:latin typeface="Myriad Pro" charset="0"/>
                <a:ea typeface="Myriad Pro" charset="0"/>
                <a:cs typeface="Myriad Pro" charset="0"/>
              </a:rPr>
              <a:t>Documentation of appropriate contacts within organization</a:t>
            </a:r>
          </a:p>
          <a:p>
            <a:pPr marL="342900" lvl="1" indent="-342900" algn="l">
              <a:buFont typeface="Arial" panose="020B0604020202020204" pitchFamily="34" charset="0"/>
              <a:buChar char="•"/>
            </a:pPr>
            <a:r>
              <a:rPr lang="en-US" sz="2400" dirty="0" smtClean="0">
                <a:latin typeface="Myriad Pro" charset="0"/>
                <a:ea typeface="Myriad Pro" charset="0"/>
                <a:cs typeface="Myriad Pro" charset="0"/>
              </a:rPr>
              <a:t>Requirements for depositing/acquiring materials</a:t>
            </a:r>
          </a:p>
          <a:p>
            <a:pPr marL="342900" lvl="1" indent="-342900" algn="l">
              <a:buFont typeface="Arial" panose="020B0604020202020204" pitchFamily="34" charset="0"/>
              <a:buChar char="•"/>
            </a:pPr>
            <a:r>
              <a:rPr lang="en-US" sz="2400" dirty="0" smtClean="0">
                <a:latin typeface="Myriad Pro" charset="0"/>
                <a:ea typeface="Myriad Pro" charset="0"/>
                <a:cs typeface="Myriad Pro" charset="0"/>
              </a:rPr>
              <a:t>Accession -&gt; URL mapping</a:t>
            </a:r>
          </a:p>
          <a:p>
            <a:pPr marL="342900" lvl="1" indent="-342900" algn="l">
              <a:buFont typeface="Arial" panose="020B0604020202020204" pitchFamily="34" charset="0"/>
              <a:buChar char="•"/>
            </a:pPr>
            <a:r>
              <a:rPr lang="en-US" sz="2400" dirty="0" smtClean="0">
                <a:latin typeface="Myriad Pro" charset="0"/>
                <a:ea typeface="Myriad Pro" charset="0"/>
                <a:cs typeface="Myriad Pro" charset="0"/>
              </a:rPr>
              <a:t>Brief descriptions of resources</a:t>
            </a:r>
          </a:p>
          <a:p>
            <a:pPr marL="342900" lvl="1" indent="-342900" algn="l">
              <a:buFont typeface="Arial" panose="020B0604020202020204" pitchFamily="34" charset="0"/>
              <a:buChar char="•"/>
            </a:pPr>
            <a:r>
              <a:rPr lang="en-US" sz="2400" dirty="0" smtClean="0">
                <a:latin typeface="Myriad Pro" charset="0"/>
                <a:ea typeface="Myriad Pro" charset="0"/>
                <a:cs typeface="Myriad Pro" charset="0"/>
              </a:rPr>
              <a:t>Creation of a </a:t>
            </a:r>
            <a:r>
              <a:rPr lang="en-US" sz="2400" dirty="0" err="1" smtClean="0">
                <a:latin typeface="Myriad Pro" charset="0"/>
                <a:ea typeface="Myriad Pro" charset="0"/>
                <a:cs typeface="Myriad Pro" charset="0"/>
              </a:rPr>
              <a:t>schema.org</a:t>
            </a:r>
            <a:r>
              <a:rPr lang="en-US" sz="2400" dirty="0" smtClean="0">
                <a:latin typeface="Myriad Pro" charset="0"/>
                <a:ea typeface="Myriad Pro" charset="0"/>
                <a:cs typeface="Myriad Pro" charset="0"/>
              </a:rPr>
              <a:t> description</a:t>
            </a:r>
          </a:p>
          <a:p>
            <a:pPr marL="342900" lvl="1" indent="-342900" algn="l">
              <a:buFont typeface="Arial" panose="020B0604020202020204" pitchFamily="34" charset="0"/>
              <a:buChar char="•"/>
            </a:pPr>
            <a:endParaRPr lang="en-US" sz="1400" dirty="0">
              <a:latin typeface="Myriad Pro" charset="0"/>
              <a:ea typeface="Myriad Pro" charset="0"/>
              <a:cs typeface="Myriad Pro" charset="0"/>
            </a:endParaRPr>
          </a:p>
          <a:p>
            <a:pPr algn="l"/>
            <a:r>
              <a:rPr lang="en-US" sz="3200" dirty="0" smtClean="0">
                <a:latin typeface="Myriad Pro" charset="0"/>
                <a:ea typeface="Myriad Pro" charset="0"/>
                <a:cs typeface="Myriad Pro" charset="0"/>
              </a:rPr>
              <a:t>Metadata standards for resources</a:t>
            </a:r>
          </a:p>
          <a:p>
            <a:pPr marL="342900" indent="-342900" algn="l">
              <a:buFont typeface="Arial" panose="020B0604020202020204" pitchFamily="34" charset="0"/>
              <a:buChar char="•"/>
            </a:pPr>
            <a:r>
              <a:rPr lang="en-US" sz="2400" dirty="0" smtClean="0">
                <a:latin typeface="Myriad Pro" charset="0"/>
                <a:ea typeface="Myriad Pro" charset="0"/>
                <a:cs typeface="Myriad Pro" charset="0"/>
              </a:rPr>
              <a:t>Provide standard method for documenting source material</a:t>
            </a:r>
          </a:p>
          <a:p>
            <a:pPr marL="342900" indent="-342900" algn="l">
              <a:buFont typeface="Arial" panose="020B0604020202020204" pitchFamily="34" charset="0"/>
              <a:buChar char="•"/>
            </a:pPr>
            <a:r>
              <a:rPr lang="en-US" sz="2400" dirty="0" smtClean="0">
                <a:latin typeface="Myriad Pro" charset="0"/>
                <a:ea typeface="Myriad Pro" charset="0"/>
                <a:cs typeface="Myriad Pro" charset="0"/>
              </a:rPr>
              <a:t>Where possible, employ current URI mapping schemes</a:t>
            </a:r>
          </a:p>
          <a:p>
            <a:pPr marL="342900" indent="-342900" algn="l">
              <a:buFont typeface="Arial" panose="020B0604020202020204" pitchFamily="34" charset="0"/>
              <a:buChar char="•"/>
            </a:pPr>
            <a:r>
              <a:rPr lang="en-US" sz="2400" dirty="0" smtClean="0">
                <a:latin typeface="Myriad Pro" charset="0"/>
                <a:ea typeface="Myriad Pro" charset="0"/>
                <a:cs typeface="Myriad Pro" charset="0"/>
              </a:rPr>
              <a:t>Employ other emerging standards (e.g., ORCID, N4L, Researcher ID)</a:t>
            </a:r>
          </a:p>
          <a:p>
            <a:pPr marL="342900" indent="-342900" algn="l">
              <a:buFont typeface="Arial" panose="020B0604020202020204" pitchFamily="34" charset="0"/>
              <a:buChar char="•"/>
            </a:pPr>
            <a:r>
              <a:rPr lang="en-US" sz="2400" dirty="0" smtClean="0">
                <a:latin typeface="Myriad Pro" charset="0"/>
                <a:ea typeface="Myriad Pro" charset="0"/>
                <a:cs typeface="Myriad Pro" charset="0"/>
              </a:rPr>
              <a:t>Document available phenotypic data consistently using Semantic Web standards (SKOS, ontologies)</a:t>
            </a:r>
            <a:endParaRPr lang="en-US" sz="2400" dirty="0">
              <a:latin typeface="Myriad Pro" charset="0"/>
              <a:ea typeface="Myriad Pro" charset="0"/>
              <a:cs typeface="Myriad Pro" charset="0"/>
            </a:endParaRPr>
          </a:p>
        </p:txBody>
      </p:sp>
      <p:sp>
        <p:nvSpPr>
          <p:cNvPr id="4" name="Shape 131"/>
          <p:cNvSpPr/>
          <p:nvPr/>
        </p:nvSpPr>
        <p:spPr>
          <a:xfrm>
            <a:off x="2034918" y="1185653"/>
            <a:ext cx="10524086" cy="656590"/>
          </a:xfrm>
          <a:prstGeom prst="rect">
            <a:avLst/>
          </a:prstGeom>
          <a:ln w="12700">
            <a:miter lim="400000"/>
          </a:ln>
          <a:extLst>
            <a:ext uri="{C572A759-6A51-4108-AA02-DFA0A04FC94B}">
              <ma14:wrappingTextBoxFlag xmlns:ma14="http://schemas.microsoft.com/office/mac/drawingml/2011/main" val="1"/>
            </a:ext>
          </a:extLst>
        </p:spPr>
        <p:txBody>
          <a:bodyPr wrap="square" lIns="50800" tIns="50800" rIns="50800" bIns="50800" anchor="ctr">
            <a:spAutoFit/>
          </a:bodyPr>
          <a:lstStyle>
            <a:lvl1pPr>
              <a:defRPr>
                <a:latin typeface="Myriad Pro"/>
                <a:ea typeface="Myriad Pro"/>
                <a:cs typeface="Myriad Pro"/>
                <a:sym typeface="Myriad Pro"/>
              </a:defRPr>
            </a:lvl1pPr>
          </a:lstStyle>
          <a:p>
            <a:pPr algn="l"/>
            <a:r>
              <a:rPr lang="en-US" b="1" dirty="0" smtClean="0"/>
              <a:t>Integration with NamesforLife’s web services</a:t>
            </a:r>
            <a:endParaRPr b="1" dirty="0"/>
          </a:p>
        </p:txBody>
      </p:sp>
      <p:sp>
        <p:nvSpPr>
          <p:cNvPr id="5" name="Shape 118"/>
          <p:cNvSpPr txBox="1">
            <a:spLocks/>
          </p:cNvSpPr>
          <p:nvPr/>
        </p:nvSpPr>
        <p:spPr>
          <a:xfrm>
            <a:off x="-256823" y="9324391"/>
            <a:ext cx="3587923" cy="429209"/>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1" i="0" u="none" strike="noStrike" cap="none" spc="0" normalizeH="0" baseline="0">
                <a:ln>
                  <a:noFill/>
                </a:ln>
                <a:solidFill>
                  <a:schemeClr val="bg1"/>
                </a:solidFill>
                <a:effectLst/>
                <a:uFillTx/>
                <a:latin typeface="Calibri" panose="020F0502020204030204" pitchFamily="34" charset="0"/>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a:lstStyle>
          <a:p>
            <a:r>
              <a:rPr lang="en-US" sz="2000" dirty="0" smtClean="0">
                <a:solidFill>
                  <a:schemeClr val="bg1">
                    <a:lumMod val="85000"/>
                  </a:schemeClr>
                </a:solidFill>
              </a:rPr>
              <a:t>https://</a:t>
            </a:r>
            <a:r>
              <a:rPr lang="en-US" sz="2000" dirty="0" err="1" smtClean="0">
                <a:solidFill>
                  <a:schemeClr val="bg1">
                    <a:lumMod val="85000"/>
                  </a:schemeClr>
                </a:solidFill>
              </a:rPr>
              <a:t>namesforlife.com</a:t>
            </a:r>
            <a:endParaRPr lang="en-US" sz="2000" dirty="0">
              <a:solidFill>
                <a:schemeClr val="bg1">
                  <a:lumMod val="85000"/>
                </a:schemeClr>
              </a:solidFill>
            </a:endParaRPr>
          </a:p>
        </p:txBody>
      </p:sp>
      <p:sp>
        <p:nvSpPr>
          <p:cNvPr id="6" name="Shape 118"/>
          <p:cNvSpPr txBox="1">
            <a:spLocks/>
          </p:cNvSpPr>
          <p:nvPr/>
        </p:nvSpPr>
        <p:spPr>
          <a:xfrm>
            <a:off x="10396329" y="9324391"/>
            <a:ext cx="2594113" cy="429209"/>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1" i="0" u="none" strike="noStrike" cap="none" spc="0" normalizeH="0" baseline="0">
                <a:ln>
                  <a:noFill/>
                </a:ln>
                <a:solidFill>
                  <a:schemeClr val="bg1"/>
                </a:solidFill>
                <a:effectLst/>
                <a:uFillTx/>
                <a:latin typeface="Calibri" panose="020F0502020204030204" pitchFamily="34" charset="0"/>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a:lstStyle>
          <a:p>
            <a:r>
              <a:rPr lang="en-US" sz="1000" dirty="0" smtClean="0">
                <a:solidFill>
                  <a:schemeClr val="bg1">
                    <a:lumMod val="85000"/>
                  </a:schemeClr>
                </a:solidFill>
                <a:latin typeface="Myriad Pro" charset="0"/>
                <a:ea typeface="Myriad Pro" charset="0"/>
                <a:cs typeface="Myriad Pro" charset="0"/>
              </a:rPr>
              <a:t>Copyright ©2018  NamesforLife, LLC</a:t>
            </a:r>
          </a:p>
          <a:p>
            <a:r>
              <a:rPr lang="en-US" sz="1000" dirty="0" smtClean="0">
                <a:solidFill>
                  <a:schemeClr val="bg1">
                    <a:lumMod val="85000"/>
                  </a:schemeClr>
                </a:solidFill>
                <a:latin typeface="Myriad Pro" charset="0"/>
                <a:ea typeface="Myriad Pro" charset="0"/>
                <a:cs typeface="Myriad Pro" charset="0"/>
              </a:rPr>
              <a:t>All rights reserved </a:t>
            </a:r>
            <a:endParaRPr lang="en-US" sz="1000" dirty="0">
              <a:solidFill>
                <a:schemeClr val="bg1">
                  <a:lumMod val="85000"/>
                </a:schemeClr>
              </a:solidFill>
              <a:latin typeface="Myriad Pro" charset="0"/>
              <a:ea typeface="Myriad Pro" charset="0"/>
              <a:cs typeface="Myriad Pro" charset="0"/>
            </a:endParaRPr>
          </a:p>
        </p:txBody>
      </p:sp>
    </p:spTree>
    <p:extLst>
      <p:ext uri="{BB962C8B-B14F-4D97-AF65-F5344CB8AC3E}">
        <p14:creationId xmlns:p14="http://schemas.microsoft.com/office/powerpoint/2010/main" val="1842100638"/>
      </p:ext>
    </p:extLst>
  </p:cSld>
  <p:clrMapOvr>
    <a:masterClrMapping/>
  </p:clrMapOvr>
  <p:transition spd="med"/>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hape 131"/>
          <p:cNvSpPr/>
          <p:nvPr/>
        </p:nvSpPr>
        <p:spPr>
          <a:xfrm>
            <a:off x="2034918" y="1185653"/>
            <a:ext cx="10524086" cy="656590"/>
          </a:xfrm>
          <a:prstGeom prst="rect">
            <a:avLst/>
          </a:prstGeom>
          <a:ln w="12700">
            <a:miter lim="400000"/>
          </a:ln>
          <a:extLst>
            <a:ext uri="{C572A759-6A51-4108-AA02-DFA0A04FC94B}">
              <ma14:wrappingTextBoxFlag xmlns:ma14="http://schemas.microsoft.com/office/mac/drawingml/2011/main" val="1"/>
            </a:ext>
          </a:extLst>
        </p:spPr>
        <p:txBody>
          <a:bodyPr wrap="square" lIns="50800" tIns="50800" rIns="50800" bIns="50800" anchor="ctr">
            <a:spAutoFit/>
          </a:bodyPr>
          <a:lstStyle>
            <a:lvl1pPr>
              <a:defRPr>
                <a:latin typeface="Myriad Pro"/>
                <a:ea typeface="Myriad Pro"/>
                <a:cs typeface="Myriad Pro"/>
                <a:sym typeface="Myriad Pro"/>
              </a:defRPr>
            </a:lvl1pPr>
          </a:lstStyle>
          <a:p>
            <a:pPr algn="l"/>
            <a:r>
              <a:rPr lang="en-US" b="1" dirty="0" smtClean="0"/>
              <a:t>Guide: </a:t>
            </a:r>
            <a:r>
              <a:rPr lang="en-US" dirty="0" smtClean="0"/>
              <a:t>Tracking Usage</a:t>
            </a:r>
            <a:endParaRPr lang="en-US" dirty="0"/>
          </a:p>
        </p:txBody>
      </p:sp>
      <p:sp>
        <p:nvSpPr>
          <p:cNvPr id="4" name="Shape 118"/>
          <p:cNvSpPr txBox="1">
            <a:spLocks/>
          </p:cNvSpPr>
          <p:nvPr/>
        </p:nvSpPr>
        <p:spPr>
          <a:xfrm>
            <a:off x="-256823" y="9334330"/>
            <a:ext cx="3587923" cy="429209"/>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1" i="0" u="none" strike="noStrike" cap="none" spc="0" normalizeH="0" baseline="0">
                <a:ln>
                  <a:noFill/>
                </a:ln>
                <a:solidFill>
                  <a:schemeClr val="bg1"/>
                </a:solidFill>
                <a:effectLst/>
                <a:uFillTx/>
                <a:latin typeface="Calibri" panose="020F0502020204030204" pitchFamily="34" charset="0"/>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a:lstStyle>
          <a:p>
            <a:r>
              <a:rPr lang="en-US" sz="2000" smtClean="0">
                <a:solidFill>
                  <a:schemeClr val="bg1">
                    <a:lumMod val="85000"/>
                  </a:schemeClr>
                </a:solidFill>
              </a:rPr>
              <a:t>https://</a:t>
            </a:r>
            <a:r>
              <a:rPr lang="en-US" sz="2000" err="1" smtClean="0">
                <a:solidFill>
                  <a:schemeClr val="bg1">
                    <a:lumMod val="85000"/>
                  </a:schemeClr>
                </a:solidFill>
              </a:rPr>
              <a:t>namesforlife.com</a:t>
            </a:r>
            <a:endParaRPr lang="en-US" sz="2000">
              <a:solidFill>
                <a:schemeClr val="bg1">
                  <a:lumMod val="85000"/>
                </a:schemeClr>
              </a:solidFill>
            </a:endParaRPr>
          </a:p>
        </p:txBody>
      </p:sp>
      <p:sp>
        <p:nvSpPr>
          <p:cNvPr id="5" name="Shape 118"/>
          <p:cNvSpPr txBox="1">
            <a:spLocks/>
          </p:cNvSpPr>
          <p:nvPr/>
        </p:nvSpPr>
        <p:spPr>
          <a:xfrm>
            <a:off x="10396329" y="9314452"/>
            <a:ext cx="2594113" cy="429209"/>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1" i="0" u="none" strike="noStrike" cap="none" spc="0" normalizeH="0" baseline="0">
                <a:ln>
                  <a:noFill/>
                </a:ln>
                <a:solidFill>
                  <a:schemeClr val="bg1"/>
                </a:solidFill>
                <a:effectLst/>
                <a:uFillTx/>
                <a:latin typeface="Calibri" panose="020F0502020204030204" pitchFamily="34" charset="0"/>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a:lstStyle>
          <a:p>
            <a:r>
              <a:rPr lang="en-US" sz="1000" smtClean="0">
                <a:solidFill>
                  <a:schemeClr val="bg1">
                    <a:lumMod val="85000"/>
                  </a:schemeClr>
                </a:solidFill>
                <a:latin typeface="Myriad Pro" charset="0"/>
                <a:ea typeface="Myriad Pro" charset="0"/>
                <a:cs typeface="Myriad Pro" charset="0"/>
              </a:rPr>
              <a:t>Copyright ©2018  NamesforLife, LLC</a:t>
            </a:r>
          </a:p>
          <a:p>
            <a:r>
              <a:rPr lang="en-US" sz="1000" smtClean="0">
                <a:solidFill>
                  <a:schemeClr val="bg1">
                    <a:lumMod val="85000"/>
                  </a:schemeClr>
                </a:solidFill>
                <a:latin typeface="Myriad Pro" charset="0"/>
                <a:ea typeface="Myriad Pro" charset="0"/>
                <a:cs typeface="Myriad Pro" charset="0"/>
              </a:rPr>
              <a:t>All rights reserved </a:t>
            </a:r>
            <a:endParaRPr lang="en-US" sz="1000">
              <a:solidFill>
                <a:schemeClr val="bg1">
                  <a:lumMod val="85000"/>
                </a:schemeClr>
              </a:solidFill>
              <a:latin typeface="Myriad Pro" charset="0"/>
              <a:ea typeface="Myriad Pro" charset="0"/>
              <a:cs typeface="Myriad Pro" charset="0"/>
            </a:endParaRPr>
          </a:p>
        </p:txBody>
      </p:sp>
      <p:pic>
        <p:nvPicPr>
          <p:cNvPr id="10" name="Picture 9"/>
          <p:cNvPicPr>
            <a:picLocks noChangeAspect="1"/>
          </p:cNvPicPr>
          <p:nvPr/>
        </p:nvPicPr>
        <p:blipFill rotWithShape="1">
          <a:blip r:embed="rId2">
            <a:extLst>
              <a:ext uri="{28A0092B-C50C-407E-A947-70E740481C1C}">
                <a14:useLocalDpi xmlns:a14="http://schemas.microsoft.com/office/drawing/2010/main" val="0"/>
              </a:ext>
            </a:extLst>
          </a:blip>
          <a:srcRect b="13158"/>
          <a:stretch/>
        </p:blipFill>
        <p:spPr>
          <a:xfrm>
            <a:off x="2034918" y="1779374"/>
            <a:ext cx="9656759" cy="6771505"/>
          </a:xfrm>
          <a:prstGeom prst="rect">
            <a:avLst/>
          </a:prstGeom>
        </p:spPr>
      </p:pic>
      <p:sp>
        <p:nvSpPr>
          <p:cNvPr id="11" name="TextBox 10"/>
          <p:cNvSpPr txBox="1"/>
          <p:nvPr/>
        </p:nvSpPr>
        <p:spPr>
          <a:xfrm>
            <a:off x="12589633" y="7147543"/>
            <a:ext cx="102657"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3600" b="0" i="0" u="none" strike="noStrike" cap="none" spc="0" normalizeH="0" baseline="0">
              <a:ln>
                <a:noFill/>
              </a:ln>
              <a:solidFill>
                <a:srgbClr val="000000"/>
              </a:solidFill>
              <a:effectLst/>
              <a:uFillTx/>
              <a:latin typeface="+mn-lt"/>
              <a:ea typeface="+mn-ea"/>
              <a:cs typeface="+mn-cs"/>
              <a:sym typeface="Helvetica Light"/>
            </a:endParaRPr>
          </a:p>
        </p:txBody>
      </p:sp>
      <p:pic>
        <p:nvPicPr>
          <p:cNvPr id="7" name="Picture 6"/>
          <p:cNvPicPr>
            <a:picLocks noChangeAspect="1"/>
          </p:cNvPicPr>
          <p:nvPr/>
        </p:nvPicPr>
        <p:blipFill>
          <a:blip r:embed="rId3"/>
          <a:stretch>
            <a:fillRect/>
          </a:stretch>
        </p:blipFill>
        <p:spPr>
          <a:xfrm>
            <a:off x="56872" y="4386024"/>
            <a:ext cx="790575" cy="885825"/>
          </a:xfrm>
          <a:prstGeom prst="rect">
            <a:avLst/>
          </a:prstGeom>
        </p:spPr>
      </p:pic>
    </p:spTree>
    <p:extLst>
      <p:ext uri="{BB962C8B-B14F-4D97-AF65-F5344CB8AC3E}">
        <p14:creationId xmlns:p14="http://schemas.microsoft.com/office/powerpoint/2010/main" val="512097775"/>
      </p:ext>
    </p:extLst>
  </p:cSld>
  <p:clrMapOvr>
    <a:masterClrMapping/>
  </p:clrMapOvr>
  <p:transition spd="med"/>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hape 118"/>
          <p:cNvSpPr txBox="1">
            <a:spLocks/>
          </p:cNvSpPr>
          <p:nvPr/>
        </p:nvSpPr>
        <p:spPr>
          <a:xfrm>
            <a:off x="-256823" y="9324391"/>
            <a:ext cx="3587923" cy="429209"/>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1" i="0" u="none" strike="noStrike" cap="none" spc="0" normalizeH="0" baseline="0">
                <a:ln>
                  <a:noFill/>
                </a:ln>
                <a:solidFill>
                  <a:schemeClr val="bg1"/>
                </a:solidFill>
                <a:effectLst/>
                <a:uFillTx/>
                <a:latin typeface="Calibri" panose="020F0502020204030204" pitchFamily="34" charset="0"/>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a:lstStyle>
          <a:p>
            <a:r>
              <a:rPr lang="en-US" sz="2000" smtClean="0">
                <a:solidFill>
                  <a:schemeClr val="bg1">
                    <a:lumMod val="85000"/>
                  </a:schemeClr>
                </a:solidFill>
              </a:rPr>
              <a:t>https://</a:t>
            </a:r>
            <a:r>
              <a:rPr lang="en-US" sz="2000" err="1" smtClean="0">
                <a:solidFill>
                  <a:schemeClr val="bg1">
                    <a:lumMod val="85000"/>
                  </a:schemeClr>
                </a:solidFill>
              </a:rPr>
              <a:t>namesforlife.com</a:t>
            </a:r>
            <a:endParaRPr lang="en-US" sz="2000">
              <a:solidFill>
                <a:schemeClr val="bg1">
                  <a:lumMod val="85000"/>
                </a:schemeClr>
              </a:solidFill>
            </a:endParaRPr>
          </a:p>
        </p:txBody>
      </p:sp>
      <p:sp>
        <p:nvSpPr>
          <p:cNvPr id="5" name="Shape 118"/>
          <p:cNvSpPr txBox="1">
            <a:spLocks/>
          </p:cNvSpPr>
          <p:nvPr/>
        </p:nvSpPr>
        <p:spPr>
          <a:xfrm>
            <a:off x="10396329" y="9314452"/>
            <a:ext cx="2594113" cy="429209"/>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1" i="0" u="none" strike="noStrike" cap="none" spc="0" normalizeH="0" baseline="0">
                <a:ln>
                  <a:noFill/>
                </a:ln>
                <a:solidFill>
                  <a:schemeClr val="bg1"/>
                </a:solidFill>
                <a:effectLst/>
                <a:uFillTx/>
                <a:latin typeface="Calibri" panose="020F0502020204030204" pitchFamily="34" charset="0"/>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a:lstStyle>
          <a:p>
            <a:r>
              <a:rPr lang="en-US" sz="1000" smtClean="0">
                <a:solidFill>
                  <a:schemeClr val="bg1">
                    <a:lumMod val="85000"/>
                  </a:schemeClr>
                </a:solidFill>
                <a:latin typeface="Myriad Pro" charset="0"/>
                <a:ea typeface="Myriad Pro" charset="0"/>
                <a:cs typeface="Myriad Pro" charset="0"/>
              </a:rPr>
              <a:t>Copyright ©2018  NamesforLife, LLC</a:t>
            </a:r>
          </a:p>
          <a:p>
            <a:r>
              <a:rPr lang="en-US" sz="1000" smtClean="0">
                <a:solidFill>
                  <a:schemeClr val="bg1">
                    <a:lumMod val="85000"/>
                  </a:schemeClr>
                </a:solidFill>
                <a:latin typeface="Myriad Pro" charset="0"/>
                <a:ea typeface="Myriad Pro" charset="0"/>
                <a:cs typeface="Myriad Pro" charset="0"/>
              </a:rPr>
              <a:t>All rights reserved </a:t>
            </a:r>
            <a:endParaRPr lang="en-US" sz="1000">
              <a:solidFill>
                <a:schemeClr val="bg1">
                  <a:lumMod val="85000"/>
                </a:schemeClr>
              </a:solidFill>
              <a:latin typeface="Myriad Pro" charset="0"/>
              <a:ea typeface="Myriad Pro" charset="0"/>
              <a:cs typeface="Myriad Pro" charset="0"/>
            </a:endParaRPr>
          </a:p>
        </p:txBody>
      </p:sp>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b="-12075"/>
          <a:stretch/>
        </p:blipFill>
        <p:spPr>
          <a:xfrm>
            <a:off x="2039112" y="1783080"/>
            <a:ext cx="9656064" cy="7654285"/>
          </a:xfrm>
          <a:prstGeom prst="rect">
            <a:avLst/>
          </a:prstGeom>
        </p:spPr>
      </p:pic>
      <p:sp>
        <p:nvSpPr>
          <p:cNvPr id="6" name="Rectangle 5"/>
          <p:cNvSpPr/>
          <p:nvPr/>
        </p:nvSpPr>
        <p:spPr>
          <a:xfrm>
            <a:off x="5140411" y="7290485"/>
            <a:ext cx="2335427" cy="338554"/>
          </a:xfrm>
          <a:prstGeom prst="rect">
            <a:avLst/>
          </a:prstGeom>
          <a:solidFill>
            <a:schemeClr val="bg1"/>
          </a:solidFill>
          <a:ln>
            <a:solidFill>
              <a:schemeClr val="tx1"/>
            </a:solidFill>
          </a:ln>
        </p:spPr>
        <p:txBody>
          <a:bodyPr wrap="square">
            <a:spAutoFit/>
          </a:bodyPr>
          <a:lstStyle/>
          <a:p>
            <a:r>
              <a:rPr lang="en-US" sz="800" dirty="0" smtClean="0"/>
              <a:t>http://</a:t>
            </a:r>
            <a:r>
              <a:rPr lang="en-US" sz="800" dirty="0"/>
              <a:t>ijs.microbiologyresearch.org/content/journal/ijsem/10.1099/ijsem.0.002596</a:t>
            </a:r>
          </a:p>
        </p:txBody>
      </p:sp>
      <p:sp>
        <p:nvSpPr>
          <p:cNvPr id="10" name="Shape 131"/>
          <p:cNvSpPr/>
          <p:nvPr/>
        </p:nvSpPr>
        <p:spPr>
          <a:xfrm>
            <a:off x="2034918" y="1185653"/>
            <a:ext cx="10524086" cy="656590"/>
          </a:xfrm>
          <a:prstGeom prst="rect">
            <a:avLst/>
          </a:prstGeom>
          <a:ln w="12700">
            <a:miter lim="400000"/>
          </a:ln>
          <a:extLst>
            <a:ext uri="{C572A759-6A51-4108-AA02-DFA0A04FC94B}">
              <ma14:wrappingTextBoxFlag xmlns:ma14="http://schemas.microsoft.com/office/mac/drawingml/2011/main" val="1"/>
            </a:ext>
          </a:extLst>
        </p:spPr>
        <p:txBody>
          <a:bodyPr wrap="square" lIns="50800" tIns="50800" rIns="50800" bIns="50800" anchor="ctr">
            <a:spAutoFit/>
          </a:bodyPr>
          <a:lstStyle>
            <a:lvl1pPr>
              <a:defRPr>
                <a:latin typeface="Myriad Pro"/>
                <a:ea typeface="Myriad Pro"/>
                <a:cs typeface="Myriad Pro"/>
                <a:sym typeface="Myriad Pro"/>
              </a:defRPr>
            </a:lvl1pPr>
          </a:lstStyle>
          <a:p>
            <a:pPr algn="l"/>
            <a:r>
              <a:rPr lang="en-US" b="1" dirty="0" smtClean="0"/>
              <a:t>Guide: </a:t>
            </a:r>
            <a:r>
              <a:rPr lang="en-US" dirty="0" smtClean="0"/>
              <a:t>Tracking Usage</a:t>
            </a:r>
            <a:endParaRPr lang="en-US" dirty="0"/>
          </a:p>
        </p:txBody>
      </p:sp>
      <p:pic>
        <p:nvPicPr>
          <p:cNvPr id="7" name="Picture 6"/>
          <p:cNvPicPr>
            <a:picLocks noChangeAspect="1"/>
          </p:cNvPicPr>
          <p:nvPr/>
        </p:nvPicPr>
        <p:blipFill>
          <a:blip r:embed="rId3"/>
          <a:stretch>
            <a:fillRect/>
          </a:stretch>
        </p:blipFill>
        <p:spPr>
          <a:xfrm>
            <a:off x="56872" y="4386024"/>
            <a:ext cx="790575" cy="885825"/>
          </a:xfrm>
          <a:prstGeom prst="rect">
            <a:avLst/>
          </a:prstGeom>
        </p:spPr>
      </p:pic>
    </p:spTree>
    <p:extLst>
      <p:ext uri="{BB962C8B-B14F-4D97-AF65-F5344CB8AC3E}">
        <p14:creationId xmlns:p14="http://schemas.microsoft.com/office/powerpoint/2010/main" val="1860330896"/>
      </p:ext>
    </p:extLst>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131"/>
          <p:cNvSpPr/>
          <p:nvPr/>
        </p:nvSpPr>
        <p:spPr>
          <a:xfrm>
            <a:off x="2034918" y="1185653"/>
            <a:ext cx="10524086" cy="656590"/>
          </a:xfrm>
          <a:prstGeom prst="rect">
            <a:avLst/>
          </a:prstGeom>
          <a:ln w="12700">
            <a:miter lim="400000"/>
          </a:ln>
          <a:extLst>
            <a:ext uri="{C572A759-6A51-4108-AA02-DFA0A04FC94B}">
              <ma14:wrappingTextBoxFlag xmlns:ma14="http://schemas.microsoft.com/office/mac/drawingml/2011/main" val="1"/>
            </a:ext>
          </a:extLst>
        </p:spPr>
        <p:txBody>
          <a:bodyPr wrap="square" lIns="50800" tIns="50800" rIns="50800" bIns="50800" anchor="ctr">
            <a:spAutoFit/>
          </a:bodyPr>
          <a:lstStyle>
            <a:lvl1pPr>
              <a:defRPr>
                <a:latin typeface="Myriad Pro"/>
                <a:ea typeface="Myriad Pro"/>
                <a:cs typeface="Myriad Pro"/>
                <a:sym typeface="Myriad Pro"/>
              </a:defRPr>
            </a:lvl1pPr>
          </a:lstStyle>
          <a:p>
            <a:pPr algn="l"/>
            <a:r>
              <a:rPr lang="en-US" b="1" dirty="0" smtClean="0"/>
              <a:t>Findability</a:t>
            </a:r>
            <a:endParaRPr b="1" dirty="0"/>
          </a:p>
        </p:txBody>
      </p:sp>
      <p:grpSp>
        <p:nvGrpSpPr>
          <p:cNvPr id="4" name="Group 3"/>
          <p:cNvGrpSpPr/>
          <p:nvPr/>
        </p:nvGrpSpPr>
        <p:grpSpPr>
          <a:xfrm>
            <a:off x="2513950" y="2079396"/>
            <a:ext cx="6210043" cy="2255953"/>
            <a:chOff x="2513950" y="2079396"/>
            <a:chExt cx="6210043" cy="2255953"/>
          </a:xfrm>
        </p:grpSpPr>
        <p:pic>
          <p:nvPicPr>
            <p:cNvPr id="3" name="Picture 2"/>
            <p:cNvPicPr>
              <a:picLocks noChangeAspect="1"/>
            </p:cNvPicPr>
            <p:nvPr/>
          </p:nvPicPr>
          <p:blipFill rotWithShape="1">
            <a:blip r:embed="rId3"/>
            <a:srcRect r="22561"/>
            <a:stretch/>
          </p:blipFill>
          <p:spPr>
            <a:xfrm flipH="1">
              <a:off x="2513950" y="2079396"/>
              <a:ext cx="2662764" cy="2255953"/>
            </a:xfrm>
            <a:prstGeom prst="rect">
              <a:avLst/>
            </a:prstGeom>
          </p:spPr>
        </p:pic>
        <p:pic>
          <p:nvPicPr>
            <p:cNvPr id="6" name="Picture 5"/>
            <p:cNvPicPr>
              <a:picLocks noChangeAspect="1"/>
            </p:cNvPicPr>
            <p:nvPr/>
          </p:nvPicPr>
          <p:blipFill>
            <a:blip r:embed="rId4"/>
            <a:stretch>
              <a:fillRect/>
            </a:stretch>
          </p:blipFill>
          <p:spPr>
            <a:xfrm>
              <a:off x="7506607" y="2365147"/>
              <a:ext cx="1217386" cy="1549400"/>
            </a:xfrm>
            <a:prstGeom prst="rect">
              <a:avLst/>
            </a:prstGeom>
          </p:spPr>
        </p:pic>
        <p:cxnSp>
          <p:nvCxnSpPr>
            <p:cNvPr id="9" name="Straight Arrow Connector 8"/>
            <p:cNvCxnSpPr/>
            <p:nvPr/>
          </p:nvCxnSpPr>
          <p:spPr>
            <a:xfrm>
              <a:off x="5952442" y="3207372"/>
              <a:ext cx="977900" cy="0"/>
            </a:xfrm>
            <a:prstGeom prst="straightConnector1">
              <a:avLst/>
            </a:prstGeom>
            <a:noFill/>
            <a:ln w="50800" cap="flat">
              <a:solidFill>
                <a:srgbClr val="000000"/>
              </a:solidFill>
              <a:prstDash val="solid"/>
              <a:miter lim="400000"/>
              <a:tailEnd type="triangle"/>
            </a:ln>
            <a:effectLst/>
            <a:sp3d/>
          </p:spPr>
          <p:style>
            <a:lnRef idx="0">
              <a:scrgbClr r="0" g="0" b="0"/>
            </a:lnRef>
            <a:fillRef idx="0">
              <a:scrgbClr r="0" g="0" b="0"/>
            </a:fillRef>
            <a:effectRef idx="0">
              <a:scrgbClr r="0" g="0" b="0"/>
            </a:effectRef>
            <a:fontRef idx="none"/>
          </p:style>
        </p:cxnSp>
      </p:grpSp>
      <p:sp>
        <p:nvSpPr>
          <p:cNvPr id="27" name="Shape 118"/>
          <p:cNvSpPr txBox="1">
            <a:spLocks/>
          </p:cNvSpPr>
          <p:nvPr/>
        </p:nvSpPr>
        <p:spPr>
          <a:xfrm>
            <a:off x="-256823" y="9324391"/>
            <a:ext cx="3587923" cy="429209"/>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1" i="0" u="none" strike="noStrike" cap="none" spc="0" normalizeH="0" baseline="0">
                <a:ln>
                  <a:noFill/>
                </a:ln>
                <a:solidFill>
                  <a:schemeClr val="bg1"/>
                </a:solidFill>
                <a:effectLst/>
                <a:uFillTx/>
                <a:latin typeface="Calibri" panose="020F0502020204030204" pitchFamily="34" charset="0"/>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a:lstStyle>
          <a:p>
            <a:r>
              <a:rPr lang="en-US" sz="2000" dirty="0" smtClean="0">
                <a:solidFill>
                  <a:schemeClr val="bg1">
                    <a:lumMod val="85000"/>
                  </a:schemeClr>
                </a:solidFill>
              </a:rPr>
              <a:t>https://</a:t>
            </a:r>
            <a:r>
              <a:rPr lang="en-US" sz="2000" dirty="0" err="1" smtClean="0">
                <a:solidFill>
                  <a:schemeClr val="bg1">
                    <a:lumMod val="85000"/>
                  </a:schemeClr>
                </a:solidFill>
              </a:rPr>
              <a:t>namesforlife.com</a:t>
            </a:r>
            <a:endParaRPr lang="en-US" sz="2000" dirty="0">
              <a:solidFill>
                <a:schemeClr val="bg1">
                  <a:lumMod val="85000"/>
                </a:schemeClr>
              </a:solidFill>
            </a:endParaRPr>
          </a:p>
        </p:txBody>
      </p:sp>
      <p:sp>
        <p:nvSpPr>
          <p:cNvPr id="29" name="Shape 118"/>
          <p:cNvSpPr txBox="1">
            <a:spLocks/>
          </p:cNvSpPr>
          <p:nvPr/>
        </p:nvSpPr>
        <p:spPr>
          <a:xfrm>
            <a:off x="10396329" y="9324391"/>
            <a:ext cx="2594113" cy="429209"/>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1" i="0" u="none" strike="noStrike" cap="none" spc="0" normalizeH="0" baseline="0">
                <a:ln>
                  <a:noFill/>
                </a:ln>
                <a:solidFill>
                  <a:schemeClr val="bg1"/>
                </a:solidFill>
                <a:effectLst/>
                <a:uFillTx/>
                <a:latin typeface="Calibri" panose="020F0502020204030204" pitchFamily="34" charset="0"/>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a:lstStyle>
          <a:p>
            <a:r>
              <a:rPr lang="en-US" sz="1000" dirty="0" smtClean="0">
                <a:solidFill>
                  <a:schemeClr val="bg1">
                    <a:lumMod val="85000"/>
                  </a:schemeClr>
                </a:solidFill>
                <a:latin typeface="Myriad Pro" charset="0"/>
                <a:ea typeface="Myriad Pro" charset="0"/>
                <a:cs typeface="Myriad Pro" charset="0"/>
              </a:rPr>
              <a:t>Copyright ©2018  NamesforLife, LLC</a:t>
            </a:r>
          </a:p>
          <a:p>
            <a:r>
              <a:rPr lang="en-US" sz="1000" dirty="0" smtClean="0">
                <a:solidFill>
                  <a:schemeClr val="bg1">
                    <a:lumMod val="85000"/>
                  </a:schemeClr>
                </a:solidFill>
                <a:latin typeface="Myriad Pro" charset="0"/>
                <a:ea typeface="Myriad Pro" charset="0"/>
                <a:cs typeface="Myriad Pro" charset="0"/>
              </a:rPr>
              <a:t>All rights reserved </a:t>
            </a:r>
            <a:endParaRPr lang="en-US" sz="1000" dirty="0">
              <a:solidFill>
                <a:schemeClr val="bg1">
                  <a:lumMod val="85000"/>
                </a:schemeClr>
              </a:solidFill>
              <a:latin typeface="Myriad Pro" charset="0"/>
              <a:ea typeface="Myriad Pro" charset="0"/>
              <a:cs typeface="Myriad Pro" charset="0"/>
            </a:endParaRPr>
          </a:p>
        </p:txBody>
      </p:sp>
    </p:spTree>
    <p:extLst>
      <p:ext uri="{BB962C8B-B14F-4D97-AF65-F5344CB8AC3E}">
        <p14:creationId xmlns:p14="http://schemas.microsoft.com/office/powerpoint/2010/main" val="1964335831"/>
      </p:ext>
    </p:extLst>
  </p:cSld>
  <p:clrMapOvr>
    <a:masterClrMapping/>
  </p:clrMapOvr>
  <p:transition spd="med"/>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64300" y="1429631"/>
            <a:ext cx="10988566" cy="646331"/>
          </a:xfrm>
          <a:prstGeom prst="rect">
            <a:avLst/>
          </a:prstGeom>
        </p:spPr>
        <p:txBody>
          <a:bodyPr wrap="square">
            <a:spAutoFit/>
          </a:bodyPr>
          <a:lstStyle/>
          <a:p>
            <a:pPr algn="l">
              <a:defRPr>
                <a:solidFill>
                  <a:srgbClr val="FFFFFF"/>
                </a:solidFill>
                <a:latin typeface="Myriad Pro"/>
                <a:ea typeface="Myriad Pro"/>
                <a:cs typeface="Myriad Pro"/>
                <a:sym typeface="Myriad Pro"/>
              </a:defRPr>
            </a:pPr>
            <a:r>
              <a:rPr lang="en-US" dirty="0" smtClean="0">
                <a:solidFill>
                  <a:schemeClr val="tx1"/>
                </a:solidFill>
              </a:rPr>
              <a:t>Some closing thoughts</a:t>
            </a:r>
            <a:endParaRPr lang="en-US" baseline="31999" dirty="0">
              <a:solidFill>
                <a:schemeClr val="tx1"/>
              </a:solidFill>
            </a:endParaRPr>
          </a:p>
        </p:txBody>
      </p:sp>
      <p:sp>
        <p:nvSpPr>
          <p:cNvPr id="3" name="Rectangle 2"/>
          <p:cNvSpPr/>
          <p:nvPr/>
        </p:nvSpPr>
        <p:spPr>
          <a:xfrm>
            <a:off x="1662384" y="2160300"/>
            <a:ext cx="11113816" cy="6555641"/>
          </a:xfrm>
          <a:prstGeom prst="rect">
            <a:avLst/>
          </a:prstGeom>
        </p:spPr>
        <p:txBody>
          <a:bodyPr wrap="square">
            <a:spAutoFit/>
          </a:bodyPr>
          <a:lstStyle/>
          <a:p>
            <a:pPr algn="l"/>
            <a:r>
              <a:rPr lang="en-US" sz="3200" dirty="0" smtClean="0">
                <a:latin typeface="Myriad Pro" charset="0"/>
                <a:ea typeface="Myriad Pro" charset="0"/>
                <a:cs typeface="Myriad Pro" charset="0"/>
              </a:rPr>
              <a:t>Culture collections are high-value assets</a:t>
            </a:r>
            <a:endParaRPr lang="en-US" sz="3200" dirty="0">
              <a:latin typeface="Myriad Pro" charset="0"/>
              <a:ea typeface="Myriad Pro" charset="0"/>
              <a:cs typeface="Myriad Pro" charset="0"/>
            </a:endParaRPr>
          </a:p>
          <a:p>
            <a:pPr marL="342900" indent="-342900" algn="l">
              <a:buFont typeface="Arial" panose="020B0604020202020204" pitchFamily="34" charset="0"/>
              <a:buChar char="•"/>
            </a:pPr>
            <a:r>
              <a:rPr lang="en-US" sz="2800" dirty="0" smtClean="0">
                <a:latin typeface="Myriad Pro" charset="0"/>
                <a:ea typeface="Myriad Pro" charset="0"/>
                <a:cs typeface="Myriad Pro" charset="0"/>
              </a:rPr>
              <a:t>Repositories of well characterized research artifacts</a:t>
            </a:r>
          </a:p>
          <a:p>
            <a:pPr marL="342900" indent="-342900" algn="l">
              <a:buFont typeface="Arial" panose="020B0604020202020204" pitchFamily="34" charset="0"/>
              <a:buChar char="•"/>
            </a:pPr>
            <a:r>
              <a:rPr lang="en-US" sz="2800" dirty="0" smtClean="0">
                <a:latin typeface="Myriad Pro" charset="0"/>
                <a:ea typeface="Myriad Pro" charset="0"/>
                <a:cs typeface="Myriad Pro" charset="0"/>
              </a:rPr>
              <a:t>Rich metadata that describes those artifacts</a:t>
            </a:r>
            <a:endParaRPr lang="en-US" sz="2800" dirty="0">
              <a:latin typeface="Myriad Pro" charset="0"/>
              <a:ea typeface="Myriad Pro" charset="0"/>
              <a:cs typeface="Myriad Pro" charset="0"/>
            </a:endParaRPr>
          </a:p>
          <a:p>
            <a:pPr marL="342900" indent="-342900" algn="l">
              <a:buFont typeface="Arial" panose="020B0604020202020204" pitchFamily="34" charset="0"/>
              <a:buChar char="•"/>
            </a:pPr>
            <a:r>
              <a:rPr lang="en-US" sz="2800" dirty="0" smtClean="0">
                <a:latin typeface="Myriad Pro" charset="0"/>
                <a:ea typeface="Myriad Pro" charset="0"/>
                <a:cs typeface="Myriad Pro" charset="0"/>
              </a:rPr>
              <a:t>Historical value or current/future value?</a:t>
            </a:r>
            <a:endParaRPr lang="en-US" sz="2800" dirty="0">
              <a:latin typeface="Myriad Pro" charset="0"/>
              <a:ea typeface="Myriad Pro" charset="0"/>
              <a:cs typeface="Myriad Pro" charset="0"/>
            </a:endParaRPr>
          </a:p>
          <a:p>
            <a:pPr marL="342900" indent="-342900" algn="l">
              <a:buFont typeface="Arial" panose="020B0604020202020204" pitchFamily="34" charset="0"/>
              <a:buChar char="•"/>
            </a:pPr>
            <a:endParaRPr lang="en-US" sz="2000" dirty="0" smtClean="0">
              <a:latin typeface="Myriad Pro" charset="0"/>
              <a:ea typeface="Myriad Pro" charset="0"/>
              <a:cs typeface="Myriad Pro" charset="0"/>
            </a:endParaRPr>
          </a:p>
          <a:p>
            <a:pPr algn="l"/>
            <a:r>
              <a:rPr lang="en-US" sz="3200" dirty="0" smtClean="0">
                <a:latin typeface="Myriad Pro" charset="0"/>
                <a:ea typeface="Myriad Pro" charset="0"/>
                <a:cs typeface="Myriad Pro" charset="0"/>
              </a:rPr>
              <a:t>New products/services</a:t>
            </a:r>
          </a:p>
          <a:p>
            <a:pPr marL="457200" indent="-457200" algn="l">
              <a:buFont typeface="Arial" charset="0"/>
              <a:buChar char="•"/>
            </a:pPr>
            <a:r>
              <a:rPr lang="en-US" sz="2800" dirty="0" smtClean="0">
                <a:latin typeface="Myriad Pro" charset="0"/>
                <a:ea typeface="Myriad Pro" charset="0"/>
                <a:cs typeface="Myriad Pro" charset="0"/>
              </a:rPr>
              <a:t>What’s the competition</a:t>
            </a:r>
          </a:p>
          <a:p>
            <a:pPr marL="457200" indent="-457200" algn="l">
              <a:buFont typeface="Arial" charset="0"/>
              <a:buChar char="•"/>
            </a:pPr>
            <a:r>
              <a:rPr lang="en-US" sz="2800" dirty="0" smtClean="0">
                <a:latin typeface="Myriad Pro" charset="0"/>
                <a:ea typeface="Myriad Pro" charset="0"/>
                <a:cs typeface="Myriad Pro" charset="0"/>
              </a:rPr>
              <a:t>How to reach new users</a:t>
            </a:r>
          </a:p>
          <a:p>
            <a:pPr algn="l"/>
            <a:endParaRPr lang="en-US" sz="2000" dirty="0">
              <a:latin typeface="Myriad Pro" charset="0"/>
              <a:ea typeface="Myriad Pro" charset="0"/>
              <a:cs typeface="Myriad Pro" charset="0"/>
            </a:endParaRPr>
          </a:p>
          <a:p>
            <a:pPr algn="l"/>
            <a:r>
              <a:rPr lang="en-US" sz="3200" dirty="0" smtClean="0">
                <a:latin typeface="Myriad Pro" charset="0"/>
                <a:ea typeface="Myriad Pro" charset="0"/>
                <a:cs typeface="Myriad Pro" charset="0"/>
              </a:rPr>
              <a:t>Discoverability</a:t>
            </a:r>
          </a:p>
          <a:p>
            <a:pPr marL="457200" indent="-457200" algn="l">
              <a:buFont typeface="Arial" charset="0"/>
              <a:buChar char="•"/>
            </a:pPr>
            <a:r>
              <a:rPr lang="en-US" sz="2800" dirty="0" smtClean="0">
                <a:latin typeface="Myriad Pro" charset="0"/>
                <a:ea typeface="Myriad Pro" charset="0"/>
                <a:cs typeface="Myriad Pro" charset="0"/>
              </a:rPr>
              <a:t>NamesforLife offers ways to make your strains and collection discoverable</a:t>
            </a:r>
          </a:p>
          <a:p>
            <a:pPr marL="457200" indent="-457200" algn="l">
              <a:buFont typeface="Arial" charset="0"/>
              <a:buChar char="•"/>
            </a:pPr>
            <a:r>
              <a:rPr lang="en-US" sz="2800" dirty="0" smtClean="0">
                <a:latin typeface="Myriad Pro" charset="0"/>
                <a:ea typeface="Myriad Pro" charset="0"/>
                <a:cs typeface="Myriad Pro" charset="0"/>
              </a:rPr>
              <a:t>NamesforLife can monitor/track historical and current usage</a:t>
            </a:r>
          </a:p>
          <a:p>
            <a:pPr marL="457200" indent="-457200" algn="l">
              <a:buFont typeface="Arial" charset="0"/>
              <a:buChar char="•"/>
            </a:pPr>
            <a:r>
              <a:rPr lang="en-US" sz="2800" dirty="0" smtClean="0">
                <a:latin typeface="Myriad Pro" charset="0"/>
                <a:ea typeface="Myriad Pro" charset="0"/>
                <a:cs typeface="Myriad Pro" charset="0"/>
              </a:rPr>
              <a:t>System and methods are proven, requires very modest effort to exploit</a:t>
            </a:r>
            <a:r>
              <a:rPr lang="en-US" sz="3200" dirty="0">
                <a:latin typeface="Myriad Pro" charset="0"/>
                <a:ea typeface="Myriad Pro" charset="0"/>
                <a:cs typeface="Myriad Pro" charset="0"/>
              </a:rPr>
              <a:t>	</a:t>
            </a:r>
            <a:r>
              <a:rPr lang="en-US" sz="3200" dirty="0" smtClean="0">
                <a:latin typeface="Myriad Pro" charset="0"/>
                <a:ea typeface="Myriad Pro" charset="0"/>
                <a:cs typeface="Myriad Pro" charset="0"/>
              </a:rPr>
              <a:t> </a:t>
            </a:r>
          </a:p>
        </p:txBody>
      </p:sp>
      <p:sp>
        <p:nvSpPr>
          <p:cNvPr id="4" name="Rectangle 3"/>
          <p:cNvSpPr/>
          <p:nvPr/>
        </p:nvSpPr>
        <p:spPr>
          <a:xfrm>
            <a:off x="2197100" y="8800279"/>
            <a:ext cx="8610600" cy="954107"/>
          </a:xfrm>
          <a:prstGeom prst="rect">
            <a:avLst/>
          </a:prstGeom>
        </p:spPr>
        <p:txBody>
          <a:bodyPr wrap="square">
            <a:spAutoFit/>
          </a:bodyPr>
          <a:lstStyle/>
          <a:p>
            <a:r>
              <a:rPr lang="en-US" sz="2800" dirty="0" smtClean="0">
                <a:solidFill>
                  <a:schemeClr val="bg1"/>
                </a:solidFill>
                <a:latin typeface="Myriad Pro" charset="0"/>
                <a:ea typeface="Myriad Pro" charset="0"/>
                <a:cs typeface="Myriad Pro" charset="0"/>
              </a:rPr>
              <a:t>If </a:t>
            </a:r>
            <a:r>
              <a:rPr lang="en-US" sz="2800" dirty="0">
                <a:solidFill>
                  <a:schemeClr val="bg1"/>
                </a:solidFill>
                <a:latin typeface="Myriad Pro" charset="0"/>
                <a:ea typeface="Myriad Pro" charset="0"/>
                <a:cs typeface="Myriad Pro" charset="0"/>
              </a:rPr>
              <a:t>your organization wants to be involved in the next </a:t>
            </a:r>
            <a:r>
              <a:rPr lang="en-US" sz="2800" dirty="0" smtClean="0">
                <a:solidFill>
                  <a:schemeClr val="bg1"/>
                </a:solidFill>
                <a:latin typeface="Myriad Pro" charset="0"/>
                <a:ea typeface="Myriad Pro" charset="0"/>
                <a:cs typeface="Myriad Pro" charset="0"/>
              </a:rPr>
              <a:t>steps, contact me at </a:t>
            </a:r>
            <a:r>
              <a:rPr lang="en-US" sz="2800" dirty="0" err="1" smtClean="0">
                <a:solidFill>
                  <a:schemeClr val="bg1"/>
                </a:solidFill>
                <a:latin typeface="Myriad Pro" charset="0"/>
                <a:ea typeface="Myriad Pro" charset="0"/>
                <a:cs typeface="Myriad Pro" charset="0"/>
              </a:rPr>
              <a:t>garrity@namesforlife.com</a:t>
            </a:r>
            <a:endParaRPr lang="en-US" sz="2800" dirty="0">
              <a:solidFill>
                <a:schemeClr val="bg1"/>
              </a:solidFill>
            </a:endParaRPr>
          </a:p>
        </p:txBody>
      </p:sp>
    </p:spTree>
    <p:extLst>
      <p:ext uri="{BB962C8B-B14F-4D97-AF65-F5344CB8AC3E}">
        <p14:creationId xmlns:p14="http://schemas.microsoft.com/office/powerpoint/2010/main" val="849046793"/>
      </p:ext>
    </p:extLst>
  </p:cSld>
  <p:clrMapOvr>
    <a:masterClrMapping/>
  </p:clrMapOvr>
  <p:transition spd="med"/>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596804" y="5920351"/>
            <a:ext cx="1609147" cy="883453"/>
          </a:xfrm>
          <a:prstGeom prst="rect">
            <a:avLst/>
          </a:prstGeom>
        </p:spPr>
      </p:pic>
      <p:sp>
        <p:nvSpPr>
          <p:cNvPr id="5" name="TextBox 4"/>
          <p:cNvSpPr txBox="1"/>
          <p:nvPr/>
        </p:nvSpPr>
        <p:spPr>
          <a:xfrm>
            <a:off x="1564009" y="6726358"/>
            <a:ext cx="1864613" cy="923330"/>
          </a:xfrm>
          <a:prstGeom prst="rect">
            <a:avLst/>
          </a:prstGeom>
          <a:noFill/>
        </p:spPr>
        <p:txBody>
          <a:bodyPr wrap="none" rtlCol="0">
            <a:spAutoFit/>
          </a:bodyPr>
          <a:lstStyle/>
          <a:p>
            <a:pPr algn="l"/>
            <a:r>
              <a:rPr lang="en-US" sz="1800" b="1" dirty="0">
                <a:solidFill>
                  <a:schemeClr val="tx1"/>
                </a:solidFill>
              </a:rPr>
              <a:t>Nikos Kyrpides</a:t>
            </a:r>
          </a:p>
          <a:p>
            <a:pPr algn="l"/>
            <a:r>
              <a:rPr lang="en-US" sz="1800" b="1" dirty="0">
                <a:solidFill>
                  <a:schemeClr val="tx1"/>
                </a:solidFill>
              </a:rPr>
              <a:t>Neha Varghese</a:t>
            </a:r>
          </a:p>
          <a:p>
            <a:pPr algn="l"/>
            <a:r>
              <a:rPr lang="en-US" sz="1800" b="1" dirty="0" smtClean="0">
                <a:solidFill>
                  <a:schemeClr val="tx1"/>
                </a:solidFill>
              </a:rPr>
              <a:t>TBK Reddy</a:t>
            </a:r>
            <a:endParaRPr lang="en-US" sz="1800" b="1" dirty="0">
              <a:solidFill>
                <a:schemeClr val="tx1"/>
              </a:solidFill>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53356" y="3691693"/>
            <a:ext cx="2341781" cy="780594"/>
          </a:xfrm>
          <a:prstGeom prst="rect">
            <a:avLst/>
          </a:prstGeom>
          <a:solidFill>
            <a:schemeClr val="bg1"/>
          </a:solidFill>
        </p:spPr>
      </p:pic>
      <p:sp>
        <p:nvSpPr>
          <p:cNvPr id="7" name="Rectangle 6"/>
          <p:cNvSpPr/>
          <p:nvPr/>
        </p:nvSpPr>
        <p:spPr>
          <a:xfrm>
            <a:off x="1486502" y="4410096"/>
            <a:ext cx="2007293" cy="1477328"/>
          </a:xfrm>
          <a:prstGeom prst="rect">
            <a:avLst/>
          </a:prstGeom>
        </p:spPr>
        <p:txBody>
          <a:bodyPr wrap="square">
            <a:spAutoFit/>
          </a:bodyPr>
          <a:lstStyle/>
          <a:p>
            <a:pPr algn="l"/>
            <a:r>
              <a:rPr lang="en-US" sz="1800" b="1" dirty="0">
                <a:solidFill>
                  <a:schemeClr val="tx1"/>
                </a:solidFill>
                <a:latin typeface="+mj-lt"/>
                <a:ea typeface="Calibri" charset="0"/>
                <a:cs typeface="Calibri" charset="0"/>
              </a:rPr>
              <a:t>Terry Marsh</a:t>
            </a:r>
          </a:p>
          <a:p>
            <a:pPr algn="l"/>
            <a:r>
              <a:rPr lang="en-US" sz="1800" b="1" dirty="0">
                <a:solidFill>
                  <a:schemeClr val="tx1"/>
                </a:solidFill>
                <a:effectLst/>
                <a:latin typeface="+mj-lt"/>
                <a:ea typeface="Calibri" charset="0"/>
                <a:cs typeface="Calibri" charset="0"/>
              </a:rPr>
              <a:t>Ashley Shade</a:t>
            </a:r>
          </a:p>
          <a:p>
            <a:pPr algn="l"/>
            <a:r>
              <a:rPr lang="en-US" sz="1800" b="1" dirty="0">
                <a:solidFill>
                  <a:schemeClr val="tx1"/>
                </a:solidFill>
                <a:latin typeface="+mj-lt"/>
                <a:ea typeface="Calibri" charset="0"/>
                <a:cs typeface="Calibri" charset="0"/>
              </a:rPr>
              <a:t>John </a:t>
            </a:r>
            <a:r>
              <a:rPr lang="en-US" sz="1800" b="1" dirty="0" err="1">
                <a:solidFill>
                  <a:schemeClr val="tx1"/>
                </a:solidFill>
                <a:latin typeface="+mj-lt"/>
                <a:ea typeface="Calibri" charset="0"/>
                <a:cs typeface="Calibri" charset="0"/>
              </a:rPr>
              <a:t>Guitta</a:t>
            </a:r>
            <a:r>
              <a:rPr lang="en-US" sz="1800" b="1" dirty="0" err="1">
                <a:solidFill>
                  <a:schemeClr val="tx1"/>
                </a:solidFill>
                <a:latin typeface="Calibri" charset="0"/>
                <a:ea typeface="Calibri" charset="0"/>
                <a:cs typeface="Calibri" charset="0"/>
              </a:rPr>
              <a:t>r</a:t>
            </a:r>
            <a:endParaRPr lang="en-US" sz="1800" b="1" dirty="0">
              <a:solidFill>
                <a:schemeClr val="tx1"/>
              </a:solidFill>
              <a:latin typeface="Calibri" charset="0"/>
              <a:ea typeface="Calibri" charset="0"/>
              <a:cs typeface="Calibri" charset="0"/>
            </a:endParaRPr>
          </a:p>
          <a:p>
            <a:pPr algn="l"/>
            <a:r>
              <a:rPr lang="en-US" sz="1800" b="1" dirty="0">
                <a:solidFill>
                  <a:schemeClr val="tx1"/>
                </a:solidFill>
              </a:rPr>
              <a:t>Keven </a:t>
            </a:r>
            <a:r>
              <a:rPr lang="en-US" sz="1800" b="1" dirty="0" smtClean="0">
                <a:solidFill>
                  <a:schemeClr val="tx1"/>
                </a:solidFill>
              </a:rPr>
              <a:t>Petersen</a:t>
            </a:r>
          </a:p>
          <a:p>
            <a:pPr algn="l"/>
            <a:r>
              <a:rPr lang="en-US" sz="1800" b="1" dirty="0" smtClean="0">
                <a:solidFill>
                  <a:schemeClr val="tx1"/>
                </a:solidFill>
              </a:rPr>
              <a:t>Nenad Krdzavac</a:t>
            </a:r>
            <a:endParaRPr lang="en-US" sz="1800" b="1" dirty="0">
              <a:solidFill>
                <a:schemeClr val="tx1"/>
              </a:solidFill>
            </a:endParaRPr>
          </a:p>
        </p:txBody>
      </p:sp>
      <p:sp>
        <p:nvSpPr>
          <p:cNvPr id="8" name="Rectangle 7"/>
          <p:cNvSpPr/>
          <p:nvPr/>
        </p:nvSpPr>
        <p:spPr>
          <a:xfrm>
            <a:off x="1488497" y="2879916"/>
            <a:ext cx="2414614" cy="923330"/>
          </a:xfrm>
          <a:prstGeom prst="rect">
            <a:avLst/>
          </a:prstGeom>
        </p:spPr>
        <p:txBody>
          <a:bodyPr wrap="square">
            <a:spAutoFit/>
          </a:bodyPr>
          <a:lstStyle/>
          <a:p>
            <a:pPr algn="l"/>
            <a:r>
              <a:rPr lang="en-US" sz="1800" b="1" dirty="0">
                <a:solidFill>
                  <a:schemeClr val="tx1"/>
                </a:solidFill>
              </a:rPr>
              <a:t>Dave </a:t>
            </a:r>
            <a:r>
              <a:rPr lang="en-US" sz="1800" b="1" dirty="0" err="1">
                <a:solidFill>
                  <a:schemeClr val="tx1"/>
                </a:solidFill>
              </a:rPr>
              <a:t>Ussery</a:t>
            </a:r>
            <a:endParaRPr lang="en-US" sz="1800" b="1" dirty="0">
              <a:solidFill>
                <a:schemeClr val="tx1"/>
              </a:solidFill>
            </a:endParaRPr>
          </a:p>
          <a:p>
            <a:pPr algn="l"/>
            <a:r>
              <a:rPr lang="en-US" sz="1800" b="1" dirty="0">
                <a:solidFill>
                  <a:schemeClr val="tx1"/>
                </a:solidFill>
              </a:rPr>
              <a:t>Michael Robeson</a:t>
            </a:r>
          </a:p>
          <a:p>
            <a:pPr algn="l"/>
            <a:r>
              <a:rPr lang="en-US" sz="1800" b="1" dirty="0">
                <a:solidFill>
                  <a:schemeClr val="tx1"/>
                </a:solidFill>
              </a:rPr>
              <a:t>Trudy </a:t>
            </a:r>
            <a:r>
              <a:rPr lang="en-US" sz="1800" b="1" dirty="0" err="1">
                <a:solidFill>
                  <a:schemeClr val="tx1"/>
                </a:solidFill>
              </a:rPr>
              <a:t>Wassenar</a:t>
            </a:r>
            <a:endParaRPr lang="en-US" sz="1800" b="1" dirty="0">
              <a:solidFill>
                <a:schemeClr val="tx1"/>
              </a:solidFill>
            </a:endParaRPr>
          </a:p>
        </p:txBody>
      </p:sp>
      <p:pic>
        <p:nvPicPr>
          <p:cNvPr id="9" name="Picture 8"/>
          <p:cNvPicPr>
            <a:picLocks noChangeAspect="1"/>
          </p:cNvPicPr>
          <p:nvPr/>
        </p:nvPicPr>
        <p:blipFill rotWithShape="1">
          <a:blip r:embed="rId4">
            <a:extLst>
              <a:ext uri="{28A0092B-C50C-407E-A947-70E740481C1C}">
                <a14:useLocalDpi xmlns:a14="http://schemas.microsoft.com/office/drawing/2010/main" val="0"/>
              </a:ext>
            </a:extLst>
          </a:blip>
          <a:srcRect t="-7492" r="50609"/>
          <a:stretch/>
        </p:blipFill>
        <p:spPr>
          <a:xfrm>
            <a:off x="1488497" y="2151368"/>
            <a:ext cx="1971751" cy="741687"/>
          </a:xfrm>
          <a:prstGeom prst="rect">
            <a:avLst/>
          </a:prstGeom>
        </p:spPr>
      </p:pic>
      <p:sp>
        <p:nvSpPr>
          <p:cNvPr id="10" name="TextBox 9"/>
          <p:cNvSpPr txBox="1"/>
          <p:nvPr/>
        </p:nvSpPr>
        <p:spPr>
          <a:xfrm>
            <a:off x="9622261" y="1924601"/>
            <a:ext cx="2387723" cy="1477328"/>
          </a:xfrm>
          <a:prstGeom prst="rect">
            <a:avLst/>
          </a:prstGeom>
          <a:noFill/>
        </p:spPr>
        <p:txBody>
          <a:bodyPr wrap="square" rtlCol="0">
            <a:spAutoFit/>
          </a:bodyPr>
          <a:lstStyle/>
          <a:p>
            <a:pPr algn="l"/>
            <a:r>
              <a:rPr lang="en-US" sz="1800" b="1" dirty="0">
                <a:solidFill>
                  <a:schemeClr val="tx1"/>
                </a:solidFill>
                <a:latin typeface="+mj-lt"/>
              </a:rPr>
              <a:t>Charles T. Parker</a:t>
            </a:r>
          </a:p>
          <a:p>
            <a:pPr algn="l"/>
            <a:r>
              <a:rPr lang="en-US" sz="1800" b="1" dirty="0">
                <a:solidFill>
                  <a:schemeClr val="tx1"/>
                </a:solidFill>
              </a:rPr>
              <a:t>Nicole Osier</a:t>
            </a:r>
            <a:r>
              <a:rPr lang="en-US" sz="1800" b="1" dirty="0">
                <a:solidFill>
                  <a:schemeClr val="tx1"/>
                </a:solidFill>
                <a:latin typeface="+mj-lt"/>
              </a:rPr>
              <a:t> </a:t>
            </a:r>
          </a:p>
          <a:p>
            <a:pPr algn="l"/>
            <a:r>
              <a:rPr lang="en-US" sz="1800" b="1" dirty="0">
                <a:solidFill>
                  <a:schemeClr val="tx1"/>
                </a:solidFill>
                <a:latin typeface="+mj-lt"/>
              </a:rPr>
              <a:t>Vo Phan Chuong</a:t>
            </a:r>
          </a:p>
          <a:p>
            <a:pPr algn="l"/>
            <a:r>
              <a:rPr lang="en-US" sz="1800" b="1" dirty="0">
                <a:solidFill>
                  <a:schemeClr val="tx1"/>
                </a:solidFill>
                <a:latin typeface="+mj-lt"/>
              </a:rPr>
              <a:t>Dorothea Taylor</a:t>
            </a:r>
          </a:p>
          <a:p>
            <a:pPr algn="l"/>
            <a:r>
              <a:rPr lang="en-US" sz="1800" b="1" dirty="0">
                <a:solidFill>
                  <a:schemeClr val="tx1"/>
                </a:solidFill>
                <a:latin typeface="+mj-lt"/>
              </a:rPr>
              <a:t>Kara Mannor</a:t>
            </a:r>
          </a:p>
        </p:txBody>
      </p:sp>
      <p:pic>
        <p:nvPicPr>
          <p:cNvPr id="11" name="Picture 10"/>
          <p:cNvPicPr>
            <a:picLocks noChangeAspect="1"/>
          </p:cNvPicPr>
          <p:nvPr/>
        </p:nvPicPr>
        <p:blipFill>
          <a:blip r:embed="rId5"/>
          <a:stretch>
            <a:fillRect/>
          </a:stretch>
        </p:blipFill>
        <p:spPr>
          <a:xfrm>
            <a:off x="9924502" y="5573329"/>
            <a:ext cx="1579438" cy="979651"/>
          </a:xfrm>
          <a:prstGeom prst="rect">
            <a:avLst/>
          </a:prstGeom>
        </p:spPr>
      </p:pic>
      <p:pic>
        <p:nvPicPr>
          <p:cNvPr id="12" name="Picture 11"/>
          <p:cNvPicPr>
            <a:picLocks noChangeAspect="1"/>
          </p:cNvPicPr>
          <p:nvPr/>
        </p:nvPicPr>
        <p:blipFill>
          <a:blip r:embed="rId6"/>
          <a:stretch>
            <a:fillRect/>
          </a:stretch>
        </p:blipFill>
        <p:spPr>
          <a:xfrm>
            <a:off x="9672251" y="4855075"/>
            <a:ext cx="2882900" cy="635000"/>
          </a:xfrm>
          <a:prstGeom prst="rect">
            <a:avLst/>
          </a:prstGeom>
        </p:spPr>
      </p:pic>
      <p:pic>
        <p:nvPicPr>
          <p:cNvPr id="13" name="Picture 12"/>
          <p:cNvPicPr>
            <a:picLocks noChangeAspect="1"/>
          </p:cNvPicPr>
          <p:nvPr/>
        </p:nvPicPr>
        <p:blipFill>
          <a:blip r:embed="rId7"/>
          <a:stretch>
            <a:fillRect/>
          </a:stretch>
        </p:blipFill>
        <p:spPr>
          <a:xfrm>
            <a:off x="9700747" y="6672084"/>
            <a:ext cx="1978793" cy="752992"/>
          </a:xfrm>
          <a:prstGeom prst="rect">
            <a:avLst/>
          </a:prstGeom>
        </p:spPr>
      </p:pic>
      <p:pic>
        <p:nvPicPr>
          <p:cNvPr id="14" name="Picture 13"/>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328155" y="3750642"/>
            <a:ext cx="2451100" cy="537470"/>
          </a:xfrm>
          <a:prstGeom prst="rect">
            <a:avLst/>
          </a:prstGeom>
        </p:spPr>
      </p:pic>
      <p:grpSp>
        <p:nvGrpSpPr>
          <p:cNvPr id="16" name="Group 15"/>
          <p:cNvGrpSpPr/>
          <p:nvPr/>
        </p:nvGrpSpPr>
        <p:grpSpPr>
          <a:xfrm>
            <a:off x="9585547" y="1262243"/>
            <a:ext cx="2037653" cy="548640"/>
            <a:chOff x="7116177" y="3429373"/>
            <a:chExt cx="2037653" cy="548640"/>
          </a:xfrm>
        </p:grpSpPr>
        <p:sp>
          <p:nvSpPr>
            <p:cNvPr id="17" name="Shape 116"/>
            <p:cNvSpPr/>
            <p:nvPr/>
          </p:nvSpPr>
          <p:spPr>
            <a:xfrm>
              <a:off x="7580502" y="3508639"/>
              <a:ext cx="1465146" cy="299442"/>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100" b="1" i="1">
                  <a:latin typeface="Georgia"/>
                  <a:ea typeface="Georgia"/>
                  <a:cs typeface="Georgia"/>
                  <a:sym typeface="Georgia"/>
                </a:defRPr>
              </a:lvl1pPr>
            </a:lstStyle>
            <a:p>
              <a:r>
                <a:rPr sz="1477" dirty="0">
                  <a:solidFill>
                    <a:schemeClr val="tx1"/>
                  </a:solidFill>
                </a:rPr>
                <a:t>NamesforLife </a:t>
              </a:r>
            </a:p>
          </p:txBody>
        </p:sp>
        <p:pic>
          <p:nvPicPr>
            <p:cNvPr id="18" name="Picture 17"/>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116177" y="3429373"/>
              <a:ext cx="367589" cy="548640"/>
            </a:xfrm>
            <a:prstGeom prst="rect">
              <a:avLst/>
            </a:prstGeom>
          </p:spPr>
        </p:pic>
        <p:sp>
          <p:nvSpPr>
            <p:cNvPr id="19" name="Shape 117"/>
            <p:cNvSpPr/>
            <p:nvPr/>
          </p:nvSpPr>
          <p:spPr>
            <a:xfrm>
              <a:off x="7339224" y="3713023"/>
              <a:ext cx="1814606" cy="241092"/>
            </a:xfrm>
            <a:prstGeom prst="rect">
              <a:avLst/>
            </a:prstGeom>
            <a:ln w="12700">
              <a:miter lim="400000"/>
            </a:ln>
            <a:extLst>
              <a:ext uri="{C572A759-6A51-4108-AA02-DFA0A04FC94B}">
                <ma14:wrappingTextBoxFlag xmlns:ma14="http://schemas.microsoft.com/office/mac/drawingml/2011/main" val="1"/>
              </a:ext>
            </a:extLst>
          </p:spPr>
          <p:txBody>
            <a:bodyPr wrap="square" lIns="50800" tIns="50800" rIns="50800" bIns="50800"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300" i="1">
                  <a:latin typeface="Times New Roman"/>
                  <a:ea typeface="Times New Roman"/>
                  <a:cs typeface="Times New Roman"/>
                  <a:sym typeface="Times New Roman"/>
                </a:defRPr>
              </a:lvl1pPr>
            </a:lstStyle>
            <a:p>
              <a:r>
                <a:rPr sz="900" dirty="0">
                  <a:solidFill>
                    <a:schemeClr val="tx1"/>
                  </a:solidFill>
                </a:rPr>
                <a:t>Bringing meaning to life ... </a:t>
              </a:r>
            </a:p>
          </p:txBody>
        </p:sp>
      </p:grpSp>
      <p:sp>
        <p:nvSpPr>
          <p:cNvPr id="20" name="TextBox 19"/>
          <p:cNvSpPr txBox="1"/>
          <p:nvPr/>
        </p:nvSpPr>
        <p:spPr>
          <a:xfrm>
            <a:off x="9622261" y="3302179"/>
            <a:ext cx="2357960" cy="1200329"/>
          </a:xfrm>
          <a:prstGeom prst="rect">
            <a:avLst/>
          </a:prstGeom>
          <a:noFill/>
        </p:spPr>
        <p:txBody>
          <a:bodyPr wrap="square" rtlCol="0">
            <a:spAutoFit/>
          </a:bodyPr>
          <a:lstStyle/>
          <a:p>
            <a:pPr algn="l"/>
            <a:r>
              <a:rPr lang="en-US" sz="1800" b="1" dirty="0">
                <a:solidFill>
                  <a:schemeClr val="tx1"/>
                </a:solidFill>
                <a:latin typeface="+mj-lt"/>
              </a:rPr>
              <a:t>Sarah Wigley</a:t>
            </a:r>
          </a:p>
          <a:p>
            <a:pPr algn="l"/>
            <a:r>
              <a:rPr lang="en-US" sz="1800" b="1" dirty="0" smtClean="0">
                <a:solidFill>
                  <a:schemeClr val="tx1"/>
                </a:solidFill>
                <a:latin typeface="+mj-lt"/>
              </a:rPr>
              <a:t>Grace </a:t>
            </a:r>
            <a:r>
              <a:rPr lang="en-US" sz="1800" b="1" dirty="0">
                <a:solidFill>
                  <a:schemeClr val="tx1"/>
                </a:solidFill>
                <a:latin typeface="+mj-lt"/>
              </a:rPr>
              <a:t>Rodriguez</a:t>
            </a:r>
          </a:p>
          <a:p>
            <a:pPr algn="l"/>
            <a:r>
              <a:rPr lang="en-US" sz="1800" b="1" dirty="0">
                <a:solidFill>
                  <a:schemeClr val="tx1"/>
                </a:solidFill>
                <a:latin typeface="+mj-lt"/>
              </a:rPr>
              <a:t>Amber Roberts</a:t>
            </a:r>
          </a:p>
          <a:p>
            <a:pPr algn="l"/>
            <a:r>
              <a:rPr lang="en-US" sz="1800" b="1" dirty="0">
                <a:solidFill>
                  <a:schemeClr val="tx1"/>
                </a:solidFill>
                <a:latin typeface="+mj-lt"/>
              </a:rPr>
              <a:t>Danny Bakoz</a:t>
            </a:r>
          </a:p>
        </p:txBody>
      </p:sp>
      <p:pic>
        <p:nvPicPr>
          <p:cNvPr id="21" name="Picture 20"/>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467904" y="1208567"/>
            <a:ext cx="1995182" cy="582164"/>
          </a:xfrm>
          <a:prstGeom prst="rect">
            <a:avLst/>
          </a:prstGeom>
        </p:spPr>
      </p:pic>
      <p:sp>
        <p:nvSpPr>
          <p:cNvPr id="22" name="TextBox 21"/>
          <p:cNvSpPr txBox="1"/>
          <p:nvPr/>
        </p:nvSpPr>
        <p:spPr>
          <a:xfrm>
            <a:off x="1411364" y="1796388"/>
            <a:ext cx="1980029" cy="369332"/>
          </a:xfrm>
          <a:prstGeom prst="rect">
            <a:avLst/>
          </a:prstGeom>
          <a:noFill/>
        </p:spPr>
        <p:txBody>
          <a:bodyPr wrap="none" rtlCol="0">
            <a:spAutoFit/>
          </a:bodyPr>
          <a:lstStyle/>
          <a:p>
            <a:pPr algn="l"/>
            <a:r>
              <a:rPr lang="en-US" sz="1800" b="1" dirty="0" smtClean="0">
                <a:solidFill>
                  <a:schemeClr val="tx1"/>
                </a:solidFill>
              </a:rPr>
              <a:t>Roman A. Barco</a:t>
            </a:r>
            <a:endParaRPr lang="en-US" sz="1800" b="1" dirty="0">
              <a:solidFill>
                <a:schemeClr val="tx1"/>
              </a:solidFill>
            </a:endParaRPr>
          </a:p>
        </p:txBody>
      </p:sp>
      <p:pic>
        <p:nvPicPr>
          <p:cNvPr id="23" name="Picture 22"/>
          <p:cNvPicPr>
            <a:picLocks noChangeAspect="1"/>
          </p:cNvPicPr>
          <p:nvPr/>
        </p:nvPicPr>
        <p:blipFill rotWithShape="1">
          <a:blip r:embed="rId11"/>
          <a:srcRect l="-140" t="34588" r="2746" b="20309"/>
          <a:stretch/>
        </p:blipFill>
        <p:spPr>
          <a:xfrm>
            <a:off x="4239045" y="2492202"/>
            <a:ext cx="2658430" cy="909727"/>
          </a:xfrm>
          <a:prstGeom prst="rect">
            <a:avLst/>
          </a:prstGeom>
        </p:spPr>
      </p:pic>
      <p:pic>
        <p:nvPicPr>
          <p:cNvPr id="25" name="Picture 24"/>
          <p:cNvPicPr>
            <a:picLocks noChangeAspect="1"/>
          </p:cNvPicPr>
          <p:nvPr/>
        </p:nvPicPr>
        <p:blipFill>
          <a:blip r:embed="rId12"/>
          <a:stretch>
            <a:fillRect/>
          </a:stretch>
        </p:blipFill>
        <p:spPr>
          <a:xfrm>
            <a:off x="4853303" y="1335438"/>
            <a:ext cx="1378548" cy="1010233"/>
          </a:xfrm>
          <a:prstGeom prst="rect">
            <a:avLst/>
          </a:prstGeom>
        </p:spPr>
      </p:pic>
      <p:pic>
        <p:nvPicPr>
          <p:cNvPr id="26" name="Picture 25"/>
          <p:cNvPicPr>
            <a:picLocks noChangeAspect="1"/>
          </p:cNvPicPr>
          <p:nvPr/>
        </p:nvPicPr>
        <p:blipFill>
          <a:blip r:embed="rId13"/>
          <a:stretch>
            <a:fillRect/>
          </a:stretch>
        </p:blipFill>
        <p:spPr>
          <a:xfrm>
            <a:off x="4350799" y="4762813"/>
            <a:ext cx="2403071" cy="592144"/>
          </a:xfrm>
          <a:prstGeom prst="rect">
            <a:avLst/>
          </a:prstGeom>
        </p:spPr>
      </p:pic>
      <p:pic>
        <p:nvPicPr>
          <p:cNvPr id="27" name="Picture 26"/>
          <p:cNvPicPr>
            <a:picLocks noChangeAspect="1"/>
          </p:cNvPicPr>
          <p:nvPr/>
        </p:nvPicPr>
        <p:blipFill>
          <a:blip r:embed="rId14"/>
          <a:stretch>
            <a:fillRect/>
          </a:stretch>
        </p:blipFill>
        <p:spPr>
          <a:xfrm>
            <a:off x="4372770" y="5639488"/>
            <a:ext cx="2390980" cy="732053"/>
          </a:xfrm>
          <a:prstGeom prst="rect">
            <a:avLst/>
          </a:prstGeom>
        </p:spPr>
      </p:pic>
      <p:pic>
        <p:nvPicPr>
          <p:cNvPr id="28" name="Picture 27"/>
          <p:cNvPicPr>
            <a:picLocks noChangeAspect="1"/>
          </p:cNvPicPr>
          <p:nvPr/>
        </p:nvPicPr>
        <p:blipFill>
          <a:blip r:embed="rId15"/>
          <a:stretch>
            <a:fillRect/>
          </a:stretch>
        </p:blipFill>
        <p:spPr>
          <a:xfrm>
            <a:off x="4732916" y="6705947"/>
            <a:ext cx="1638835" cy="682848"/>
          </a:xfrm>
          <a:prstGeom prst="rect">
            <a:avLst/>
          </a:prstGeom>
        </p:spPr>
      </p:pic>
      <p:sp>
        <p:nvSpPr>
          <p:cNvPr id="30" name="TextBox 29"/>
          <p:cNvSpPr txBox="1"/>
          <p:nvPr/>
        </p:nvSpPr>
        <p:spPr>
          <a:xfrm>
            <a:off x="493020" y="7779270"/>
            <a:ext cx="11934825" cy="1015663"/>
          </a:xfrm>
          <a:prstGeom prst="rect">
            <a:avLst/>
          </a:prstGeom>
          <a:noFill/>
        </p:spPr>
        <p:txBody>
          <a:bodyPr wrap="square" rtlCol="0">
            <a:spAutoFit/>
          </a:bodyPr>
          <a:lstStyle/>
          <a:p>
            <a:pPr algn="just"/>
            <a:r>
              <a:rPr lang="en-US" sz="1200" b="1" dirty="0">
                <a:solidFill>
                  <a:schemeClr val="tx1"/>
                </a:solidFill>
              </a:rPr>
              <a:t>This work was funded through the Small Business Technology Transfer program of the United States Department of Energy under grants number DE-FG02-07ER86321 and DE-SC0006191. Funding for business development was provided through grants and loans from the Michigan Economic Development Corporation and the Michigan Universities Commercialization Initiative. NamesforLife semantic resolution technology is covered under US Patent 7,925,444 B2. The SOSCC systems and methods is covered under US Patent 8,036,997. Semiotic fingerprinting is covered under US 8,903,824. Semantic tagging, indexing, equivalency mapping, and latent semantic analysis of molecular sequence data are the subjects of pending US and EPO patent applications.    </a:t>
            </a:r>
            <a:endParaRPr lang="en-US" sz="1200" dirty="0">
              <a:solidFill>
                <a:schemeClr val="tx1"/>
              </a:solidFill>
            </a:endParaRPr>
          </a:p>
        </p:txBody>
      </p:sp>
      <p:sp>
        <p:nvSpPr>
          <p:cNvPr id="32" name="AutoShape 4" descr="mage result for crossref logo"/>
          <p:cNvSpPr>
            <a:spLocks noChangeAspect="1" noChangeArrowheads="1"/>
          </p:cNvSpPr>
          <p:nvPr/>
        </p:nvSpPr>
        <p:spPr bwMode="auto">
          <a:xfrm>
            <a:off x="0" y="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 name="AutoShape 6" descr="ata:image/png;base64,iVBORw0KGgoAAAANSUhEUgAAARcAAAC1CAMAAABCrku3AAABNVBMVEX///9PWFg+scj/xyzY0sTvM0B"/>
          <p:cNvSpPr>
            <a:spLocks noChangeAspect="1" noChangeArrowheads="1"/>
          </p:cNvSpPr>
          <p:nvPr/>
        </p:nvSpPr>
        <p:spPr bwMode="auto">
          <a:xfrm>
            <a:off x="152400" y="1524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34" name="Picture 33"/>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7583038" y="3291570"/>
            <a:ext cx="1188119" cy="770787"/>
          </a:xfrm>
          <a:prstGeom prst="rect">
            <a:avLst/>
          </a:prstGeom>
        </p:spPr>
      </p:pic>
      <p:pic>
        <p:nvPicPr>
          <p:cNvPr id="35" name="Picture 34"/>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7649183" y="4533308"/>
            <a:ext cx="1412775" cy="869400"/>
          </a:xfrm>
          <a:prstGeom prst="rect">
            <a:avLst/>
          </a:prstGeom>
        </p:spPr>
      </p:pic>
      <p:pic>
        <p:nvPicPr>
          <p:cNvPr id="36" name="Picture 35"/>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7549788" y="5856139"/>
            <a:ext cx="1435857" cy="380725"/>
          </a:xfrm>
          <a:prstGeom prst="rect">
            <a:avLst/>
          </a:prstGeom>
        </p:spPr>
      </p:pic>
      <p:sp>
        <p:nvSpPr>
          <p:cNvPr id="31" name="Shape 118"/>
          <p:cNvSpPr txBox="1">
            <a:spLocks/>
          </p:cNvSpPr>
          <p:nvPr/>
        </p:nvSpPr>
        <p:spPr>
          <a:xfrm>
            <a:off x="-256823" y="9324391"/>
            <a:ext cx="3587923" cy="429209"/>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1" i="0" u="none" strike="noStrike" cap="none" spc="0" normalizeH="0" baseline="0">
                <a:ln>
                  <a:noFill/>
                </a:ln>
                <a:solidFill>
                  <a:schemeClr val="bg1"/>
                </a:solidFill>
                <a:effectLst/>
                <a:uFillTx/>
                <a:latin typeface="Calibri" panose="020F0502020204030204" pitchFamily="34" charset="0"/>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a:lstStyle>
          <a:p>
            <a:r>
              <a:rPr lang="en-US" sz="2000" dirty="0" smtClean="0">
                <a:solidFill>
                  <a:schemeClr val="bg1">
                    <a:lumMod val="85000"/>
                  </a:schemeClr>
                </a:solidFill>
              </a:rPr>
              <a:t>https://</a:t>
            </a:r>
            <a:r>
              <a:rPr lang="en-US" sz="2000" dirty="0" err="1" smtClean="0">
                <a:solidFill>
                  <a:schemeClr val="bg1">
                    <a:lumMod val="85000"/>
                  </a:schemeClr>
                </a:solidFill>
              </a:rPr>
              <a:t>namesforlife.com</a:t>
            </a:r>
            <a:endParaRPr lang="en-US" sz="2000" dirty="0">
              <a:solidFill>
                <a:schemeClr val="bg1">
                  <a:lumMod val="85000"/>
                </a:schemeClr>
              </a:solidFill>
            </a:endParaRPr>
          </a:p>
        </p:txBody>
      </p:sp>
      <p:sp>
        <p:nvSpPr>
          <p:cNvPr id="37" name="Shape 118"/>
          <p:cNvSpPr txBox="1">
            <a:spLocks/>
          </p:cNvSpPr>
          <p:nvPr/>
        </p:nvSpPr>
        <p:spPr>
          <a:xfrm>
            <a:off x="10396329" y="9324391"/>
            <a:ext cx="2594113" cy="429209"/>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1" i="0" u="none" strike="noStrike" cap="none" spc="0" normalizeH="0" baseline="0">
                <a:ln>
                  <a:noFill/>
                </a:ln>
                <a:solidFill>
                  <a:schemeClr val="bg1"/>
                </a:solidFill>
                <a:effectLst/>
                <a:uFillTx/>
                <a:latin typeface="Calibri" panose="020F0502020204030204" pitchFamily="34" charset="0"/>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a:lstStyle>
          <a:p>
            <a:r>
              <a:rPr lang="en-US" sz="1000" dirty="0" smtClean="0">
                <a:solidFill>
                  <a:schemeClr val="bg1">
                    <a:lumMod val="85000"/>
                  </a:schemeClr>
                </a:solidFill>
                <a:latin typeface="Myriad Pro" charset="0"/>
                <a:ea typeface="Myriad Pro" charset="0"/>
                <a:cs typeface="Myriad Pro" charset="0"/>
              </a:rPr>
              <a:t>Copyright ©2018  NamesforLife, LLC</a:t>
            </a:r>
          </a:p>
          <a:p>
            <a:r>
              <a:rPr lang="en-US" sz="1000" dirty="0" smtClean="0">
                <a:solidFill>
                  <a:schemeClr val="bg1">
                    <a:lumMod val="85000"/>
                  </a:schemeClr>
                </a:solidFill>
                <a:latin typeface="Myriad Pro" charset="0"/>
                <a:ea typeface="Myriad Pro" charset="0"/>
                <a:cs typeface="Myriad Pro" charset="0"/>
              </a:rPr>
              <a:t>All rights reserved </a:t>
            </a:r>
            <a:endParaRPr lang="en-US" sz="1000" dirty="0">
              <a:solidFill>
                <a:schemeClr val="bg1">
                  <a:lumMod val="85000"/>
                </a:schemeClr>
              </a:solidFill>
              <a:latin typeface="Myriad Pro" charset="0"/>
              <a:ea typeface="Myriad Pro" charset="0"/>
              <a:cs typeface="Myriad Pro" charset="0"/>
            </a:endParaRPr>
          </a:p>
        </p:txBody>
      </p:sp>
    </p:spTree>
    <p:extLst>
      <p:ext uri="{BB962C8B-B14F-4D97-AF65-F5344CB8AC3E}">
        <p14:creationId xmlns:p14="http://schemas.microsoft.com/office/powerpoint/2010/main" val="357824667"/>
      </p:ext>
    </p:extLst>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131"/>
          <p:cNvSpPr/>
          <p:nvPr/>
        </p:nvSpPr>
        <p:spPr>
          <a:xfrm>
            <a:off x="2034918" y="1185653"/>
            <a:ext cx="10524086" cy="656590"/>
          </a:xfrm>
          <a:prstGeom prst="rect">
            <a:avLst/>
          </a:prstGeom>
          <a:ln w="12700">
            <a:miter lim="400000"/>
          </a:ln>
          <a:extLst>
            <a:ext uri="{C572A759-6A51-4108-AA02-DFA0A04FC94B}">
              <ma14:wrappingTextBoxFlag xmlns:ma14="http://schemas.microsoft.com/office/mac/drawingml/2011/main" val="1"/>
            </a:ext>
          </a:extLst>
        </p:spPr>
        <p:txBody>
          <a:bodyPr wrap="square" lIns="50800" tIns="50800" rIns="50800" bIns="50800" anchor="ctr">
            <a:spAutoFit/>
          </a:bodyPr>
          <a:lstStyle>
            <a:lvl1pPr>
              <a:defRPr>
                <a:latin typeface="Myriad Pro"/>
                <a:ea typeface="Myriad Pro"/>
                <a:cs typeface="Myriad Pro"/>
                <a:sym typeface="Myriad Pro"/>
              </a:defRPr>
            </a:lvl1pPr>
          </a:lstStyle>
          <a:p>
            <a:pPr algn="l"/>
            <a:r>
              <a:rPr lang="en-US" b="1" dirty="0" smtClean="0"/>
              <a:t>Findability</a:t>
            </a:r>
            <a:endParaRPr b="1" dirty="0"/>
          </a:p>
        </p:txBody>
      </p:sp>
      <p:grpSp>
        <p:nvGrpSpPr>
          <p:cNvPr id="4" name="Group 3"/>
          <p:cNvGrpSpPr/>
          <p:nvPr/>
        </p:nvGrpSpPr>
        <p:grpSpPr>
          <a:xfrm>
            <a:off x="2513950" y="2079396"/>
            <a:ext cx="6210043" cy="2255953"/>
            <a:chOff x="2513950" y="2079396"/>
            <a:chExt cx="6210043" cy="2255953"/>
          </a:xfrm>
        </p:grpSpPr>
        <p:pic>
          <p:nvPicPr>
            <p:cNvPr id="3" name="Picture 2"/>
            <p:cNvPicPr>
              <a:picLocks noChangeAspect="1"/>
            </p:cNvPicPr>
            <p:nvPr/>
          </p:nvPicPr>
          <p:blipFill rotWithShape="1">
            <a:blip r:embed="rId3"/>
            <a:srcRect r="22561"/>
            <a:stretch/>
          </p:blipFill>
          <p:spPr>
            <a:xfrm flipH="1">
              <a:off x="2513950" y="2079396"/>
              <a:ext cx="2662764" cy="2255953"/>
            </a:xfrm>
            <a:prstGeom prst="rect">
              <a:avLst/>
            </a:prstGeom>
          </p:spPr>
        </p:pic>
        <p:pic>
          <p:nvPicPr>
            <p:cNvPr id="6" name="Picture 5"/>
            <p:cNvPicPr>
              <a:picLocks noChangeAspect="1"/>
            </p:cNvPicPr>
            <p:nvPr/>
          </p:nvPicPr>
          <p:blipFill>
            <a:blip r:embed="rId4"/>
            <a:stretch>
              <a:fillRect/>
            </a:stretch>
          </p:blipFill>
          <p:spPr>
            <a:xfrm>
              <a:off x="7506607" y="2365147"/>
              <a:ext cx="1217386" cy="1549400"/>
            </a:xfrm>
            <a:prstGeom prst="rect">
              <a:avLst/>
            </a:prstGeom>
          </p:spPr>
        </p:pic>
        <p:cxnSp>
          <p:nvCxnSpPr>
            <p:cNvPr id="9" name="Straight Arrow Connector 8"/>
            <p:cNvCxnSpPr/>
            <p:nvPr/>
          </p:nvCxnSpPr>
          <p:spPr>
            <a:xfrm>
              <a:off x="5952442" y="3207372"/>
              <a:ext cx="977900" cy="0"/>
            </a:xfrm>
            <a:prstGeom prst="straightConnector1">
              <a:avLst/>
            </a:prstGeom>
            <a:noFill/>
            <a:ln w="50800" cap="flat">
              <a:solidFill>
                <a:srgbClr val="000000"/>
              </a:solidFill>
              <a:prstDash val="solid"/>
              <a:miter lim="400000"/>
              <a:tailEnd type="triangle"/>
            </a:ln>
            <a:effectLst/>
            <a:sp3d/>
          </p:spPr>
          <p:style>
            <a:lnRef idx="0">
              <a:scrgbClr r="0" g="0" b="0"/>
            </a:lnRef>
            <a:fillRef idx="0">
              <a:scrgbClr r="0" g="0" b="0"/>
            </a:fillRef>
            <a:effectRef idx="0">
              <a:scrgbClr r="0" g="0" b="0"/>
            </a:effectRef>
            <a:fontRef idx="none"/>
          </p:style>
        </p:cxnSp>
      </p:grpSp>
      <p:grpSp>
        <p:nvGrpSpPr>
          <p:cNvPr id="5" name="Group 4"/>
          <p:cNvGrpSpPr/>
          <p:nvPr/>
        </p:nvGrpSpPr>
        <p:grpSpPr>
          <a:xfrm>
            <a:off x="2778520" y="5020431"/>
            <a:ext cx="8033432" cy="3797157"/>
            <a:chOff x="2778520" y="4791831"/>
            <a:chExt cx="8033432" cy="3797157"/>
          </a:xfrm>
        </p:grpSpPr>
        <p:cxnSp>
          <p:nvCxnSpPr>
            <p:cNvPr id="11" name="Straight Arrow Connector 10"/>
            <p:cNvCxnSpPr/>
            <p:nvPr/>
          </p:nvCxnSpPr>
          <p:spPr>
            <a:xfrm>
              <a:off x="5952442" y="6582673"/>
              <a:ext cx="772449" cy="450876"/>
            </a:xfrm>
            <a:prstGeom prst="straightConnector1">
              <a:avLst/>
            </a:prstGeom>
            <a:noFill/>
            <a:ln w="50800" cap="flat">
              <a:solidFill>
                <a:srgbClr val="000000"/>
              </a:solidFill>
              <a:prstDash val="solid"/>
              <a:miter lim="400000"/>
              <a:tailEnd type="triangle"/>
            </a:ln>
            <a:effectLst/>
            <a:sp3d/>
          </p:spPr>
          <p:style>
            <a:lnRef idx="0">
              <a:scrgbClr r="0" g="0" b="0"/>
            </a:lnRef>
            <a:fillRef idx="0">
              <a:scrgbClr r="0" g="0" b="0"/>
            </a:fillRef>
            <a:effectRef idx="0">
              <a:scrgbClr r="0" g="0" b="0"/>
            </a:effectRef>
            <a:fontRef idx="none"/>
          </p:style>
        </p:cxnSp>
        <p:pic>
          <p:nvPicPr>
            <p:cNvPr id="12" name="Picture 11"/>
            <p:cNvPicPr>
              <a:picLocks noChangeAspect="1"/>
            </p:cNvPicPr>
            <p:nvPr/>
          </p:nvPicPr>
          <p:blipFill>
            <a:blip r:embed="rId5"/>
            <a:stretch>
              <a:fillRect/>
            </a:stretch>
          </p:blipFill>
          <p:spPr>
            <a:xfrm>
              <a:off x="6685643" y="4791831"/>
              <a:ext cx="2012950" cy="1127252"/>
            </a:xfrm>
            <a:prstGeom prst="rect">
              <a:avLst/>
            </a:prstGeom>
          </p:spPr>
        </p:pic>
        <p:pic>
          <p:nvPicPr>
            <p:cNvPr id="13" name="Picture 12"/>
            <p:cNvPicPr>
              <a:picLocks noChangeAspect="1"/>
            </p:cNvPicPr>
            <p:nvPr/>
          </p:nvPicPr>
          <p:blipFill>
            <a:blip r:embed="rId6"/>
            <a:stretch>
              <a:fillRect/>
            </a:stretch>
          </p:blipFill>
          <p:spPr>
            <a:xfrm>
              <a:off x="8909050" y="5321299"/>
              <a:ext cx="1022350" cy="1301173"/>
            </a:xfrm>
            <a:prstGeom prst="rect">
              <a:avLst/>
            </a:prstGeom>
          </p:spPr>
        </p:pic>
        <p:pic>
          <p:nvPicPr>
            <p:cNvPr id="14" name="Picture 13"/>
            <p:cNvPicPr>
              <a:picLocks noChangeAspect="1"/>
            </p:cNvPicPr>
            <p:nvPr/>
          </p:nvPicPr>
          <p:blipFill>
            <a:blip r:embed="rId6"/>
            <a:stretch>
              <a:fillRect/>
            </a:stretch>
          </p:blipFill>
          <p:spPr>
            <a:xfrm>
              <a:off x="9232900" y="5482996"/>
              <a:ext cx="1022350" cy="1301173"/>
            </a:xfrm>
            <a:prstGeom prst="rect">
              <a:avLst/>
            </a:prstGeom>
          </p:spPr>
        </p:pic>
        <p:pic>
          <p:nvPicPr>
            <p:cNvPr id="15" name="Picture 14"/>
            <p:cNvPicPr>
              <a:picLocks noChangeAspect="1"/>
            </p:cNvPicPr>
            <p:nvPr/>
          </p:nvPicPr>
          <p:blipFill>
            <a:blip r:embed="rId7"/>
            <a:stretch>
              <a:fillRect/>
            </a:stretch>
          </p:blipFill>
          <p:spPr>
            <a:xfrm>
              <a:off x="9556750" y="5644693"/>
              <a:ext cx="1022350" cy="1301173"/>
            </a:xfrm>
            <a:prstGeom prst="rect">
              <a:avLst/>
            </a:prstGeom>
          </p:spPr>
        </p:pic>
        <p:pic>
          <p:nvPicPr>
            <p:cNvPr id="16" name="Picture 15"/>
            <p:cNvPicPr>
              <a:picLocks noChangeAspect="1"/>
            </p:cNvPicPr>
            <p:nvPr/>
          </p:nvPicPr>
          <p:blipFill>
            <a:blip r:embed="rId8"/>
            <a:stretch>
              <a:fillRect/>
            </a:stretch>
          </p:blipFill>
          <p:spPr>
            <a:xfrm>
              <a:off x="9867899" y="5927497"/>
              <a:ext cx="944053" cy="1180066"/>
            </a:xfrm>
            <a:prstGeom prst="rect">
              <a:avLst/>
            </a:prstGeom>
          </p:spPr>
        </p:pic>
        <p:pic>
          <p:nvPicPr>
            <p:cNvPr id="19" name="Picture 18"/>
            <p:cNvPicPr>
              <a:picLocks noChangeAspect="1"/>
            </p:cNvPicPr>
            <p:nvPr/>
          </p:nvPicPr>
          <p:blipFill>
            <a:blip r:embed="rId9"/>
            <a:stretch>
              <a:fillRect/>
            </a:stretch>
          </p:blipFill>
          <p:spPr>
            <a:xfrm>
              <a:off x="9131300" y="7202237"/>
              <a:ext cx="1447800" cy="1238480"/>
            </a:xfrm>
            <a:prstGeom prst="rect">
              <a:avLst/>
            </a:prstGeom>
          </p:spPr>
        </p:pic>
        <p:cxnSp>
          <p:nvCxnSpPr>
            <p:cNvPr id="20" name="Straight Arrow Connector 19"/>
            <p:cNvCxnSpPr/>
            <p:nvPr/>
          </p:nvCxnSpPr>
          <p:spPr>
            <a:xfrm flipV="1">
              <a:off x="5964238" y="6089194"/>
              <a:ext cx="760653" cy="501195"/>
            </a:xfrm>
            <a:prstGeom prst="straightConnector1">
              <a:avLst/>
            </a:prstGeom>
            <a:noFill/>
            <a:ln w="50800" cap="flat">
              <a:solidFill>
                <a:srgbClr val="000000"/>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25" name="Straight Arrow Connector 24"/>
            <p:cNvCxnSpPr/>
            <p:nvPr/>
          </p:nvCxnSpPr>
          <p:spPr>
            <a:xfrm flipV="1">
              <a:off x="5952442" y="6404658"/>
              <a:ext cx="892677" cy="185731"/>
            </a:xfrm>
            <a:prstGeom prst="straightConnector1">
              <a:avLst/>
            </a:prstGeom>
            <a:noFill/>
            <a:ln w="50800" cap="flat">
              <a:solidFill>
                <a:srgbClr val="000000"/>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28" name="Straight Arrow Connector 27"/>
            <p:cNvCxnSpPr/>
            <p:nvPr/>
          </p:nvCxnSpPr>
          <p:spPr>
            <a:xfrm>
              <a:off x="5952442" y="6590389"/>
              <a:ext cx="868001" cy="111808"/>
            </a:xfrm>
            <a:prstGeom prst="straightConnector1">
              <a:avLst/>
            </a:prstGeom>
            <a:noFill/>
            <a:ln w="50800" cap="flat">
              <a:solidFill>
                <a:srgbClr val="000000"/>
              </a:solidFill>
              <a:prstDash val="solid"/>
              <a:miter lim="400000"/>
              <a:tailEnd type="triangle"/>
            </a:ln>
            <a:effectLst/>
            <a:sp3d/>
          </p:spPr>
          <p:style>
            <a:lnRef idx="0">
              <a:scrgbClr r="0" g="0" b="0"/>
            </a:lnRef>
            <a:fillRef idx="0">
              <a:scrgbClr r="0" g="0" b="0"/>
            </a:fillRef>
            <a:effectRef idx="0">
              <a:scrgbClr r="0" g="0" b="0"/>
            </a:effectRef>
            <a:fontRef idx="none"/>
          </p:style>
        </p:cxnSp>
        <p:pic>
          <p:nvPicPr>
            <p:cNvPr id="18" name="Picture 17"/>
            <p:cNvPicPr>
              <a:picLocks noChangeAspect="1"/>
            </p:cNvPicPr>
            <p:nvPr/>
          </p:nvPicPr>
          <p:blipFill rotWithShape="1">
            <a:blip r:embed="rId3"/>
            <a:srcRect r="22561"/>
            <a:stretch/>
          </p:blipFill>
          <p:spPr>
            <a:xfrm flipH="1">
              <a:off x="2778520" y="5369546"/>
              <a:ext cx="2662765" cy="2255953"/>
            </a:xfrm>
            <a:prstGeom prst="rect">
              <a:avLst/>
            </a:prstGeom>
          </p:spPr>
        </p:pic>
        <p:pic>
          <p:nvPicPr>
            <p:cNvPr id="21" name="Picture 20"/>
            <p:cNvPicPr>
              <a:picLocks noChangeAspect="1"/>
            </p:cNvPicPr>
            <p:nvPr/>
          </p:nvPicPr>
          <p:blipFill>
            <a:blip r:embed="rId10"/>
            <a:stretch>
              <a:fillRect/>
            </a:stretch>
          </p:blipFill>
          <p:spPr>
            <a:xfrm>
              <a:off x="7188200" y="7479203"/>
              <a:ext cx="901700" cy="1109785"/>
            </a:xfrm>
            <a:prstGeom prst="rect">
              <a:avLst/>
            </a:prstGeom>
          </p:spPr>
        </p:pic>
      </p:grpSp>
      <p:sp>
        <p:nvSpPr>
          <p:cNvPr id="22" name="Shape 131"/>
          <p:cNvSpPr/>
          <p:nvPr/>
        </p:nvSpPr>
        <p:spPr>
          <a:xfrm>
            <a:off x="2034918" y="4765787"/>
            <a:ext cx="10524086" cy="656590"/>
          </a:xfrm>
          <a:prstGeom prst="rect">
            <a:avLst/>
          </a:prstGeom>
          <a:ln w="12700">
            <a:miter lim="400000"/>
          </a:ln>
          <a:extLst>
            <a:ext uri="{C572A759-6A51-4108-AA02-DFA0A04FC94B}">
              <ma14:wrappingTextBoxFlag xmlns:ma14="http://schemas.microsoft.com/office/mac/drawingml/2011/main" val="1"/>
            </a:ext>
          </a:extLst>
        </p:spPr>
        <p:txBody>
          <a:bodyPr wrap="square" lIns="50800" tIns="50800" rIns="50800" bIns="50800" anchor="ctr">
            <a:spAutoFit/>
          </a:bodyPr>
          <a:lstStyle>
            <a:lvl1pPr>
              <a:defRPr>
                <a:latin typeface="Myriad Pro"/>
                <a:ea typeface="Myriad Pro"/>
                <a:cs typeface="Myriad Pro"/>
                <a:sym typeface="Myriad Pro"/>
              </a:defRPr>
            </a:lvl1pPr>
          </a:lstStyle>
          <a:p>
            <a:pPr algn="l"/>
            <a:r>
              <a:rPr lang="en-US" b="1" dirty="0"/>
              <a:t>D</a:t>
            </a:r>
            <a:r>
              <a:rPr lang="en-US" b="1" dirty="0" smtClean="0"/>
              <a:t>iscoverability</a:t>
            </a:r>
            <a:endParaRPr b="1" dirty="0"/>
          </a:p>
        </p:txBody>
      </p:sp>
      <p:sp>
        <p:nvSpPr>
          <p:cNvPr id="23" name="Shape 118"/>
          <p:cNvSpPr txBox="1">
            <a:spLocks/>
          </p:cNvSpPr>
          <p:nvPr/>
        </p:nvSpPr>
        <p:spPr>
          <a:xfrm>
            <a:off x="-256823" y="9324391"/>
            <a:ext cx="3587923" cy="429209"/>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1" i="0" u="none" strike="noStrike" cap="none" spc="0" normalizeH="0" baseline="0">
                <a:ln>
                  <a:noFill/>
                </a:ln>
                <a:solidFill>
                  <a:schemeClr val="bg1"/>
                </a:solidFill>
                <a:effectLst/>
                <a:uFillTx/>
                <a:latin typeface="Calibri" panose="020F0502020204030204" pitchFamily="34" charset="0"/>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a:lstStyle>
          <a:p>
            <a:r>
              <a:rPr lang="en-US" sz="2000" dirty="0" smtClean="0">
                <a:solidFill>
                  <a:schemeClr val="bg1">
                    <a:lumMod val="85000"/>
                  </a:schemeClr>
                </a:solidFill>
              </a:rPr>
              <a:t>https://</a:t>
            </a:r>
            <a:r>
              <a:rPr lang="en-US" sz="2000" dirty="0" err="1" smtClean="0">
                <a:solidFill>
                  <a:schemeClr val="bg1">
                    <a:lumMod val="85000"/>
                  </a:schemeClr>
                </a:solidFill>
              </a:rPr>
              <a:t>namesforlife.com</a:t>
            </a:r>
            <a:endParaRPr lang="en-US" sz="2000" dirty="0">
              <a:solidFill>
                <a:schemeClr val="bg1">
                  <a:lumMod val="85000"/>
                </a:schemeClr>
              </a:solidFill>
            </a:endParaRPr>
          </a:p>
        </p:txBody>
      </p:sp>
      <p:sp>
        <p:nvSpPr>
          <p:cNvPr id="24" name="Shape 118"/>
          <p:cNvSpPr txBox="1">
            <a:spLocks/>
          </p:cNvSpPr>
          <p:nvPr/>
        </p:nvSpPr>
        <p:spPr>
          <a:xfrm>
            <a:off x="10396329" y="9324391"/>
            <a:ext cx="2594113" cy="429209"/>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1" i="0" u="none" strike="noStrike" cap="none" spc="0" normalizeH="0" baseline="0">
                <a:ln>
                  <a:noFill/>
                </a:ln>
                <a:solidFill>
                  <a:schemeClr val="bg1"/>
                </a:solidFill>
                <a:effectLst/>
                <a:uFillTx/>
                <a:latin typeface="Calibri" panose="020F0502020204030204" pitchFamily="34" charset="0"/>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a:lstStyle>
          <a:p>
            <a:r>
              <a:rPr lang="en-US" sz="1000" dirty="0" smtClean="0">
                <a:solidFill>
                  <a:schemeClr val="bg1">
                    <a:lumMod val="85000"/>
                  </a:schemeClr>
                </a:solidFill>
                <a:latin typeface="Myriad Pro" charset="0"/>
                <a:ea typeface="Myriad Pro" charset="0"/>
                <a:cs typeface="Myriad Pro" charset="0"/>
              </a:rPr>
              <a:t>Copyright ©2018  NamesforLife, LLC</a:t>
            </a:r>
          </a:p>
          <a:p>
            <a:r>
              <a:rPr lang="en-US" sz="1000" dirty="0" smtClean="0">
                <a:solidFill>
                  <a:schemeClr val="bg1">
                    <a:lumMod val="85000"/>
                  </a:schemeClr>
                </a:solidFill>
                <a:latin typeface="Myriad Pro" charset="0"/>
                <a:ea typeface="Myriad Pro" charset="0"/>
                <a:cs typeface="Myriad Pro" charset="0"/>
              </a:rPr>
              <a:t>All rights reserved </a:t>
            </a:r>
            <a:endParaRPr lang="en-US" sz="1000" dirty="0">
              <a:solidFill>
                <a:schemeClr val="bg1">
                  <a:lumMod val="85000"/>
                </a:schemeClr>
              </a:solidFill>
              <a:latin typeface="Myriad Pro" charset="0"/>
              <a:ea typeface="Myriad Pro" charset="0"/>
              <a:cs typeface="Myriad Pro" charset="0"/>
            </a:endParaRPr>
          </a:p>
        </p:txBody>
      </p:sp>
    </p:spTree>
    <p:extLst>
      <p:ext uri="{BB962C8B-B14F-4D97-AF65-F5344CB8AC3E}">
        <p14:creationId xmlns:p14="http://schemas.microsoft.com/office/powerpoint/2010/main" val="885352414"/>
      </p:ext>
    </p:extLst>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567547" y="1453237"/>
            <a:ext cx="11008517" cy="7168256"/>
            <a:chOff x="341708" y="233914"/>
            <a:chExt cx="13909040" cy="9600380"/>
          </a:xfrm>
        </p:grpSpPr>
        <p:pic>
          <p:nvPicPr>
            <p:cNvPr id="2" name="avl figure.tiff"/>
            <p:cNvPicPr>
              <a:picLocks noChangeAspect="1"/>
            </p:cNvPicPr>
            <p:nvPr/>
          </p:nvPicPr>
          <p:blipFill>
            <a:blip r:embed="rId3">
              <a:extLst/>
            </a:blip>
            <a:stretch>
              <a:fillRect/>
            </a:stretch>
          </p:blipFill>
          <p:spPr>
            <a:xfrm>
              <a:off x="341708" y="4270677"/>
              <a:ext cx="13909040" cy="5563617"/>
            </a:xfrm>
            <a:prstGeom prst="rect">
              <a:avLst/>
            </a:prstGeom>
            <a:ln w="12700">
              <a:miter lim="400000"/>
            </a:ln>
          </p:spPr>
        </p:pic>
        <p:pic>
          <p:nvPicPr>
            <p:cNvPr id="3" name="droppedImage.png"/>
            <p:cNvPicPr>
              <a:picLocks noChangeAspect="1"/>
            </p:cNvPicPr>
            <p:nvPr/>
          </p:nvPicPr>
          <p:blipFill>
            <a:blip r:embed="rId4">
              <a:extLst/>
            </a:blip>
            <a:stretch>
              <a:fillRect/>
            </a:stretch>
          </p:blipFill>
          <p:spPr>
            <a:xfrm>
              <a:off x="637170" y="233914"/>
              <a:ext cx="13382753" cy="4022345"/>
            </a:xfrm>
            <a:prstGeom prst="rect">
              <a:avLst/>
            </a:prstGeom>
            <a:ln w="12700">
              <a:miter lim="400000"/>
            </a:ln>
          </p:spPr>
        </p:pic>
      </p:grpSp>
      <p:sp>
        <p:nvSpPr>
          <p:cNvPr id="5" name="Shape 118"/>
          <p:cNvSpPr txBox="1">
            <a:spLocks/>
          </p:cNvSpPr>
          <p:nvPr/>
        </p:nvSpPr>
        <p:spPr>
          <a:xfrm>
            <a:off x="-256823" y="9324391"/>
            <a:ext cx="3587923" cy="429209"/>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1" i="0" u="none" strike="noStrike" cap="none" spc="0" normalizeH="0" baseline="0">
                <a:ln>
                  <a:noFill/>
                </a:ln>
                <a:solidFill>
                  <a:schemeClr val="bg1"/>
                </a:solidFill>
                <a:effectLst/>
                <a:uFillTx/>
                <a:latin typeface="Calibri" panose="020F0502020204030204" pitchFamily="34" charset="0"/>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a:lstStyle>
          <a:p>
            <a:r>
              <a:rPr lang="en-US" sz="2000" dirty="0" smtClean="0">
                <a:solidFill>
                  <a:schemeClr val="bg1">
                    <a:lumMod val="85000"/>
                  </a:schemeClr>
                </a:solidFill>
              </a:rPr>
              <a:t>https://</a:t>
            </a:r>
            <a:r>
              <a:rPr lang="en-US" sz="2000" dirty="0" err="1" smtClean="0">
                <a:solidFill>
                  <a:schemeClr val="bg1">
                    <a:lumMod val="85000"/>
                  </a:schemeClr>
                </a:solidFill>
              </a:rPr>
              <a:t>namesforlife.com</a:t>
            </a:r>
            <a:endParaRPr lang="en-US" sz="2000" dirty="0">
              <a:solidFill>
                <a:schemeClr val="bg1">
                  <a:lumMod val="85000"/>
                </a:schemeClr>
              </a:solidFill>
            </a:endParaRPr>
          </a:p>
        </p:txBody>
      </p:sp>
      <p:sp>
        <p:nvSpPr>
          <p:cNvPr id="6" name="Shape 118"/>
          <p:cNvSpPr txBox="1">
            <a:spLocks/>
          </p:cNvSpPr>
          <p:nvPr/>
        </p:nvSpPr>
        <p:spPr>
          <a:xfrm>
            <a:off x="10396329" y="9324391"/>
            <a:ext cx="2594113" cy="429209"/>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1" i="0" u="none" strike="noStrike" cap="none" spc="0" normalizeH="0" baseline="0">
                <a:ln>
                  <a:noFill/>
                </a:ln>
                <a:solidFill>
                  <a:schemeClr val="bg1"/>
                </a:solidFill>
                <a:effectLst/>
                <a:uFillTx/>
                <a:latin typeface="Calibri" panose="020F0502020204030204" pitchFamily="34" charset="0"/>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a:lstStyle>
          <a:p>
            <a:r>
              <a:rPr lang="en-US" sz="1000" dirty="0" smtClean="0">
                <a:solidFill>
                  <a:schemeClr val="bg1">
                    <a:lumMod val="85000"/>
                  </a:schemeClr>
                </a:solidFill>
                <a:latin typeface="Myriad Pro" charset="0"/>
                <a:ea typeface="Myriad Pro" charset="0"/>
                <a:cs typeface="Myriad Pro" charset="0"/>
              </a:rPr>
              <a:t>Copyright ©2018  NamesforLife, LLC</a:t>
            </a:r>
          </a:p>
          <a:p>
            <a:r>
              <a:rPr lang="en-US" sz="1000" dirty="0" smtClean="0">
                <a:solidFill>
                  <a:schemeClr val="bg1">
                    <a:lumMod val="85000"/>
                  </a:schemeClr>
                </a:solidFill>
                <a:latin typeface="Myriad Pro" charset="0"/>
                <a:ea typeface="Myriad Pro" charset="0"/>
                <a:cs typeface="Myriad Pro" charset="0"/>
              </a:rPr>
              <a:t>All rights reserved </a:t>
            </a:r>
            <a:endParaRPr lang="en-US" sz="1000" dirty="0">
              <a:solidFill>
                <a:schemeClr val="bg1">
                  <a:lumMod val="85000"/>
                </a:schemeClr>
              </a:solidFill>
              <a:latin typeface="Myriad Pro" charset="0"/>
              <a:ea typeface="Myriad Pro" charset="0"/>
              <a:cs typeface="Myriad Pro" charset="0"/>
            </a:endParaRPr>
          </a:p>
        </p:txBody>
      </p:sp>
    </p:spTree>
    <p:extLst>
      <p:ext uri="{BB962C8B-B14F-4D97-AF65-F5344CB8AC3E}">
        <p14:creationId xmlns:p14="http://schemas.microsoft.com/office/powerpoint/2010/main" val="1763322994"/>
      </p:ext>
    </p:extLst>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Shape 131"/>
          <p:cNvSpPr/>
          <p:nvPr/>
        </p:nvSpPr>
        <p:spPr>
          <a:xfrm>
            <a:off x="2034918" y="2534768"/>
            <a:ext cx="10524086" cy="656590"/>
          </a:xfrm>
          <a:prstGeom prst="rect">
            <a:avLst/>
          </a:prstGeom>
          <a:ln w="12700">
            <a:miter lim="400000"/>
          </a:ln>
          <a:extLst>
            <a:ext uri="{C572A759-6A51-4108-AA02-DFA0A04FC94B}">
              <ma14:wrappingTextBoxFlag xmlns:ma14="http://schemas.microsoft.com/office/mac/drawingml/2011/main" val="1"/>
            </a:ext>
          </a:extLst>
        </p:spPr>
        <p:txBody>
          <a:bodyPr wrap="square" lIns="50800" tIns="50800" rIns="50800" bIns="50800" anchor="ctr">
            <a:spAutoFit/>
          </a:bodyPr>
          <a:lstStyle>
            <a:lvl1pPr>
              <a:defRPr>
                <a:latin typeface="Myriad Pro"/>
                <a:ea typeface="Myriad Pro"/>
                <a:cs typeface="Myriad Pro"/>
                <a:sym typeface="Myriad Pro"/>
              </a:defRPr>
            </a:lvl1pPr>
          </a:lstStyle>
          <a:p>
            <a:pPr algn="l"/>
            <a:r>
              <a:rPr lang="en-US" b="1" dirty="0" smtClean="0"/>
              <a:t>A brief overview of </a:t>
            </a:r>
            <a:r>
              <a:rPr lang="en-US" b="1" dirty="0"/>
              <a:t>N</a:t>
            </a:r>
            <a:r>
              <a:rPr lang="en-US" b="1" dirty="0" smtClean="0"/>
              <a:t>amesforLife</a:t>
            </a:r>
            <a:endParaRPr b="1" dirty="0"/>
          </a:p>
        </p:txBody>
      </p:sp>
      <p:sp>
        <p:nvSpPr>
          <p:cNvPr id="48" name="Rectangle 47"/>
          <p:cNvSpPr/>
          <p:nvPr/>
        </p:nvSpPr>
        <p:spPr>
          <a:xfrm>
            <a:off x="2034918" y="3499872"/>
            <a:ext cx="10969882" cy="3785652"/>
          </a:xfrm>
          <a:prstGeom prst="rect">
            <a:avLst/>
          </a:prstGeom>
        </p:spPr>
        <p:txBody>
          <a:bodyPr wrap="square">
            <a:spAutoFit/>
          </a:bodyPr>
          <a:lstStyle/>
          <a:p>
            <a:pPr algn="l"/>
            <a:r>
              <a:rPr lang="en-US" sz="3200" dirty="0" smtClean="0">
                <a:latin typeface="Myriad Pro" charset="0"/>
                <a:ea typeface="Myriad Pro" charset="0"/>
                <a:cs typeface="Myriad Pro" charset="0"/>
              </a:rPr>
              <a:t>The problem</a:t>
            </a:r>
          </a:p>
          <a:p>
            <a:pPr marL="457200" indent="-457200" algn="l">
              <a:buFont typeface="Arial" charset="0"/>
              <a:buChar char="•"/>
            </a:pPr>
            <a:r>
              <a:rPr lang="en-US" sz="2800" dirty="0" smtClean="0">
                <a:latin typeface="Myriad Pro" charset="0"/>
                <a:ea typeface="Myriad Pro" charset="0"/>
                <a:cs typeface="Myriad Pro" charset="0"/>
              </a:rPr>
              <a:t>Ambiguity of biological nomenclature and terminology</a:t>
            </a:r>
          </a:p>
          <a:p>
            <a:pPr marL="457200" indent="-457200" algn="l">
              <a:buFont typeface="Arial" charset="0"/>
              <a:buChar char="•"/>
            </a:pPr>
            <a:r>
              <a:rPr lang="en-US" sz="2800" dirty="0" smtClean="0">
                <a:latin typeface="Myriad Pro" charset="0"/>
                <a:ea typeface="Myriad Pro" charset="0"/>
                <a:cs typeface="Myriad Pro" charset="0"/>
              </a:rPr>
              <a:t>Challenges for scientists vs. challenges for STM publishers</a:t>
            </a:r>
          </a:p>
          <a:p>
            <a:pPr algn="l"/>
            <a:endParaRPr lang="en-US" sz="3200" dirty="0">
              <a:latin typeface="Myriad Pro" charset="0"/>
              <a:ea typeface="Myriad Pro" charset="0"/>
              <a:cs typeface="Myriad Pro" charset="0"/>
            </a:endParaRPr>
          </a:p>
          <a:p>
            <a:pPr algn="l"/>
            <a:r>
              <a:rPr lang="en-US" sz="3200" dirty="0" smtClean="0">
                <a:latin typeface="Myriad Pro" charset="0"/>
                <a:ea typeface="Myriad Pro" charset="0"/>
                <a:cs typeface="Myriad Pro" charset="0"/>
              </a:rPr>
              <a:t>A novel Information Architecture</a:t>
            </a:r>
          </a:p>
          <a:p>
            <a:pPr marL="457200" indent="-457200" algn="l">
              <a:buFont typeface="Arial" charset="0"/>
              <a:buChar char="•"/>
            </a:pPr>
            <a:r>
              <a:rPr lang="en-US" sz="2800" dirty="0" smtClean="0">
                <a:latin typeface="Myriad Pro" charset="0"/>
                <a:ea typeface="Myriad Pro" charset="0"/>
                <a:cs typeface="Myriad Pro" charset="0"/>
              </a:rPr>
              <a:t>A “transparent information layer”</a:t>
            </a:r>
          </a:p>
          <a:p>
            <a:pPr marL="457200" indent="-457200" algn="l">
              <a:buSzPct val="100000"/>
              <a:buFont typeface="Arial" charset="0"/>
              <a:buChar char="•"/>
            </a:pPr>
            <a:r>
              <a:rPr lang="en-US" sz="2800" dirty="0" smtClean="0">
                <a:latin typeface="Myriad Pro" charset="0"/>
                <a:ea typeface="Myriad Pro" charset="0"/>
                <a:cs typeface="Myriad Pro" charset="0"/>
              </a:rPr>
              <a:t>Tools that serve specific information to readers at the point of need</a:t>
            </a:r>
          </a:p>
          <a:p>
            <a:pPr marL="457200" indent="-457200" algn="l">
              <a:buSzPct val="100000"/>
              <a:buFont typeface="Arial" charset="0"/>
              <a:buChar char="•"/>
            </a:pPr>
            <a:r>
              <a:rPr lang="en-US" sz="2800" dirty="0" smtClean="0">
                <a:latin typeface="Myriad Pro" charset="0"/>
                <a:ea typeface="Myriad Pro" charset="0"/>
                <a:cs typeface="Myriad Pro" charset="0"/>
              </a:rPr>
              <a:t>Tools to improve/automate editorial workflow</a:t>
            </a:r>
          </a:p>
        </p:txBody>
      </p:sp>
      <p:sp>
        <p:nvSpPr>
          <p:cNvPr id="4" name="Shape 118"/>
          <p:cNvSpPr txBox="1">
            <a:spLocks/>
          </p:cNvSpPr>
          <p:nvPr/>
        </p:nvSpPr>
        <p:spPr>
          <a:xfrm>
            <a:off x="-256823" y="9324391"/>
            <a:ext cx="3587923" cy="429209"/>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1" i="0" u="none" strike="noStrike" cap="none" spc="0" normalizeH="0" baseline="0">
                <a:ln>
                  <a:noFill/>
                </a:ln>
                <a:solidFill>
                  <a:schemeClr val="bg1"/>
                </a:solidFill>
                <a:effectLst/>
                <a:uFillTx/>
                <a:latin typeface="Calibri" panose="020F0502020204030204" pitchFamily="34" charset="0"/>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a:lstStyle>
          <a:p>
            <a:r>
              <a:rPr lang="en-US" sz="2000" dirty="0" smtClean="0">
                <a:solidFill>
                  <a:schemeClr val="bg1">
                    <a:lumMod val="85000"/>
                  </a:schemeClr>
                </a:solidFill>
              </a:rPr>
              <a:t>https://</a:t>
            </a:r>
            <a:r>
              <a:rPr lang="en-US" sz="2000" dirty="0" err="1" smtClean="0">
                <a:solidFill>
                  <a:schemeClr val="bg1">
                    <a:lumMod val="85000"/>
                  </a:schemeClr>
                </a:solidFill>
              </a:rPr>
              <a:t>namesforlife.com</a:t>
            </a:r>
            <a:endParaRPr lang="en-US" sz="2000" dirty="0">
              <a:solidFill>
                <a:schemeClr val="bg1">
                  <a:lumMod val="85000"/>
                </a:schemeClr>
              </a:solidFill>
            </a:endParaRPr>
          </a:p>
        </p:txBody>
      </p:sp>
      <p:sp>
        <p:nvSpPr>
          <p:cNvPr id="5" name="Shape 118"/>
          <p:cNvSpPr txBox="1">
            <a:spLocks/>
          </p:cNvSpPr>
          <p:nvPr/>
        </p:nvSpPr>
        <p:spPr>
          <a:xfrm>
            <a:off x="10396329" y="9324391"/>
            <a:ext cx="2594113" cy="429209"/>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1" i="0" u="none" strike="noStrike" cap="none" spc="0" normalizeH="0" baseline="0">
                <a:ln>
                  <a:noFill/>
                </a:ln>
                <a:solidFill>
                  <a:schemeClr val="bg1"/>
                </a:solidFill>
                <a:effectLst/>
                <a:uFillTx/>
                <a:latin typeface="Calibri" panose="020F0502020204030204" pitchFamily="34" charset="0"/>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a:lstStyle>
          <a:p>
            <a:r>
              <a:rPr lang="en-US" sz="1000" dirty="0" smtClean="0">
                <a:solidFill>
                  <a:schemeClr val="bg1">
                    <a:lumMod val="85000"/>
                  </a:schemeClr>
                </a:solidFill>
                <a:latin typeface="Myriad Pro" charset="0"/>
                <a:ea typeface="Myriad Pro" charset="0"/>
                <a:cs typeface="Myriad Pro" charset="0"/>
              </a:rPr>
              <a:t>Copyright ©2018  NamesforLife, LLC</a:t>
            </a:r>
          </a:p>
          <a:p>
            <a:r>
              <a:rPr lang="en-US" sz="1000" dirty="0" smtClean="0">
                <a:solidFill>
                  <a:schemeClr val="bg1">
                    <a:lumMod val="85000"/>
                  </a:schemeClr>
                </a:solidFill>
                <a:latin typeface="Myriad Pro" charset="0"/>
                <a:ea typeface="Myriad Pro" charset="0"/>
                <a:cs typeface="Myriad Pro" charset="0"/>
              </a:rPr>
              <a:t>All rights reserved </a:t>
            </a:r>
            <a:endParaRPr lang="en-US" sz="1000" dirty="0">
              <a:solidFill>
                <a:schemeClr val="bg1">
                  <a:lumMod val="85000"/>
                </a:schemeClr>
              </a:solidFill>
              <a:latin typeface="Myriad Pro" charset="0"/>
              <a:ea typeface="Myriad Pro" charset="0"/>
              <a:cs typeface="Myriad Pro" charset="0"/>
            </a:endParaRPr>
          </a:p>
        </p:txBody>
      </p:sp>
    </p:spTree>
    <p:extLst>
      <p:ext uri="{BB962C8B-B14F-4D97-AF65-F5344CB8AC3E}">
        <p14:creationId xmlns:p14="http://schemas.microsoft.com/office/powerpoint/2010/main" val="1133640003"/>
      </p:ext>
    </p:extLst>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hape 131"/>
          <p:cNvSpPr/>
          <p:nvPr/>
        </p:nvSpPr>
        <p:spPr>
          <a:xfrm>
            <a:off x="2034918" y="1185653"/>
            <a:ext cx="10524086" cy="656590"/>
          </a:xfrm>
          <a:prstGeom prst="rect">
            <a:avLst/>
          </a:prstGeom>
          <a:ln w="12700">
            <a:miter lim="400000"/>
          </a:ln>
          <a:extLst>
            <a:ext uri="{C572A759-6A51-4108-AA02-DFA0A04FC94B}">
              <ma14:wrappingTextBoxFlag xmlns:ma14="http://schemas.microsoft.com/office/mac/drawingml/2011/main" val="1"/>
            </a:ext>
          </a:extLst>
        </p:spPr>
        <p:txBody>
          <a:bodyPr wrap="square" lIns="50800" tIns="50800" rIns="50800" bIns="50800" anchor="ctr">
            <a:spAutoFit/>
          </a:bodyPr>
          <a:lstStyle>
            <a:lvl1pPr>
              <a:defRPr>
                <a:latin typeface="Myriad Pro"/>
                <a:ea typeface="Myriad Pro"/>
                <a:cs typeface="Myriad Pro"/>
                <a:sym typeface="Myriad Pro"/>
              </a:defRPr>
            </a:lvl1pPr>
          </a:lstStyle>
          <a:p>
            <a:pPr algn="l"/>
            <a:r>
              <a:rPr lang="en-US" b="1" dirty="0" smtClean="0"/>
              <a:t>The NamesforLife Information Architecture</a:t>
            </a:r>
            <a:endParaRPr b="1" dirty="0"/>
          </a:p>
        </p:txBody>
      </p:sp>
      <p:sp>
        <p:nvSpPr>
          <p:cNvPr id="5" name="Rectangle 4"/>
          <p:cNvSpPr/>
          <p:nvPr/>
        </p:nvSpPr>
        <p:spPr>
          <a:xfrm>
            <a:off x="2034918" y="2129351"/>
            <a:ext cx="9647330" cy="1323439"/>
          </a:xfrm>
          <a:prstGeom prst="rect">
            <a:avLst/>
          </a:prstGeom>
        </p:spPr>
        <p:txBody>
          <a:bodyPr wrap="square">
            <a:spAutoFit/>
          </a:bodyPr>
          <a:lstStyle/>
          <a:p>
            <a:pPr algn="l"/>
            <a:r>
              <a:rPr lang="en-US" sz="3200" dirty="0" smtClean="0">
                <a:latin typeface="Myriad Pro" charset="0"/>
                <a:ea typeface="Myriad Pro" charset="0"/>
                <a:cs typeface="Myriad Pro" charset="0"/>
              </a:rPr>
              <a:t>Rooted in semiotic theory</a:t>
            </a:r>
            <a:endParaRPr lang="en-US" sz="3200" dirty="0">
              <a:latin typeface="Myriad Pro" charset="0"/>
              <a:ea typeface="Myriad Pro" charset="0"/>
              <a:cs typeface="Myriad Pro" charset="0"/>
            </a:endParaRPr>
          </a:p>
          <a:p>
            <a:pPr marL="342900" indent="-342900" algn="l">
              <a:buFont typeface="Arial" panose="020B0604020202020204" pitchFamily="34" charset="0"/>
              <a:buChar char="•"/>
            </a:pPr>
            <a:r>
              <a:rPr lang="en-US" sz="2400" dirty="0" smtClean="0">
                <a:latin typeface="Myriad Pro" charset="0"/>
                <a:ea typeface="Myriad Pro" charset="0"/>
                <a:cs typeface="Myriad Pro" charset="0"/>
              </a:rPr>
              <a:t>The relationship between signs, objects and their meaning</a:t>
            </a:r>
          </a:p>
          <a:p>
            <a:pPr marL="342900" indent="-342900" algn="l">
              <a:buFont typeface="Arial" panose="020B0604020202020204" pitchFamily="34" charset="0"/>
              <a:buChar char="•"/>
            </a:pPr>
            <a:r>
              <a:rPr lang="en-US" sz="2400" dirty="0" smtClean="0">
                <a:latin typeface="Myriad Pro" charset="0"/>
                <a:ea typeface="Myriad Pro" charset="0"/>
                <a:cs typeface="Myriad Pro" charset="0"/>
              </a:rPr>
              <a:t>Explains source of ambiguity, but does not resolve ambiguity</a:t>
            </a:r>
          </a:p>
        </p:txBody>
      </p:sp>
      <p:pic>
        <p:nvPicPr>
          <p:cNvPr id="6" name="Picture 3" descr="N4L figures-semiotic1.pdf"/>
          <p:cNvPicPr>
            <a:picLocks noChangeAspect="1"/>
          </p:cNvPicPr>
          <p:nvPr/>
        </p:nvPicPr>
        <p:blipFill rotWithShape="1">
          <a:blip r:embed="rId3" cstate="print"/>
          <a:srcRect l="12581" t="11609" r="12348" b="11434"/>
          <a:stretch/>
        </p:blipFill>
        <p:spPr bwMode="auto">
          <a:xfrm>
            <a:off x="751692" y="4142472"/>
            <a:ext cx="6040990" cy="4785217"/>
          </a:xfrm>
          <a:prstGeom prst="rect">
            <a:avLst/>
          </a:prstGeom>
          <a:noFill/>
          <a:ln w="9525">
            <a:noFill/>
            <a:miter lim="800000"/>
            <a:headEnd/>
            <a:tailEnd/>
          </a:ln>
        </p:spPr>
      </p:pic>
      <p:sp>
        <p:nvSpPr>
          <p:cNvPr id="8" name="Shape 118"/>
          <p:cNvSpPr txBox="1">
            <a:spLocks/>
          </p:cNvSpPr>
          <p:nvPr/>
        </p:nvSpPr>
        <p:spPr>
          <a:xfrm>
            <a:off x="-256823" y="9324391"/>
            <a:ext cx="3587923" cy="429209"/>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1" i="0" u="none" strike="noStrike" cap="none" spc="0" normalizeH="0" baseline="0">
                <a:ln>
                  <a:noFill/>
                </a:ln>
                <a:solidFill>
                  <a:schemeClr val="bg1"/>
                </a:solidFill>
                <a:effectLst/>
                <a:uFillTx/>
                <a:latin typeface="Calibri" panose="020F0502020204030204" pitchFamily="34" charset="0"/>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a:lstStyle>
          <a:p>
            <a:r>
              <a:rPr lang="en-US" sz="2000" dirty="0" smtClean="0">
                <a:solidFill>
                  <a:schemeClr val="bg1">
                    <a:lumMod val="85000"/>
                  </a:schemeClr>
                </a:solidFill>
              </a:rPr>
              <a:t>https://</a:t>
            </a:r>
            <a:r>
              <a:rPr lang="en-US" sz="2000" dirty="0" err="1" smtClean="0">
                <a:solidFill>
                  <a:schemeClr val="bg1">
                    <a:lumMod val="85000"/>
                  </a:schemeClr>
                </a:solidFill>
              </a:rPr>
              <a:t>namesforlife.com</a:t>
            </a:r>
            <a:endParaRPr lang="en-US" sz="2000" dirty="0">
              <a:solidFill>
                <a:schemeClr val="bg1">
                  <a:lumMod val="85000"/>
                </a:schemeClr>
              </a:solidFill>
            </a:endParaRPr>
          </a:p>
        </p:txBody>
      </p:sp>
      <p:sp>
        <p:nvSpPr>
          <p:cNvPr id="9" name="Shape 118"/>
          <p:cNvSpPr txBox="1">
            <a:spLocks/>
          </p:cNvSpPr>
          <p:nvPr/>
        </p:nvSpPr>
        <p:spPr>
          <a:xfrm>
            <a:off x="10396329" y="9324391"/>
            <a:ext cx="2594113" cy="429209"/>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1" i="0" u="none" strike="noStrike" cap="none" spc="0" normalizeH="0" baseline="0">
                <a:ln>
                  <a:noFill/>
                </a:ln>
                <a:solidFill>
                  <a:schemeClr val="bg1"/>
                </a:solidFill>
                <a:effectLst/>
                <a:uFillTx/>
                <a:latin typeface="Calibri" panose="020F0502020204030204" pitchFamily="34" charset="0"/>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a:lstStyle>
          <a:p>
            <a:r>
              <a:rPr lang="en-US" sz="1000" dirty="0" smtClean="0">
                <a:solidFill>
                  <a:schemeClr val="bg1">
                    <a:lumMod val="85000"/>
                  </a:schemeClr>
                </a:solidFill>
                <a:latin typeface="Myriad Pro" charset="0"/>
                <a:ea typeface="Myriad Pro" charset="0"/>
                <a:cs typeface="Myriad Pro" charset="0"/>
              </a:rPr>
              <a:t>Copyright ©2018  NamesforLife, LLC</a:t>
            </a:r>
          </a:p>
          <a:p>
            <a:r>
              <a:rPr lang="en-US" sz="1000" dirty="0" smtClean="0">
                <a:solidFill>
                  <a:schemeClr val="bg1">
                    <a:lumMod val="85000"/>
                  </a:schemeClr>
                </a:solidFill>
                <a:latin typeface="Myriad Pro" charset="0"/>
                <a:ea typeface="Myriad Pro" charset="0"/>
                <a:cs typeface="Myriad Pro" charset="0"/>
              </a:rPr>
              <a:t>All rights reserved </a:t>
            </a:r>
            <a:endParaRPr lang="en-US" sz="1000" dirty="0">
              <a:solidFill>
                <a:schemeClr val="bg1">
                  <a:lumMod val="85000"/>
                </a:schemeClr>
              </a:solidFill>
              <a:latin typeface="Myriad Pro" charset="0"/>
              <a:ea typeface="Myriad Pro" charset="0"/>
              <a:cs typeface="Myriad Pro" charset="0"/>
            </a:endParaRPr>
          </a:p>
        </p:txBody>
      </p:sp>
    </p:spTree>
    <p:extLst>
      <p:ext uri="{BB962C8B-B14F-4D97-AF65-F5344CB8AC3E}">
        <p14:creationId xmlns:p14="http://schemas.microsoft.com/office/powerpoint/2010/main" val="895231558"/>
      </p:ext>
    </p:extLst>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hape 131"/>
          <p:cNvSpPr/>
          <p:nvPr/>
        </p:nvSpPr>
        <p:spPr>
          <a:xfrm>
            <a:off x="2034918" y="1185653"/>
            <a:ext cx="10524086" cy="656590"/>
          </a:xfrm>
          <a:prstGeom prst="rect">
            <a:avLst/>
          </a:prstGeom>
          <a:ln w="12700">
            <a:miter lim="400000"/>
          </a:ln>
          <a:extLst>
            <a:ext uri="{C572A759-6A51-4108-AA02-DFA0A04FC94B}">
              <ma14:wrappingTextBoxFlag xmlns:ma14="http://schemas.microsoft.com/office/mac/drawingml/2011/main" val="1"/>
            </a:ext>
          </a:extLst>
        </p:spPr>
        <p:txBody>
          <a:bodyPr wrap="square" lIns="50800" tIns="50800" rIns="50800" bIns="50800" anchor="ctr">
            <a:spAutoFit/>
          </a:bodyPr>
          <a:lstStyle>
            <a:lvl1pPr>
              <a:defRPr>
                <a:latin typeface="Myriad Pro"/>
                <a:ea typeface="Myriad Pro"/>
                <a:cs typeface="Myriad Pro"/>
                <a:sym typeface="Myriad Pro"/>
              </a:defRPr>
            </a:lvl1pPr>
          </a:lstStyle>
          <a:p>
            <a:pPr algn="l"/>
            <a:r>
              <a:rPr lang="en-US" b="1" dirty="0" smtClean="0"/>
              <a:t>The NamesforLife Information Architecture</a:t>
            </a:r>
            <a:endParaRPr b="1" dirty="0"/>
          </a:p>
        </p:txBody>
      </p:sp>
      <p:sp>
        <p:nvSpPr>
          <p:cNvPr id="5" name="Rectangle 4"/>
          <p:cNvSpPr/>
          <p:nvPr/>
        </p:nvSpPr>
        <p:spPr>
          <a:xfrm>
            <a:off x="2034918" y="2129351"/>
            <a:ext cx="9647330" cy="2062103"/>
          </a:xfrm>
          <a:prstGeom prst="rect">
            <a:avLst/>
          </a:prstGeom>
        </p:spPr>
        <p:txBody>
          <a:bodyPr wrap="square">
            <a:spAutoFit/>
          </a:bodyPr>
          <a:lstStyle/>
          <a:p>
            <a:pPr algn="l"/>
            <a:r>
              <a:rPr lang="en-US" sz="3200" dirty="0" smtClean="0">
                <a:latin typeface="Myriad Pro" charset="0"/>
                <a:ea typeface="Myriad Pro" charset="0"/>
                <a:cs typeface="Myriad Pro" charset="0"/>
              </a:rPr>
              <a:t>Rooted in semiotic theory</a:t>
            </a:r>
            <a:endParaRPr lang="en-US" sz="3200" dirty="0">
              <a:latin typeface="Myriad Pro" charset="0"/>
              <a:ea typeface="Myriad Pro" charset="0"/>
              <a:cs typeface="Myriad Pro" charset="0"/>
            </a:endParaRPr>
          </a:p>
          <a:p>
            <a:pPr marL="342900" indent="-342900" algn="l">
              <a:buFont typeface="Arial" panose="020B0604020202020204" pitchFamily="34" charset="0"/>
              <a:buChar char="•"/>
            </a:pPr>
            <a:r>
              <a:rPr lang="en-US" sz="2400" dirty="0" smtClean="0">
                <a:latin typeface="Myriad Pro" charset="0"/>
                <a:ea typeface="Myriad Pro" charset="0"/>
                <a:cs typeface="Myriad Pro" charset="0"/>
              </a:rPr>
              <a:t>The relationship between signs, objects and their meaning</a:t>
            </a:r>
          </a:p>
          <a:p>
            <a:pPr marL="342900" indent="-342900" algn="l">
              <a:buFont typeface="Arial" panose="020B0604020202020204" pitchFamily="34" charset="0"/>
              <a:buChar char="•"/>
            </a:pPr>
            <a:r>
              <a:rPr lang="en-US" sz="2400" dirty="0" smtClean="0">
                <a:latin typeface="Myriad Pro" charset="0"/>
                <a:ea typeface="Myriad Pro" charset="0"/>
                <a:cs typeface="Myriad Pro" charset="0"/>
              </a:rPr>
              <a:t>Explains source of ambiguity, but does not resolve ambiguity</a:t>
            </a:r>
          </a:p>
          <a:p>
            <a:pPr marL="342900" indent="-342900" algn="l">
              <a:buFont typeface="Arial" panose="020B0604020202020204" pitchFamily="34" charset="0"/>
              <a:buChar char="•"/>
            </a:pPr>
            <a:r>
              <a:rPr lang="en-US" sz="2400" dirty="0" smtClean="0">
                <a:latin typeface="Myriad Pro" charset="0"/>
                <a:ea typeface="Myriad Pro" charset="0"/>
                <a:cs typeface="Myriad Pro" charset="0"/>
              </a:rPr>
              <a:t>Models the relationship between names, taxa and biological entities (exemplars) at the species/subspecies level</a:t>
            </a:r>
          </a:p>
        </p:txBody>
      </p:sp>
      <p:pic>
        <p:nvPicPr>
          <p:cNvPr id="6" name="Picture 3" descr="N4L figures-semiotic1.pdf"/>
          <p:cNvPicPr>
            <a:picLocks noChangeAspect="1"/>
          </p:cNvPicPr>
          <p:nvPr/>
        </p:nvPicPr>
        <p:blipFill rotWithShape="1">
          <a:blip r:embed="rId3" cstate="print"/>
          <a:srcRect l="12581" t="11609" r="12348" b="11434"/>
          <a:stretch/>
        </p:blipFill>
        <p:spPr bwMode="auto">
          <a:xfrm>
            <a:off x="751692" y="4142472"/>
            <a:ext cx="6040990" cy="4785217"/>
          </a:xfrm>
          <a:prstGeom prst="rect">
            <a:avLst/>
          </a:prstGeom>
          <a:noFill/>
          <a:ln w="9525">
            <a:noFill/>
            <a:miter lim="800000"/>
            <a:headEnd/>
            <a:tailEnd/>
          </a:ln>
        </p:spPr>
      </p:pic>
      <p:pic>
        <p:nvPicPr>
          <p:cNvPr id="7" name="Picture 6" descr="Canvas 11.png"/>
          <p:cNvPicPr>
            <a:picLocks noChangeAspect="1"/>
          </p:cNvPicPr>
          <p:nvPr/>
        </p:nvPicPr>
        <p:blipFill rotWithShape="1">
          <a:blip r:embed="rId4" cstate="print"/>
          <a:srcRect l="13660" t="14671" r="11901" b="13856"/>
          <a:stretch/>
        </p:blipFill>
        <p:spPr>
          <a:xfrm>
            <a:off x="7048346" y="4392876"/>
            <a:ext cx="5891138" cy="4371524"/>
          </a:xfrm>
          <a:prstGeom prst="rect">
            <a:avLst/>
          </a:prstGeom>
        </p:spPr>
      </p:pic>
      <p:sp>
        <p:nvSpPr>
          <p:cNvPr id="8" name="Shape 118"/>
          <p:cNvSpPr txBox="1">
            <a:spLocks/>
          </p:cNvSpPr>
          <p:nvPr/>
        </p:nvSpPr>
        <p:spPr>
          <a:xfrm>
            <a:off x="-256823" y="9324391"/>
            <a:ext cx="3587923" cy="429209"/>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1" i="0" u="none" strike="noStrike" cap="none" spc="0" normalizeH="0" baseline="0">
                <a:ln>
                  <a:noFill/>
                </a:ln>
                <a:solidFill>
                  <a:schemeClr val="bg1"/>
                </a:solidFill>
                <a:effectLst/>
                <a:uFillTx/>
                <a:latin typeface="Calibri" panose="020F0502020204030204" pitchFamily="34" charset="0"/>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a:lstStyle>
          <a:p>
            <a:r>
              <a:rPr lang="en-US" sz="2000" dirty="0" smtClean="0">
                <a:solidFill>
                  <a:schemeClr val="bg1">
                    <a:lumMod val="85000"/>
                  </a:schemeClr>
                </a:solidFill>
              </a:rPr>
              <a:t>https://</a:t>
            </a:r>
            <a:r>
              <a:rPr lang="en-US" sz="2000" dirty="0" err="1" smtClean="0">
                <a:solidFill>
                  <a:schemeClr val="bg1">
                    <a:lumMod val="85000"/>
                  </a:schemeClr>
                </a:solidFill>
              </a:rPr>
              <a:t>namesforlife.com</a:t>
            </a:r>
            <a:endParaRPr lang="en-US" sz="2000" dirty="0">
              <a:solidFill>
                <a:schemeClr val="bg1">
                  <a:lumMod val="85000"/>
                </a:schemeClr>
              </a:solidFill>
            </a:endParaRPr>
          </a:p>
        </p:txBody>
      </p:sp>
      <p:sp>
        <p:nvSpPr>
          <p:cNvPr id="9" name="Shape 118"/>
          <p:cNvSpPr txBox="1">
            <a:spLocks/>
          </p:cNvSpPr>
          <p:nvPr/>
        </p:nvSpPr>
        <p:spPr>
          <a:xfrm>
            <a:off x="10396329" y="9324391"/>
            <a:ext cx="2594113" cy="429209"/>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1" i="0" u="none" strike="noStrike" cap="none" spc="0" normalizeH="0" baseline="0">
                <a:ln>
                  <a:noFill/>
                </a:ln>
                <a:solidFill>
                  <a:schemeClr val="bg1"/>
                </a:solidFill>
                <a:effectLst/>
                <a:uFillTx/>
                <a:latin typeface="Calibri" panose="020F0502020204030204" pitchFamily="34" charset="0"/>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a:lstStyle>
          <a:p>
            <a:r>
              <a:rPr lang="en-US" sz="1000" dirty="0" smtClean="0">
                <a:solidFill>
                  <a:schemeClr val="bg1">
                    <a:lumMod val="85000"/>
                  </a:schemeClr>
                </a:solidFill>
                <a:latin typeface="Myriad Pro" charset="0"/>
                <a:ea typeface="Myriad Pro" charset="0"/>
                <a:cs typeface="Myriad Pro" charset="0"/>
              </a:rPr>
              <a:t>Copyright ©2018  NamesforLife, LLC</a:t>
            </a:r>
          </a:p>
          <a:p>
            <a:r>
              <a:rPr lang="en-US" sz="1000" dirty="0" smtClean="0">
                <a:solidFill>
                  <a:schemeClr val="bg1">
                    <a:lumMod val="85000"/>
                  </a:schemeClr>
                </a:solidFill>
                <a:latin typeface="Myriad Pro" charset="0"/>
                <a:ea typeface="Myriad Pro" charset="0"/>
                <a:cs typeface="Myriad Pro" charset="0"/>
              </a:rPr>
              <a:t>All rights reserved </a:t>
            </a:r>
            <a:endParaRPr lang="en-US" sz="1000" dirty="0">
              <a:solidFill>
                <a:schemeClr val="bg1">
                  <a:lumMod val="85000"/>
                </a:schemeClr>
              </a:solidFill>
              <a:latin typeface="Myriad Pro" charset="0"/>
              <a:ea typeface="Myriad Pro" charset="0"/>
              <a:cs typeface="Myriad Pro" charset="0"/>
            </a:endParaRPr>
          </a:p>
        </p:txBody>
      </p:sp>
    </p:spTree>
    <p:extLst>
      <p:ext uri="{BB962C8B-B14F-4D97-AF65-F5344CB8AC3E}">
        <p14:creationId xmlns:p14="http://schemas.microsoft.com/office/powerpoint/2010/main" val="592358258"/>
      </p:ext>
    </p:extLst>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131"/>
          <p:cNvSpPr/>
          <p:nvPr/>
        </p:nvSpPr>
        <p:spPr>
          <a:xfrm>
            <a:off x="2034918" y="1185653"/>
            <a:ext cx="10524086" cy="656590"/>
          </a:xfrm>
          <a:prstGeom prst="rect">
            <a:avLst/>
          </a:prstGeom>
          <a:ln w="12700">
            <a:miter lim="400000"/>
          </a:ln>
          <a:extLst>
            <a:ext uri="{C572A759-6A51-4108-AA02-DFA0A04FC94B}">
              <ma14:wrappingTextBoxFlag xmlns:ma14="http://schemas.microsoft.com/office/mac/drawingml/2011/main" val="1"/>
            </a:ext>
          </a:extLst>
        </p:spPr>
        <p:txBody>
          <a:bodyPr wrap="square" lIns="50800" tIns="50800" rIns="50800" bIns="50800" anchor="ctr">
            <a:spAutoFit/>
          </a:bodyPr>
          <a:lstStyle>
            <a:lvl1pPr>
              <a:defRPr>
                <a:latin typeface="Myriad Pro"/>
                <a:ea typeface="Myriad Pro"/>
                <a:cs typeface="Myriad Pro"/>
                <a:sym typeface="Myriad Pro"/>
              </a:defRPr>
            </a:lvl1pPr>
          </a:lstStyle>
          <a:p>
            <a:pPr algn="l"/>
            <a:r>
              <a:rPr lang="en-US" b="1" dirty="0" smtClean="0"/>
              <a:t>The NamesforLife Information Architecture</a:t>
            </a:r>
            <a:endParaRPr b="1" dirty="0"/>
          </a:p>
        </p:txBody>
      </p:sp>
      <p:sp>
        <p:nvSpPr>
          <p:cNvPr id="3" name="Rectangle 2"/>
          <p:cNvSpPr/>
          <p:nvPr/>
        </p:nvSpPr>
        <p:spPr>
          <a:xfrm>
            <a:off x="2034918" y="2129351"/>
            <a:ext cx="9647330" cy="1692771"/>
          </a:xfrm>
          <a:prstGeom prst="rect">
            <a:avLst/>
          </a:prstGeom>
        </p:spPr>
        <p:txBody>
          <a:bodyPr wrap="square">
            <a:spAutoFit/>
          </a:bodyPr>
          <a:lstStyle/>
          <a:p>
            <a:pPr algn="l"/>
            <a:r>
              <a:rPr lang="en-US" sz="3200" dirty="0" smtClean="0">
                <a:latin typeface="Myriad Pro" charset="0"/>
                <a:ea typeface="Myriad Pro" charset="0"/>
                <a:cs typeface="Myriad Pro" charset="0"/>
              </a:rPr>
              <a:t>The NamesforLife solution</a:t>
            </a:r>
            <a:endParaRPr lang="en-US" sz="3200" dirty="0">
              <a:latin typeface="Myriad Pro" charset="0"/>
              <a:ea typeface="Myriad Pro" charset="0"/>
              <a:cs typeface="Myriad Pro" charset="0"/>
            </a:endParaRPr>
          </a:p>
          <a:p>
            <a:pPr marL="342900" indent="-342900" algn="l">
              <a:buFont typeface="Arial" panose="020B0604020202020204" pitchFamily="34" charset="0"/>
              <a:buChar char="•"/>
            </a:pPr>
            <a:r>
              <a:rPr lang="en-US" sz="2400" dirty="0" smtClean="0">
                <a:latin typeface="Myriad Pro" charset="0"/>
                <a:ea typeface="Myriad Pro" charset="0"/>
                <a:cs typeface="Myriad Pro" charset="0"/>
              </a:rPr>
              <a:t>Employs redirection </a:t>
            </a:r>
            <a:r>
              <a:rPr lang="en-US" sz="2400" i="1" dirty="0" smtClean="0">
                <a:latin typeface="Myriad Pro" charset="0"/>
                <a:ea typeface="Myriad Pro" charset="0"/>
                <a:cs typeface="Myriad Pro" charset="0"/>
              </a:rPr>
              <a:t>via</a:t>
            </a:r>
            <a:r>
              <a:rPr lang="en-US" sz="2400" dirty="0" smtClean="0">
                <a:latin typeface="Myriad Pro" charset="0"/>
                <a:ea typeface="Myriad Pro" charset="0"/>
                <a:cs typeface="Myriad Pro" charset="0"/>
              </a:rPr>
              <a:t> actionable persistent GUIDs to resolve ambiguous terms to ensure correct contextual meaning</a:t>
            </a:r>
          </a:p>
          <a:p>
            <a:pPr marL="342900" indent="-342900" algn="l">
              <a:buFont typeface="Arial" panose="020B0604020202020204" pitchFamily="34" charset="0"/>
              <a:buChar char="•"/>
            </a:pPr>
            <a:r>
              <a:rPr lang="en-US" sz="2400" dirty="0" smtClean="0">
                <a:latin typeface="Myriad Pro" charset="0"/>
                <a:ea typeface="Myriad Pro" charset="0"/>
                <a:cs typeface="Myriad Pro" charset="0"/>
              </a:rPr>
              <a:t>Extended model includes practitioners and </a:t>
            </a:r>
            <a:r>
              <a:rPr lang="en-US" sz="2400" dirty="0" err="1" smtClean="0">
                <a:latin typeface="Myriad Pro" charset="0"/>
                <a:ea typeface="Myriad Pro" charset="0"/>
                <a:cs typeface="Myriad Pro" charset="0"/>
              </a:rPr>
              <a:t>nomoi</a:t>
            </a:r>
            <a:endParaRPr lang="en-US" sz="2400" dirty="0" smtClean="0">
              <a:latin typeface="Myriad Pro" charset="0"/>
              <a:ea typeface="Myriad Pro" charset="0"/>
              <a:cs typeface="Myriad Pro" charset="0"/>
            </a:endParaRPr>
          </a:p>
        </p:txBody>
      </p:sp>
      <p:pic>
        <p:nvPicPr>
          <p:cNvPr id="7" name="Picture 6"/>
          <p:cNvPicPr>
            <a:picLocks noChangeAspect="1"/>
          </p:cNvPicPr>
          <p:nvPr/>
        </p:nvPicPr>
        <p:blipFill>
          <a:blip r:embed="rId3"/>
          <a:stretch>
            <a:fillRect/>
          </a:stretch>
        </p:blipFill>
        <p:spPr>
          <a:xfrm>
            <a:off x="4057765" y="3822122"/>
            <a:ext cx="4889270" cy="4855376"/>
          </a:xfrm>
          <a:prstGeom prst="rect">
            <a:avLst/>
          </a:prstGeom>
        </p:spPr>
      </p:pic>
      <p:sp>
        <p:nvSpPr>
          <p:cNvPr id="5" name="Shape 118"/>
          <p:cNvSpPr txBox="1">
            <a:spLocks/>
          </p:cNvSpPr>
          <p:nvPr/>
        </p:nvSpPr>
        <p:spPr>
          <a:xfrm>
            <a:off x="-256823" y="9324391"/>
            <a:ext cx="3587923" cy="429209"/>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1" i="0" u="none" strike="noStrike" cap="none" spc="0" normalizeH="0" baseline="0">
                <a:ln>
                  <a:noFill/>
                </a:ln>
                <a:solidFill>
                  <a:schemeClr val="bg1"/>
                </a:solidFill>
                <a:effectLst/>
                <a:uFillTx/>
                <a:latin typeface="Calibri" panose="020F0502020204030204" pitchFamily="34" charset="0"/>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a:lstStyle>
          <a:p>
            <a:r>
              <a:rPr lang="en-US" sz="2000" dirty="0" smtClean="0">
                <a:solidFill>
                  <a:schemeClr val="bg1">
                    <a:lumMod val="85000"/>
                  </a:schemeClr>
                </a:solidFill>
              </a:rPr>
              <a:t>https://</a:t>
            </a:r>
            <a:r>
              <a:rPr lang="en-US" sz="2000" dirty="0" err="1" smtClean="0">
                <a:solidFill>
                  <a:schemeClr val="bg1">
                    <a:lumMod val="85000"/>
                  </a:schemeClr>
                </a:solidFill>
              </a:rPr>
              <a:t>namesforlife.com</a:t>
            </a:r>
            <a:endParaRPr lang="en-US" sz="2000" dirty="0">
              <a:solidFill>
                <a:schemeClr val="bg1">
                  <a:lumMod val="85000"/>
                </a:schemeClr>
              </a:solidFill>
            </a:endParaRPr>
          </a:p>
        </p:txBody>
      </p:sp>
      <p:sp>
        <p:nvSpPr>
          <p:cNvPr id="6" name="Shape 118"/>
          <p:cNvSpPr txBox="1">
            <a:spLocks/>
          </p:cNvSpPr>
          <p:nvPr/>
        </p:nvSpPr>
        <p:spPr>
          <a:xfrm>
            <a:off x="10396329" y="9324391"/>
            <a:ext cx="2594113" cy="429209"/>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1" i="0" u="none" strike="noStrike" cap="none" spc="0" normalizeH="0" baseline="0">
                <a:ln>
                  <a:noFill/>
                </a:ln>
                <a:solidFill>
                  <a:schemeClr val="bg1"/>
                </a:solidFill>
                <a:effectLst/>
                <a:uFillTx/>
                <a:latin typeface="Calibri" panose="020F0502020204030204" pitchFamily="34" charset="0"/>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a:lstStyle>
          <a:p>
            <a:r>
              <a:rPr lang="en-US" sz="1000" dirty="0" smtClean="0">
                <a:solidFill>
                  <a:schemeClr val="bg1">
                    <a:lumMod val="85000"/>
                  </a:schemeClr>
                </a:solidFill>
                <a:latin typeface="Myriad Pro" charset="0"/>
                <a:ea typeface="Myriad Pro" charset="0"/>
                <a:cs typeface="Myriad Pro" charset="0"/>
              </a:rPr>
              <a:t>Copyright ©2018  NamesforLife, LLC</a:t>
            </a:r>
          </a:p>
          <a:p>
            <a:r>
              <a:rPr lang="en-US" sz="1000" dirty="0" smtClean="0">
                <a:solidFill>
                  <a:schemeClr val="bg1">
                    <a:lumMod val="85000"/>
                  </a:schemeClr>
                </a:solidFill>
                <a:latin typeface="Myriad Pro" charset="0"/>
                <a:ea typeface="Myriad Pro" charset="0"/>
                <a:cs typeface="Myriad Pro" charset="0"/>
              </a:rPr>
              <a:t>All rights reserved </a:t>
            </a:r>
            <a:endParaRPr lang="en-US" sz="1000" dirty="0">
              <a:solidFill>
                <a:schemeClr val="bg1">
                  <a:lumMod val="85000"/>
                </a:schemeClr>
              </a:solidFill>
              <a:latin typeface="Myriad Pro" charset="0"/>
              <a:ea typeface="Myriad Pro" charset="0"/>
              <a:cs typeface="Myriad Pro" charset="0"/>
            </a:endParaRPr>
          </a:p>
        </p:txBody>
      </p:sp>
    </p:spTree>
    <p:extLst>
      <p:ext uri="{BB962C8B-B14F-4D97-AF65-F5344CB8AC3E}">
        <p14:creationId xmlns:p14="http://schemas.microsoft.com/office/powerpoint/2010/main" val="886364424"/>
      </p:ext>
    </p:extLst>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N4L figures-updated-052111.png"/>
          <p:cNvPicPr>
            <a:picLocks noChangeAspect="1"/>
          </p:cNvPicPr>
          <p:nvPr/>
        </p:nvPicPr>
        <p:blipFill rotWithShape="1">
          <a:blip r:embed="rId3">
            <a:extLst>
              <a:ext uri="{28A0092B-C50C-407E-A947-70E740481C1C}">
                <a14:useLocalDpi xmlns:a14="http://schemas.microsoft.com/office/drawing/2010/main" val="0"/>
              </a:ext>
            </a:extLst>
          </a:blip>
          <a:srcRect l="5746" r="19636" b="5405"/>
          <a:stretch/>
        </p:blipFill>
        <p:spPr>
          <a:xfrm>
            <a:off x="8062076" y="2515941"/>
            <a:ext cx="4942724" cy="4797917"/>
          </a:xfrm>
          <a:prstGeom prst="rect">
            <a:avLst/>
          </a:prstGeom>
        </p:spPr>
      </p:pic>
      <p:pic>
        <p:nvPicPr>
          <p:cNvPr id="3" name="Picture 2"/>
          <p:cNvPicPr>
            <a:picLocks noChangeAspect="1"/>
          </p:cNvPicPr>
          <p:nvPr/>
        </p:nvPicPr>
        <p:blipFill>
          <a:blip r:embed="rId4"/>
          <a:stretch>
            <a:fillRect/>
          </a:stretch>
        </p:blipFill>
        <p:spPr>
          <a:xfrm>
            <a:off x="1289385" y="1436914"/>
            <a:ext cx="6137622" cy="3477986"/>
          </a:xfrm>
          <a:prstGeom prst="rect">
            <a:avLst/>
          </a:prstGeom>
        </p:spPr>
      </p:pic>
      <p:sp>
        <p:nvSpPr>
          <p:cNvPr id="4" name="TextBox 3"/>
          <p:cNvSpPr txBox="1"/>
          <p:nvPr/>
        </p:nvSpPr>
        <p:spPr>
          <a:xfrm>
            <a:off x="7118930" y="7822365"/>
            <a:ext cx="2670603"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2400" b="0" i="0" u="none" strike="noStrike" cap="none" spc="0" normalizeH="0" baseline="0" dirty="0" smtClean="0">
                <a:ln>
                  <a:noFill/>
                </a:ln>
                <a:solidFill>
                  <a:srgbClr val="000000"/>
                </a:solidFill>
                <a:effectLst/>
                <a:uFillTx/>
                <a:latin typeface="+mn-lt"/>
                <a:ea typeface="+mn-ea"/>
                <a:cs typeface="+mn-cs"/>
                <a:sym typeface="Helvetica Light"/>
              </a:rPr>
              <a:t>Curated resources</a:t>
            </a:r>
            <a:endParaRPr kumimoji="0" lang="en-US" sz="2400" b="0" i="0" u="none" strike="noStrike" cap="none" spc="0" normalizeH="0" baseline="0" dirty="0">
              <a:ln>
                <a:noFill/>
              </a:ln>
              <a:solidFill>
                <a:srgbClr val="000000"/>
              </a:solidFill>
              <a:effectLst/>
              <a:uFillTx/>
              <a:latin typeface="+mn-lt"/>
              <a:ea typeface="+mn-ea"/>
              <a:cs typeface="+mn-cs"/>
              <a:sym typeface="Helvetica Light"/>
            </a:endParaRPr>
          </a:p>
        </p:txBody>
      </p:sp>
      <p:sp>
        <p:nvSpPr>
          <p:cNvPr id="5" name="TextBox 4"/>
          <p:cNvSpPr txBox="1"/>
          <p:nvPr/>
        </p:nvSpPr>
        <p:spPr>
          <a:xfrm>
            <a:off x="7072712" y="8367454"/>
            <a:ext cx="3542636"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2400" b="0" i="0" u="none" strike="noStrike" cap="none" spc="0" normalizeH="0" baseline="0" smtClean="0">
                <a:ln>
                  <a:noFill/>
                </a:ln>
                <a:solidFill>
                  <a:srgbClr val="000000"/>
                </a:solidFill>
                <a:effectLst/>
                <a:uFillTx/>
                <a:latin typeface="+mn-lt"/>
                <a:ea typeface="+mn-ea"/>
                <a:cs typeface="+mn-cs"/>
                <a:sym typeface="Helvetica Light"/>
              </a:rPr>
              <a:t>Associated web services</a:t>
            </a:r>
            <a:endParaRPr kumimoji="0" lang="en-US" sz="2400" b="0" i="0" u="none" strike="noStrike" cap="none" spc="0" normalizeH="0" baseline="0" dirty="0">
              <a:ln>
                <a:noFill/>
              </a:ln>
              <a:solidFill>
                <a:srgbClr val="000000"/>
              </a:solidFill>
              <a:effectLst/>
              <a:uFillTx/>
              <a:latin typeface="+mn-lt"/>
              <a:ea typeface="+mn-ea"/>
              <a:cs typeface="+mn-cs"/>
              <a:sym typeface="Helvetica Light"/>
            </a:endParaRPr>
          </a:p>
        </p:txBody>
      </p:sp>
      <p:cxnSp>
        <p:nvCxnSpPr>
          <p:cNvPr id="7" name="Straight Arrow Connector 6"/>
          <p:cNvCxnSpPr/>
          <p:nvPr/>
        </p:nvCxnSpPr>
        <p:spPr>
          <a:xfrm flipV="1">
            <a:off x="10005443" y="7350441"/>
            <a:ext cx="725090" cy="707887"/>
          </a:xfrm>
          <a:prstGeom prst="straightConnector1">
            <a:avLst/>
          </a:prstGeom>
          <a:noFill/>
          <a:ln w="25400" cap="flat">
            <a:solidFill>
              <a:srgbClr val="000000"/>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8" name="Straight Arrow Connector 7"/>
          <p:cNvCxnSpPr/>
          <p:nvPr/>
        </p:nvCxnSpPr>
        <p:spPr>
          <a:xfrm flipV="1">
            <a:off x="10730533" y="7313858"/>
            <a:ext cx="1087382" cy="1289559"/>
          </a:xfrm>
          <a:prstGeom prst="straightConnector1">
            <a:avLst/>
          </a:prstGeom>
          <a:noFill/>
          <a:ln w="25400" cap="flat">
            <a:solidFill>
              <a:srgbClr val="000000"/>
            </a:solidFill>
            <a:prstDash val="solid"/>
            <a:miter lim="400000"/>
            <a:tailEnd type="triangle"/>
          </a:ln>
          <a:effectLst/>
          <a:sp3d/>
        </p:spPr>
        <p:style>
          <a:lnRef idx="0">
            <a:scrgbClr r="0" g="0" b="0"/>
          </a:lnRef>
          <a:fillRef idx="0">
            <a:scrgbClr r="0" g="0" b="0"/>
          </a:fillRef>
          <a:effectRef idx="0">
            <a:scrgbClr r="0" g="0" b="0"/>
          </a:effectRef>
          <a:fontRef idx="none"/>
        </p:style>
      </p:cxnSp>
      <p:sp>
        <p:nvSpPr>
          <p:cNvPr id="13" name="TextBox 12"/>
          <p:cNvSpPr txBox="1"/>
          <p:nvPr/>
        </p:nvSpPr>
        <p:spPr>
          <a:xfrm>
            <a:off x="2868204" y="5339323"/>
            <a:ext cx="2979983"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2400" b="0" i="0" u="none" strike="noStrike" cap="none" spc="0" normalizeH="0" baseline="0" dirty="0" smtClean="0">
                <a:ln>
                  <a:noFill/>
                </a:ln>
                <a:solidFill>
                  <a:srgbClr val="000000"/>
                </a:solidFill>
                <a:effectLst/>
                <a:uFillTx/>
                <a:latin typeface="+mn-lt"/>
                <a:ea typeface="+mn-ea"/>
                <a:cs typeface="+mn-cs"/>
                <a:sym typeface="Helvetica Light"/>
              </a:rPr>
              <a:t>Dynamic taxonomies</a:t>
            </a:r>
            <a:endParaRPr kumimoji="0" lang="en-US" sz="2400" b="0" i="0" u="none" strike="noStrike" cap="none" spc="0" normalizeH="0" baseline="0" dirty="0">
              <a:ln>
                <a:noFill/>
              </a:ln>
              <a:solidFill>
                <a:srgbClr val="000000"/>
              </a:solidFill>
              <a:effectLst/>
              <a:uFillTx/>
              <a:latin typeface="+mn-lt"/>
              <a:ea typeface="+mn-ea"/>
              <a:cs typeface="+mn-cs"/>
              <a:sym typeface="Helvetica Light"/>
            </a:endParaRPr>
          </a:p>
        </p:txBody>
      </p:sp>
      <p:sp>
        <p:nvSpPr>
          <p:cNvPr id="9" name="Shape 118"/>
          <p:cNvSpPr txBox="1">
            <a:spLocks/>
          </p:cNvSpPr>
          <p:nvPr/>
        </p:nvSpPr>
        <p:spPr>
          <a:xfrm>
            <a:off x="-256823" y="9324391"/>
            <a:ext cx="3587923" cy="429209"/>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1" i="0" u="none" strike="noStrike" cap="none" spc="0" normalizeH="0" baseline="0">
                <a:ln>
                  <a:noFill/>
                </a:ln>
                <a:solidFill>
                  <a:schemeClr val="bg1"/>
                </a:solidFill>
                <a:effectLst/>
                <a:uFillTx/>
                <a:latin typeface="Calibri" panose="020F0502020204030204" pitchFamily="34" charset="0"/>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a:lstStyle>
          <a:p>
            <a:r>
              <a:rPr lang="en-US" sz="2000" dirty="0" smtClean="0">
                <a:solidFill>
                  <a:schemeClr val="bg1">
                    <a:lumMod val="85000"/>
                  </a:schemeClr>
                </a:solidFill>
              </a:rPr>
              <a:t>https://</a:t>
            </a:r>
            <a:r>
              <a:rPr lang="en-US" sz="2000" dirty="0" err="1" smtClean="0">
                <a:solidFill>
                  <a:schemeClr val="bg1">
                    <a:lumMod val="85000"/>
                  </a:schemeClr>
                </a:solidFill>
              </a:rPr>
              <a:t>namesforlife.com</a:t>
            </a:r>
            <a:endParaRPr lang="en-US" sz="2000" dirty="0">
              <a:solidFill>
                <a:schemeClr val="bg1">
                  <a:lumMod val="85000"/>
                </a:schemeClr>
              </a:solidFill>
            </a:endParaRPr>
          </a:p>
        </p:txBody>
      </p:sp>
      <p:sp>
        <p:nvSpPr>
          <p:cNvPr id="10" name="Shape 118"/>
          <p:cNvSpPr txBox="1">
            <a:spLocks/>
          </p:cNvSpPr>
          <p:nvPr/>
        </p:nvSpPr>
        <p:spPr>
          <a:xfrm>
            <a:off x="10396329" y="9324391"/>
            <a:ext cx="2594113" cy="429209"/>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1" i="0" u="none" strike="noStrike" cap="none" spc="0" normalizeH="0" baseline="0">
                <a:ln>
                  <a:noFill/>
                </a:ln>
                <a:solidFill>
                  <a:schemeClr val="bg1"/>
                </a:solidFill>
                <a:effectLst/>
                <a:uFillTx/>
                <a:latin typeface="Calibri" panose="020F0502020204030204" pitchFamily="34" charset="0"/>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a:lstStyle>
          <a:p>
            <a:r>
              <a:rPr lang="en-US" sz="1000" dirty="0" smtClean="0">
                <a:solidFill>
                  <a:schemeClr val="bg1">
                    <a:lumMod val="85000"/>
                  </a:schemeClr>
                </a:solidFill>
                <a:latin typeface="Myriad Pro" charset="0"/>
                <a:ea typeface="Myriad Pro" charset="0"/>
                <a:cs typeface="Myriad Pro" charset="0"/>
              </a:rPr>
              <a:t>Copyright ©2018  NamesforLife, LLC</a:t>
            </a:r>
          </a:p>
          <a:p>
            <a:r>
              <a:rPr lang="en-US" sz="1000" dirty="0" smtClean="0">
                <a:solidFill>
                  <a:schemeClr val="bg1">
                    <a:lumMod val="85000"/>
                  </a:schemeClr>
                </a:solidFill>
                <a:latin typeface="Myriad Pro" charset="0"/>
                <a:ea typeface="Myriad Pro" charset="0"/>
                <a:cs typeface="Myriad Pro" charset="0"/>
              </a:rPr>
              <a:t>All rights reserved </a:t>
            </a:r>
            <a:endParaRPr lang="en-US" sz="1000" dirty="0">
              <a:solidFill>
                <a:schemeClr val="bg1">
                  <a:lumMod val="85000"/>
                </a:schemeClr>
              </a:solidFill>
              <a:latin typeface="Myriad Pro" charset="0"/>
              <a:ea typeface="Myriad Pro" charset="0"/>
              <a:cs typeface="Myriad Pro" charset="0"/>
            </a:endParaRPr>
          </a:p>
        </p:txBody>
      </p:sp>
    </p:spTree>
    <p:extLst>
      <p:ext uri="{BB962C8B-B14F-4D97-AF65-F5344CB8AC3E}">
        <p14:creationId xmlns:p14="http://schemas.microsoft.com/office/powerpoint/2010/main" val="1829305741"/>
      </p:ext>
    </p:extLst>
  </p:cSld>
  <p:clrMapOvr>
    <a:masterClrMapping/>
  </p:clrMapOvr>
  <p:transition spd="med"/>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NULL"/></Relationships>
</file>

<file path=ppt/theme/_rels/theme2.xml.rels><?xml version="1.0" encoding="UTF-8" standalone="yes"?>
<Relationships xmlns="http://schemas.openxmlformats.org/package/2006/relationships"><Relationship Id="rId1" Type="http://schemas.openxmlformats.org/officeDocument/2006/relationships/image" Target="NULL"/></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15573</TotalTime>
  <Words>2756</Words>
  <Application>Microsoft Macintosh PowerPoint</Application>
  <PresentationFormat>Custom</PresentationFormat>
  <Paragraphs>271</Paragraphs>
  <Slides>21</Slides>
  <Notes>18</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21</vt:i4>
      </vt:variant>
    </vt:vector>
  </HeadingPairs>
  <TitlesOfParts>
    <vt:vector size="32" baseType="lpstr">
      <vt:lpstr>Calibri</vt:lpstr>
      <vt:lpstr>Georgia</vt:lpstr>
      <vt:lpstr>Helvetica</vt:lpstr>
      <vt:lpstr>Helvetica Light</vt:lpstr>
      <vt:lpstr>Helvetica Neue</vt:lpstr>
      <vt:lpstr>Myriad Pro</vt:lpstr>
      <vt:lpstr>Times</vt:lpstr>
      <vt:lpstr>Times New Roman</vt:lpstr>
      <vt:lpstr>ヒラギノ角ゴ ProN W3</vt:lpstr>
      <vt:lpstr>Arial</vt:lpstr>
      <vt:lpstr>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15.0031</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ctparker</dc:creator>
  <cp:lastModifiedBy>garrity@acd.net</cp:lastModifiedBy>
  <cp:revision>269</cp:revision>
  <cp:lastPrinted>2018-03-15T14:18:50Z</cp:lastPrinted>
  <dcterms:modified xsi:type="dcterms:W3CDTF">2018-08-21T16:42:44Z</dcterms:modified>
</cp:coreProperties>
</file>